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9" r:id="rId3"/>
    <p:sldId id="323" r:id="rId4"/>
    <p:sldId id="329" r:id="rId5"/>
    <p:sldId id="324" r:id="rId6"/>
    <p:sldId id="325" r:id="rId7"/>
    <p:sldId id="331" r:id="rId8"/>
    <p:sldId id="321" r:id="rId9"/>
    <p:sldId id="322" r:id="rId10"/>
    <p:sldId id="300" r:id="rId11"/>
  </p:sldIdLst>
  <p:sldSz cx="9144000" cy="6858000" type="screen4x3"/>
  <p:notesSz cx="6888163" cy="100218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9228"/>
    <a:srgbClr val="0000FF"/>
    <a:srgbClr val="372C74"/>
    <a:srgbClr val="333366"/>
    <a:srgbClr val="53548A"/>
    <a:srgbClr val="EFE411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91880" autoAdjust="0"/>
  </p:normalViewPr>
  <p:slideViewPr>
    <p:cSldViewPr>
      <p:cViewPr varScale="1">
        <p:scale>
          <a:sx n="55" d="100"/>
          <a:sy n="55" d="100"/>
        </p:scale>
        <p:origin x="164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4038" y="9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5621" cy="501656"/>
          </a:xfrm>
          <a:prstGeom prst="rect">
            <a:avLst/>
          </a:prstGeom>
        </p:spPr>
        <p:txBody>
          <a:bodyPr vert="horz" lIns="92436" tIns="46217" rIns="92436" bIns="4621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0936" y="1"/>
            <a:ext cx="2985621" cy="501656"/>
          </a:xfrm>
          <a:prstGeom prst="rect">
            <a:avLst/>
          </a:prstGeom>
        </p:spPr>
        <p:txBody>
          <a:bodyPr vert="horz" lIns="92436" tIns="46217" rIns="92436" bIns="46217" rtlCol="0"/>
          <a:lstStyle>
            <a:lvl1pPr algn="r">
              <a:defRPr sz="1200"/>
            </a:lvl1pPr>
          </a:lstStyle>
          <a:p>
            <a:fld id="{44F765A1-F43A-4907-9E8C-E0A582DE2853}" type="datetimeFigureOut">
              <a:rPr lang="cs-CZ" smtClean="0"/>
              <a:pPr/>
              <a:t>12.06.2025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518632"/>
            <a:ext cx="2985621" cy="501655"/>
          </a:xfrm>
          <a:prstGeom prst="rect">
            <a:avLst/>
          </a:prstGeom>
        </p:spPr>
        <p:txBody>
          <a:bodyPr vert="horz" lIns="92436" tIns="46217" rIns="92436" bIns="4621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0936" y="9518632"/>
            <a:ext cx="2985621" cy="501655"/>
          </a:xfrm>
          <a:prstGeom prst="rect">
            <a:avLst/>
          </a:prstGeom>
        </p:spPr>
        <p:txBody>
          <a:bodyPr vert="horz" lIns="92436" tIns="46217" rIns="92436" bIns="46217" rtlCol="0" anchor="b"/>
          <a:lstStyle>
            <a:lvl1pPr algn="r">
              <a:defRPr sz="1200"/>
            </a:lvl1pPr>
          </a:lstStyle>
          <a:p>
            <a:fld id="{D3557A1D-4FE8-41D2-BFD6-DABF8AF66B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211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0" cy="501095"/>
          </a:xfrm>
          <a:prstGeom prst="rect">
            <a:avLst/>
          </a:prstGeom>
        </p:spPr>
        <p:txBody>
          <a:bodyPr vert="horz" lIns="92436" tIns="46217" rIns="92436" bIns="46217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1095"/>
          </a:xfrm>
          <a:prstGeom prst="rect">
            <a:avLst/>
          </a:prstGeom>
        </p:spPr>
        <p:txBody>
          <a:bodyPr vert="horz" lIns="92436" tIns="46217" rIns="92436" bIns="46217" rtlCol="0"/>
          <a:lstStyle>
            <a:lvl1pPr algn="r">
              <a:defRPr sz="1200" smtClean="0"/>
            </a:lvl1pPr>
          </a:lstStyle>
          <a:p>
            <a:pPr>
              <a:defRPr/>
            </a:pPr>
            <a:fld id="{DBAE4E78-FB4C-4607-AC8F-B338EABE0611}" type="datetimeFigureOut">
              <a:rPr lang="cs-CZ"/>
              <a:pPr>
                <a:defRPr/>
              </a:pPr>
              <a:t>12.06.2025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6" tIns="46217" rIns="92436" bIns="46217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60399"/>
            <a:ext cx="5510530" cy="4509850"/>
          </a:xfrm>
          <a:prstGeom prst="rect">
            <a:avLst/>
          </a:prstGeom>
        </p:spPr>
        <p:txBody>
          <a:bodyPr vert="horz" lIns="92436" tIns="46217" rIns="92436" bIns="46217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519054"/>
            <a:ext cx="2984870" cy="501095"/>
          </a:xfrm>
          <a:prstGeom prst="rect">
            <a:avLst/>
          </a:prstGeom>
        </p:spPr>
        <p:txBody>
          <a:bodyPr vert="horz" lIns="92436" tIns="46217" rIns="92436" bIns="46217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9" y="9519054"/>
            <a:ext cx="2984870" cy="501095"/>
          </a:xfrm>
          <a:prstGeom prst="rect">
            <a:avLst/>
          </a:prstGeom>
        </p:spPr>
        <p:txBody>
          <a:bodyPr vert="horz" lIns="92436" tIns="46217" rIns="92436" bIns="46217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3BDB093-D9C9-4CD3-9314-5E5C4174B2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003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45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92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cs-CZ" sz="1400" spc="2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456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19B35-32B3-EB7B-EE8D-04D36541C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3A2F2D2-DAC5-1733-C952-C2BC3B8179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CCF79CD-9A00-D381-BD74-E22EFF8A0D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400" spc="2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29D3B8-FDD9-C442-9A55-5E6285353A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690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22C065-A4B5-A8D1-6DF7-58DCEB1D1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970E1FA-6DBE-C281-2227-934F019E0A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8FFAC64-AC69-DA21-4F3A-7D857E0FAE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D4388E-4693-2865-E404-6AFEB332A4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326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CB592A-BF0A-60AC-F179-7ACBC64C7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55E51D6-6009-2B22-58E2-E6797DBBEE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6E6F12-3CA8-C335-7293-486EC26D67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B4B8F1-7E60-AFA6-74C9-8FBCDD6FA4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48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0A63D7-9924-30F4-FC8A-BE34B5679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1150998-5282-6E20-C65A-4668E215BD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3EBF414-A08E-E64A-9F33-3B4A122DE7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8F9290-35C1-C214-62DC-2FA494D926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418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35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BDB093-D9C9-4CD3-9314-5E5C4174B25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123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A4FAE-48DB-41F9-AC9C-B81837ED3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F28B2-563E-42A1-8055-37B869516B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B1AE8-24EB-4F84-9100-8B120C6DFB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88F1E2-1247-4AC2-94FC-1244F0B753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9C403-6419-482C-992D-94F32B2660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9C8D7-680D-4719-99AB-918757C0D7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D4693-D905-4159-AF63-B2A5C20405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2081B0-38EC-4DF5-AF37-052948E44D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EDE00-E024-4144-9339-86B0F8886F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C02B7E-F5B2-4B6E-80CB-DF307292EB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25E50D-F338-49EA-8CF4-FF74C7E77F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76706B-2D70-4129-A296-B032EF55A3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02" r:id="rId4"/>
    <p:sldLayoutId id="2147483703" r:id="rId5"/>
    <p:sldLayoutId id="2147483710" r:id="rId6"/>
    <p:sldLayoutId id="2147483704" r:id="rId7"/>
    <p:sldLayoutId id="2147483711" r:id="rId8"/>
    <p:sldLayoutId id="2147483712" r:id="rId9"/>
    <p:sldLayoutId id="2147483705" r:id="rId10"/>
    <p:sldLayoutId id="2147483706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w Cen MT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w Cen MT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w Cen MT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w Cen MT" pitchFamily="34" charset="-18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48497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B3B3C4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0C0C3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1700" y="1268760"/>
            <a:ext cx="7056784" cy="2088232"/>
          </a:xfrm>
          <a:prstGeom prst="roundRect">
            <a:avLst/>
          </a:prstGeom>
          <a:solidFill>
            <a:schemeClr val="bg1">
              <a:lumMod val="85000"/>
              <a:alpha val="46000"/>
            </a:schemeClr>
          </a:solidFill>
          <a:ln cap="rnd"/>
        </p:spPr>
        <p:txBody>
          <a:bodyPr anchor="t" anchorCtr="0">
            <a:noAutofit/>
          </a:bodyPr>
          <a:lstStyle/>
          <a:p>
            <a:pPr lvl="0" algn="ctr"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600" i="1" cap="none" dirty="0">
                <a:solidFill>
                  <a:srgbClr val="372C74"/>
                </a:solidFill>
              </a:rPr>
              <a:t>Procesní evaluace EDP procesů </a:t>
            </a:r>
            <a:br>
              <a:rPr lang="cs-CZ" sz="2600" i="1" cap="none" dirty="0">
                <a:solidFill>
                  <a:srgbClr val="372C74"/>
                </a:solidFill>
              </a:rPr>
            </a:br>
            <a:r>
              <a:rPr lang="cs-CZ" sz="2600" i="1" cap="none" dirty="0">
                <a:solidFill>
                  <a:srgbClr val="372C74"/>
                </a:solidFill>
              </a:rPr>
              <a:t>krajské RIS3 strategie </a:t>
            </a:r>
            <a:br>
              <a:rPr lang="cs-CZ" sz="2600" i="1" cap="none" dirty="0">
                <a:solidFill>
                  <a:srgbClr val="372C74"/>
                </a:solidFill>
              </a:rPr>
            </a:br>
            <a:r>
              <a:rPr lang="cs-CZ" sz="2600" i="1" cap="none" dirty="0">
                <a:solidFill>
                  <a:srgbClr val="372C74"/>
                </a:solidFill>
              </a:rPr>
              <a:t>Pardubického kraje</a:t>
            </a:r>
            <a:br>
              <a:rPr lang="cs-CZ" sz="1100" i="1" cap="none" dirty="0">
                <a:solidFill>
                  <a:srgbClr val="372C74"/>
                </a:solidFill>
              </a:rPr>
            </a:br>
            <a:br>
              <a:rPr lang="cs-CZ" sz="1800" dirty="0">
                <a:solidFill>
                  <a:srgbClr val="D89228"/>
                </a:solidFill>
              </a:rPr>
            </a:br>
            <a:r>
              <a:rPr lang="cs-CZ" sz="2600" i="1" cap="none" dirty="0">
                <a:solidFill>
                  <a:srgbClr val="372C74"/>
                </a:solidFill>
              </a:rPr>
              <a:t>Prezentace hlavních zjištění pro KRPI</a:t>
            </a:r>
            <a:br>
              <a:rPr lang="cs-CZ" sz="2600" i="1" cap="none" dirty="0">
                <a:solidFill>
                  <a:srgbClr val="372C74"/>
                </a:solidFill>
              </a:rPr>
            </a:br>
            <a:r>
              <a:rPr lang="cs-CZ" sz="2000" b="0" i="1" cap="none" dirty="0">
                <a:solidFill>
                  <a:srgbClr val="372C74"/>
                </a:solidFill>
              </a:rPr>
              <a:t> </a:t>
            </a:r>
            <a:br>
              <a:rPr lang="cs-CZ" sz="2000" b="0" i="1" cap="none" dirty="0">
                <a:solidFill>
                  <a:srgbClr val="372C74"/>
                </a:solidFill>
              </a:rPr>
            </a:br>
            <a:br>
              <a:rPr lang="cs-CZ" sz="2000" b="0" i="1" cap="none" dirty="0">
                <a:solidFill>
                  <a:srgbClr val="372C74"/>
                </a:solidFill>
              </a:rPr>
            </a:br>
            <a:br>
              <a:rPr lang="cs-CZ" sz="2000" b="0" i="1" cap="none" dirty="0">
                <a:solidFill>
                  <a:srgbClr val="372C74"/>
                </a:solidFill>
              </a:rPr>
            </a:br>
            <a:br>
              <a:rPr lang="cs-CZ" sz="2000" b="0" i="1" cap="none" dirty="0">
                <a:solidFill>
                  <a:srgbClr val="372C74"/>
                </a:solidFill>
              </a:rPr>
            </a:br>
            <a:r>
              <a:rPr lang="cs-CZ" sz="2000" b="0" i="1" cap="none" dirty="0">
                <a:solidFill>
                  <a:srgbClr val="372C74"/>
                </a:solidFill>
              </a:rPr>
              <a:t>17. 6. 2025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63888" y="3753036"/>
            <a:ext cx="3564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Ing. Lucie Bučinová</a:t>
            </a:r>
          </a:p>
          <a:p>
            <a:pPr algn="ctr"/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Ing. Petr Bučina, CSc.</a:t>
            </a:r>
          </a:p>
        </p:txBody>
      </p:sp>
      <p:pic>
        <p:nvPicPr>
          <p:cNvPr id="8" name="Obrázek 7" descr="RP_cz_2.jpg"/>
          <p:cNvPicPr>
            <a:picLocks noChangeAspect="1"/>
          </p:cNvPicPr>
          <p:nvPr/>
        </p:nvPicPr>
        <p:blipFill>
          <a:blip r:embed="rId3" cstate="print"/>
          <a:srcRect l="929" t="4274"/>
          <a:stretch>
            <a:fillRect/>
          </a:stretch>
        </p:blipFill>
        <p:spPr>
          <a:xfrm>
            <a:off x="2015716" y="5301208"/>
            <a:ext cx="3024336" cy="635267"/>
          </a:xfrm>
          <a:prstGeom prst="rect">
            <a:avLst/>
          </a:prstGeom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265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Obrázek 9" descr="https://www.zsmikulova.cz/wp-content/uploads/2016/09/Spolufinancovani2.png"/>
          <p:cNvPicPr>
            <a:picLocks noChangeAspect="1"/>
          </p:cNvPicPr>
          <p:nvPr/>
        </p:nvPicPr>
        <p:blipFill>
          <a:blip r:embed="rId4" cstate="print"/>
          <a:srcRect t="22229" r="6553" b="12125"/>
          <a:stretch>
            <a:fillRect/>
          </a:stretch>
        </p:blipFill>
        <p:spPr bwMode="auto">
          <a:xfrm>
            <a:off x="1799690" y="188638"/>
            <a:ext cx="3729061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ázek 11" descr="Pardubický kraj | Pardubice.eu"/>
          <p:cNvPicPr>
            <a:picLocks noChangeAspect="1"/>
          </p:cNvPicPr>
          <p:nvPr/>
        </p:nvPicPr>
        <p:blipFill>
          <a:blip r:embed="rId5" cstate="print"/>
          <a:srcRect t="29160" b="30780"/>
          <a:stretch>
            <a:fillRect/>
          </a:stretch>
        </p:blipFill>
        <p:spPr bwMode="auto">
          <a:xfrm>
            <a:off x="7272300" y="332656"/>
            <a:ext cx="1505891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odnadpis 2"/>
          <p:cNvSpPr txBox="1">
            <a:spLocks/>
          </p:cNvSpPr>
          <p:nvPr/>
        </p:nvSpPr>
        <p:spPr bwMode="auto">
          <a:xfrm>
            <a:off x="1871700" y="6569968"/>
            <a:ext cx="698477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88F1E2-1247-4AC2-94FC-1244F0B7538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75556" y="3320988"/>
            <a:ext cx="7499176" cy="2340260"/>
          </a:xfrm>
          <a:prstGeom prst="roundRect">
            <a:avLst/>
          </a:prstGeom>
          <a:solidFill>
            <a:schemeClr val="bg1">
              <a:lumMod val="85000"/>
              <a:alpha val="56000"/>
            </a:schemeClr>
          </a:solidFill>
        </p:spPr>
        <p:txBody>
          <a:bodyPr anchor="ctr" anchorCtr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>
                <a:solidFill>
                  <a:srgbClr val="333366"/>
                </a:solidFill>
              </a:rPr>
              <a:t>Děkujeme Vám za pozornost…</a:t>
            </a:r>
            <a:br>
              <a:rPr lang="cs-CZ" dirty="0">
                <a:solidFill>
                  <a:srgbClr val="333366"/>
                </a:solidFill>
              </a:rPr>
            </a:br>
            <a:br>
              <a:rPr lang="cs-CZ" dirty="0">
                <a:solidFill>
                  <a:srgbClr val="333366"/>
                </a:solidFill>
              </a:rPr>
            </a:br>
            <a:endParaRPr lang="cs-CZ" dirty="0">
              <a:solidFill>
                <a:srgbClr val="333366"/>
              </a:solidFill>
            </a:endParaRPr>
          </a:p>
        </p:txBody>
      </p:sp>
      <p:pic>
        <p:nvPicPr>
          <p:cNvPr id="7" name="Obrázek 6" descr="RP_cz_1.jpg"/>
          <p:cNvPicPr>
            <a:picLocks noChangeAspect="1"/>
          </p:cNvPicPr>
          <p:nvPr/>
        </p:nvPicPr>
        <p:blipFill>
          <a:blip r:embed="rId2" cstate="print"/>
          <a:srcRect l="11799" t="16925" r="6286" b="21651"/>
          <a:stretch>
            <a:fillRect/>
          </a:stretch>
        </p:blipFill>
        <p:spPr>
          <a:xfrm>
            <a:off x="2843808" y="368660"/>
            <a:ext cx="2988332" cy="1680937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231740" y="4473117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u="sng" dirty="0" err="1">
                <a:solidFill>
                  <a:srgbClr val="0000FF"/>
                </a:solidFill>
              </a:rPr>
              <a:t>lucie.bucinova</a:t>
            </a:r>
            <a:r>
              <a:rPr lang="cs-CZ" u="sng" dirty="0">
                <a:solidFill>
                  <a:srgbClr val="0000FF"/>
                </a:solidFill>
              </a:rPr>
              <a:t>@</a:t>
            </a:r>
            <a:r>
              <a:rPr lang="cs-CZ" u="sng" dirty="0" err="1">
                <a:solidFill>
                  <a:srgbClr val="0000FF"/>
                </a:solidFill>
              </a:rPr>
              <a:t>regiopartner.cz</a:t>
            </a:r>
            <a:endParaRPr lang="cs-CZ" u="sng" dirty="0">
              <a:solidFill>
                <a:srgbClr val="0000FF"/>
              </a:solidFill>
            </a:endParaRPr>
          </a:p>
          <a:p>
            <a:pPr algn="ctr"/>
            <a:r>
              <a:rPr lang="cs-CZ" u="sng" dirty="0">
                <a:solidFill>
                  <a:srgbClr val="0000FF"/>
                </a:solidFill>
              </a:rPr>
              <a:t>petr.bucina@regiopartner.cz</a:t>
            </a:r>
          </a:p>
        </p:txBody>
      </p:sp>
      <p:sp>
        <p:nvSpPr>
          <p:cNvPr id="8" name="Obdélník 7"/>
          <p:cNvSpPr/>
          <p:nvPr/>
        </p:nvSpPr>
        <p:spPr>
          <a:xfrm>
            <a:off x="8136396" y="5589240"/>
            <a:ext cx="576064" cy="828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/>
          <p:cNvSpPr/>
          <p:nvPr/>
        </p:nvSpPr>
        <p:spPr>
          <a:xfrm>
            <a:off x="8136396" y="6345324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8028384" y="6337300"/>
            <a:ext cx="609600" cy="440072"/>
          </a:xfrm>
        </p:spPr>
        <p:txBody>
          <a:bodyPr/>
          <a:lstStyle/>
          <a:p>
            <a:pPr>
              <a:defRPr/>
            </a:pPr>
            <a:fld id="{F788F1E2-1247-4AC2-94FC-1244F0B75380}" type="slidenum">
              <a:rPr lang="cs-CZ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Podnadpis 2"/>
          <p:cNvSpPr txBox="1">
            <a:spLocks/>
          </p:cNvSpPr>
          <p:nvPr/>
        </p:nvSpPr>
        <p:spPr bwMode="auto">
          <a:xfrm>
            <a:off x="3059832" y="6309320"/>
            <a:ext cx="313234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  <p:pic>
        <p:nvPicPr>
          <p:cNvPr id="13" name="Obrázek 12" descr="https://www.zsmikulova.cz/wp-content/uploads/2016/09/Spolufinancovani2.png"/>
          <p:cNvPicPr/>
          <p:nvPr/>
        </p:nvPicPr>
        <p:blipFill>
          <a:blip r:embed="rId3" cstate="print"/>
          <a:srcRect t="22229" r="6553" b="12125"/>
          <a:stretch>
            <a:fillRect/>
          </a:stretch>
        </p:blipFill>
        <p:spPr bwMode="auto">
          <a:xfrm>
            <a:off x="0" y="6247083"/>
            <a:ext cx="3164097" cy="61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Pardubický kraj | Pardubice.eu"/>
          <p:cNvPicPr/>
          <p:nvPr/>
        </p:nvPicPr>
        <p:blipFill>
          <a:blip r:embed="rId4" cstate="print"/>
          <a:srcRect t="29160" b="30780"/>
          <a:stretch>
            <a:fillRect/>
          </a:stretch>
        </p:blipFill>
        <p:spPr bwMode="auto">
          <a:xfrm>
            <a:off x="6300192" y="6345324"/>
            <a:ext cx="1188646" cy="39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čára 14"/>
          <p:cNvCxnSpPr/>
          <p:nvPr/>
        </p:nvCxnSpPr>
        <p:spPr>
          <a:xfrm>
            <a:off x="179512" y="6309320"/>
            <a:ext cx="8532948" cy="0"/>
          </a:xfrm>
          <a:prstGeom prst="line">
            <a:avLst/>
          </a:prstGeom>
          <a:ln w="28575">
            <a:solidFill>
              <a:srgbClr val="372C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43508" y="116632"/>
            <a:ext cx="8568952" cy="1584176"/>
          </a:xfrm>
          <a:prstGeom prst="roundRect">
            <a:avLst/>
          </a:prstGeom>
          <a:solidFill>
            <a:srgbClr val="372C7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287016" y="0"/>
            <a:ext cx="8856984" cy="1656184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Procesní evaluace EDP procesů </a:t>
            </a:r>
            <a:br>
              <a:rPr kumimoji="0" lang="cs-CZ" sz="32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krajské RIS3 strategie </a:t>
            </a:r>
            <a:br>
              <a:rPr kumimoji="0" lang="cs-CZ" sz="32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Pardubického kraje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51520" y="1988841"/>
            <a:ext cx="84609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cap="all" dirty="0">
                <a:latin typeface="+mn-lt"/>
              </a:rPr>
              <a:t>Zadavatel: </a:t>
            </a:r>
            <a:r>
              <a:rPr lang="cs-CZ" sz="2400" b="1" dirty="0">
                <a:latin typeface="+mn-lt"/>
              </a:rPr>
              <a:t> 		Pardubický kraj</a:t>
            </a:r>
          </a:p>
          <a:p>
            <a:r>
              <a:rPr lang="cs-CZ" sz="2400" b="1" dirty="0">
                <a:latin typeface="+mn-lt"/>
              </a:rPr>
              <a:t> </a:t>
            </a:r>
          </a:p>
          <a:p>
            <a:endParaRPr lang="cs-CZ" sz="2400" b="1" dirty="0">
              <a:latin typeface="+mn-lt"/>
            </a:endParaRPr>
          </a:p>
          <a:p>
            <a:r>
              <a:rPr lang="cs-CZ" sz="2400" b="1" i="1" cap="all" dirty="0">
                <a:latin typeface="+mn-lt"/>
              </a:rPr>
              <a:t>Zpracovatel: </a:t>
            </a:r>
            <a:r>
              <a:rPr lang="cs-CZ" sz="2400" b="1" dirty="0">
                <a:latin typeface="+mn-lt"/>
              </a:rPr>
              <a:t> 	</a:t>
            </a:r>
            <a:r>
              <a:rPr lang="cs-CZ" sz="2400" b="1" dirty="0" err="1">
                <a:latin typeface="+mn-lt"/>
              </a:rPr>
              <a:t>RegioPartner</a:t>
            </a:r>
            <a:r>
              <a:rPr lang="cs-CZ" sz="2400" b="1" dirty="0">
                <a:latin typeface="+mn-lt"/>
              </a:rPr>
              <a:t>, s.</a:t>
            </a:r>
            <a:r>
              <a:rPr lang="cs-CZ" sz="2400" b="1" dirty="0" err="1">
                <a:latin typeface="+mn-lt"/>
              </a:rPr>
              <a:t>r.o</a:t>
            </a:r>
            <a:endParaRPr lang="cs-CZ" sz="2400" b="1" dirty="0">
              <a:latin typeface="+mn-lt"/>
            </a:endParaRPr>
          </a:p>
          <a:p>
            <a:endParaRPr lang="cs-CZ" sz="2400" dirty="0">
              <a:latin typeface="+mn-lt"/>
            </a:endParaRPr>
          </a:p>
          <a:p>
            <a:endParaRPr lang="cs-CZ" sz="2400" dirty="0">
              <a:latin typeface="+mn-lt"/>
            </a:endParaRPr>
          </a:p>
          <a:p>
            <a:r>
              <a:rPr lang="cs-CZ" sz="2400" b="1" i="1" dirty="0">
                <a:latin typeface="+mn-lt"/>
              </a:rPr>
              <a:t>CÍL EVALUACE:</a:t>
            </a:r>
            <a:r>
              <a:rPr lang="cs-CZ" sz="2400" dirty="0">
                <a:latin typeface="+mn-lt"/>
              </a:rPr>
              <a:t>		</a:t>
            </a:r>
            <a:r>
              <a:rPr lang="cs-CZ" sz="2400" b="1" dirty="0">
                <a:latin typeface="+mn-lt"/>
              </a:rPr>
              <a:t>Vyhodnocení postupů a procesů při 					realizaci EDP procesů v Pardubickém kraji, 				včetně doporučení pro jejich optimální 				fungování v následujícím období.</a:t>
            </a:r>
            <a:endParaRPr lang="cs-CZ" dirty="0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808820"/>
            <a:ext cx="211234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Obrázek 19" descr="Výsledek obrázku pro RegioPartner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32140" y="3068960"/>
            <a:ext cx="2744021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bdélník 21"/>
          <p:cNvSpPr/>
          <p:nvPr/>
        </p:nvSpPr>
        <p:spPr>
          <a:xfrm>
            <a:off x="8100392" y="5625244"/>
            <a:ext cx="61206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4DB8B-B4C1-C5C8-C73B-27C66764B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>
            <a:extLst>
              <a:ext uri="{FF2B5EF4-FFF2-40B4-BE49-F238E27FC236}">
                <a16:creationId xmlns:a16="http://schemas.microsoft.com/office/drawing/2014/main" id="{9A9798A3-BEF5-03FB-6445-D3D06C3E38CF}"/>
              </a:ext>
            </a:extLst>
          </p:cNvPr>
          <p:cNvSpPr/>
          <p:nvPr/>
        </p:nvSpPr>
        <p:spPr>
          <a:xfrm>
            <a:off x="8136396" y="6345324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627C74-F895-71BA-5E4C-DD1D159290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28384" y="6337300"/>
            <a:ext cx="609600" cy="440072"/>
          </a:xfrm>
        </p:spPr>
        <p:txBody>
          <a:bodyPr/>
          <a:lstStyle/>
          <a:p>
            <a:pPr>
              <a:defRPr/>
            </a:pPr>
            <a:fld id="{F788F1E2-1247-4AC2-94FC-1244F0B75380}" type="slidenum">
              <a:rPr lang="cs-CZ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705CDFF9-8ABD-5E3E-C5F0-8E639665BA7F}"/>
              </a:ext>
            </a:extLst>
          </p:cNvPr>
          <p:cNvSpPr txBox="1">
            <a:spLocks/>
          </p:cNvSpPr>
          <p:nvPr/>
        </p:nvSpPr>
        <p:spPr bwMode="auto">
          <a:xfrm>
            <a:off x="3059832" y="6309320"/>
            <a:ext cx="313234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  <p:pic>
        <p:nvPicPr>
          <p:cNvPr id="13" name="Obrázek 12" descr="https://www.zsmikulova.cz/wp-content/uploads/2016/09/Spolufinancovani2.png">
            <a:extLst>
              <a:ext uri="{FF2B5EF4-FFF2-40B4-BE49-F238E27FC236}">
                <a16:creationId xmlns:a16="http://schemas.microsoft.com/office/drawing/2014/main" id="{D10834DB-03D0-9E3D-0834-F3451FE586E3}"/>
              </a:ext>
            </a:extLst>
          </p:cNvPr>
          <p:cNvPicPr/>
          <p:nvPr/>
        </p:nvPicPr>
        <p:blipFill>
          <a:blip r:embed="rId3" cstate="print"/>
          <a:srcRect t="22229" r="6553" b="12125"/>
          <a:stretch>
            <a:fillRect/>
          </a:stretch>
        </p:blipFill>
        <p:spPr bwMode="auto">
          <a:xfrm>
            <a:off x="0" y="6247083"/>
            <a:ext cx="3164097" cy="61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Pardubický kraj | Pardubice.eu">
            <a:extLst>
              <a:ext uri="{FF2B5EF4-FFF2-40B4-BE49-F238E27FC236}">
                <a16:creationId xmlns:a16="http://schemas.microsoft.com/office/drawing/2014/main" id="{286AEC7D-1548-130D-82B8-A610FD79AB54}"/>
              </a:ext>
            </a:extLst>
          </p:cNvPr>
          <p:cNvPicPr/>
          <p:nvPr/>
        </p:nvPicPr>
        <p:blipFill>
          <a:blip r:embed="rId4" cstate="print"/>
          <a:srcRect t="29160" b="30780"/>
          <a:stretch>
            <a:fillRect/>
          </a:stretch>
        </p:blipFill>
        <p:spPr bwMode="auto">
          <a:xfrm>
            <a:off x="6300192" y="6345324"/>
            <a:ext cx="1188646" cy="39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A98B6B0C-6F76-4C87-DEF7-C19390F4A986}"/>
              </a:ext>
            </a:extLst>
          </p:cNvPr>
          <p:cNvCxnSpPr/>
          <p:nvPr/>
        </p:nvCxnSpPr>
        <p:spPr>
          <a:xfrm>
            <a:off x="179512" y="6309320"/>
            <a:ext cx="8532948" cy="0"/>
          </a:xfrm>
          <a:prstGeom prst="line">
            <a:avLst/>
          </a:prstGeom>
          <a:ln w="28575">
            <a:solidFill>
              <a:srgbClr val="372C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>
            <a:extLst>
              <a:ext uri="{FF2B5EF4-FFF2-40B4-BE49-F238E27FC236}">
                <a16:creationId xmlns:a16="http://schemas.microsoft.com/office/drawing/2014/main" id="{F3AFEC7D-4F71-4292-0130-CB54EE15A039}"/>
              </a:ext>
            </a:extLst>
          </p:cNvPr>
          <p:cNvSpPr/>
          <p:nvPr/>
        </p:nvSpPr>
        <p:spPr>
          <a:xfrm>
            <a:off x="143508" y="116632"/>
            <a:ext cx="8568952" cy="926332"/>
          </a:xfrm>
          <a:prstGeom prst="roundRect">
            <a:avLst/>
          </a:prstGeom>
          <a:solidFill>
            <a:srgbClr val="372C7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8E348213-B8B1-B91B-F7D5-3DEE1A7499B8}"/>
              </a:ext>
            </a:extLst>
          </p:cNvPr>
          <p:cNvSpPr txBox="1">
            <a:spLocks/>
          </p:cNvSpPr>
          <p:nvPr/>
        </p:nvSpPr>
        <p:spPr>
          <a:xfrm>
            <a:off x="143508" y="0"/>
            <a:ext cx="8604448" cy="980727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Hlavní zjištění pro oblast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i="1" kern="100" spc="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Vztahy mezi jednotlivými aktéry krajského inovačního prostředí</a:t>
            </a:r>
            <a:endParaRPr lang="cs-CZ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D7EDC30C-469D-86EB-E938-F1D096E7DA19}"/>
              </a:ext>
            </a:extLst>
          </p:cNvPr>
          <p:cNvSpPr/>
          <p:nvPr/>
        </p:nvSpPr>
        <p:spPr>
          <a:xfrm>
            <a:off x="8100392" y="5625244"/>
            <a:ext cx="61206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04B74BD-F72D-4C4E-F54D-A05D58B8E96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5482" r="44117" b="12060"/>
          <a:stretch>
            <a:fillRect/>
          </a:stretch>
        </p:blipFill>
        <p:spPr bwMode="auto">
          <a:xfrm>
            <a:off x="1708461" y="1130377"/>
            <a:ext cx="5598791" cy="3056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4AF9BD5-BAE1-1DC0-A36D-3C7D4E8365B6}"/>
              </a:ext>
            </a:extLst>
          </p:cNvPr>
          <p:cNvSpPr txBox="1"/>
          <p:nvPr/>
        </p:nvSpPr>
        <p:spPr>
          <a:xfrm>
            <a:off x="604095" y="4214583"/>
            <a:ext cx="7907229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Obecné schéma krajského inovačního ekosystému v systému triple helix zahrnuje</a:t>
            </a:r>
          </a:p>
          <a:p>
            <a:endParaRPr lang="cs-CZ" sz="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Poptávku</a:t>
            </a:r>
            <a:r>
              <a:rPr lang="cs-CZ" sz="1800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inovativních přístupů </a:t>
            </a:r>
            <a:r>
              <a:rPr lang="cs-CZ" sz="1800" i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(podnikatelský sektor)</a:t>
            </a:r>
            <a:r>
              <a:rPr lang="cs-CZ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Vznik</a:t>
            </a:r>
            <a:r>
              <a:rPr lang="cs-CZ" sz="1800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inovativních řešení </a:t>
            </a:r>
            <a:r>
              <a:rPr lang="cs-CZ" sz="1800" i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(akademický sektor)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Transfer</a:t>
            </a:r>
            <a:r>
              <a:rPr lang="cs-CZ" sz="1800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inovací do produkční sféry a jejich </a:t>
            </a:r>
            <a:r>
              <a:rPr lang="cs-CZ" sz="1800" b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realizaci </a:t>
            </a:r>
            <a:r>
              <a:rPr lang="cs-CZ" sz="1800" i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(průnik sektorů)</a:t>
            </a:r>
            <a:endParaRPr lang="cs-CZ" sz="1800" b="1" spc="2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Podporu</a:t>
            </a:r>
            <a:r>
              <a:rPr lang="cs-CZ" sz="1800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veřejné správy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Asistenci</a:t>
            </a:r>
            <a:r>
              <a:rPr lang="cs-CZ" sz="1800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podpůrných organizací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2271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BECAB-ED46-4809-95B6-06C5626BE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>
            <a:extLst>
              <a:ext uri="{FF2B5EF4-FFF2-40B4-BE49-F238E27FC236}">
                <a16:creationId xmlns:a16="http://schemas.microsoft.com/office/drawing/2014/main" id="{5C245E82-C8A6-2CD9-CFB7-FC3D51FAAD77}"/>
              </a:ext>
            </a:extLst>
          </p:cNvPr>
          <p:cNvSpPr/>
          <p:nvPr/>
        </p:nvSpPr>
        <p:spPr>
          <a:xfrm>
            <a:off x="8136396" y="6345324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3E0212-5D79-FE78-9E10-F6DFCD2736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28384" y="6337300"/>
            <a:ext cx="609600" cy="440072"/>
          </a:xfrm>
        </p:spPr>
        <p:txBody>
          <a:bodyPr/>
          <a:lstStyle/>
          <a:p>
            <a:pPr>
              <a:defRPr/>
            </a:pPr>
            <a:fld id="{F788F1E2-1247-4AC2-94FC-1244F0B75380}" type="slidenum">
              <a:rPr lang="cs-CZ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2DA42251-BA1C-5702-3461-058D4BE346A6}"/>
              </a:ext>
            </a:extLst>
          </p:cNvPr>
          <p:cNvSpPr txBox="1">
            <a:spLocks/>
          </p:cNvSpPr>
          <p:nvPr/>
        </p:nvSpPr>
        <p:spPr bwMode="auto">
          <a:xfrm>
            <a:off x="3059832" y="6309320"/>
            <a:ext cx="313234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  <p:pic>
        <p:nvPicPr>
          <p:cNvPr id="13" name="Obrázek 12" descr="https://www.zsmikulova.cz/wp-content/uploads/2016/09/Spolufinancovani2.png">
            <a:extLst>
              <a:ext uri="{FF2B5EF4-FFF2-40B4-BE49-F238E27FC236}">
                <a16:creationId xmlns:a16="http://schemas.microsoft.com/office/drawing/2014/main" id="{F7276AE3-A29F-676A-5FC2-D426F4F83A88}"/>
              </a:ext>
            </a:extLst>
          </p:cNvPr>
          <p:cNvPicPr/>
          <p:nvPr/>
        </p:nvPicPr>
        <p:blipFill>
          <a:blip r:embed="rId3" cstate="print"/>
          <a:srcRect t="22229" r="6553" b="12125"/>
          <a:stretch>
            <a:fillRect/>
          </a:stretch>
        </p:blipFill>
        <p:spPr bwMode="auto">
          <a:xfrm>
            <a:off x="0" y="6247083"/>
            <a:ext cx="3164097" cy="61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Pardubický kraj | Pardubice.eu">
            <a:extLst>
              <a:ext uri="{FF2B5EF4-FFF2-40B4-BE49-F238E27FC236}">
                <a16:creationId xmlns:a16="http://schemas.microsoft.com/office/drawing/2014/main" id="{0636E5BA-1D7A-0E55-1448-843E95051D0C}"/>
              </a:ext>
            </a:extLst>
          </p:cNvPr>
          <p:cNvPicPr/>
          <p:nvPr/>
        </p:nvPicPr>
        <p:blipFill>
          <a:blip r:embed="rId4" cstate="print"/>
          <a:srcRect t="29160" b="30780"/>
          <a:stretch>
            <a:fillRect/>
          </a:stretch>
        </p:blipFill>
        <p:spPr bwMode="auto">
          <a:xfrm>
            <a:off x="6300192" y="6345324"/>
            <a:ext cx="1188646" cy="39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71CB003C-D084-F2EC-605D-6159E81D4B9A}"/>
              </a:ext>
            </a:extLst>
          </p:cNvPr>
          <p:cNvCxnSpPr/>
          <p:nvPr/>
        </p:nvCxnSpPr>
        <p:spPr>
          <a:xfrm>
            <a:off x="179512" y="6309320"/>
            <a:ext cx="8532948" cy="0"/>
          </a:xfrm>
          <a:prstGeom prst="line">
            <a:avLst/>
          </a:prstGeom>
          <a:ln w="28575">
            <a:solidFill>
              <a:srgbClr val="372C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>
            <a:extLst>
              <a:ext uri="{FF2B5EF4-FFF2-40B4-BE49-F238E27FC236}">
                <a16:creationId xmlns:a16="http://schemas.microsoft.com/office/drawing/2014/main" id="{37FCBD92-DF4A-294F-678F-6337861F8C01}"/>
              </a:ext>
            </a:extLst>
          </p:cNvPr>
          <p:cNvSpPr/>
          <p:nvPr/>
        </p:nvSpPr>
        <p:spPr>
          <a:xfrm>
            <a:off x="143508" y="116632"/>
            <a:ext cx="8568952" cy="926332"/>
          </a:xfrm>
          <a:prstGeom prst="roundRect">
            <a:avLst/>
          </a:prstGeom>
          <a:solidFill>
            <a:srgbClr val="372C7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24368E6A-F58C-5C21-CED0-A7AC25BC3971}"/>
              </a:ext>
            </a:extLst>
          </p:cNvPr>
          <p:cNvSpPr txBox="1">
            <a:spLocks/>
          </p:cNvSpPr>
          <p:nvPr/>
        </p:nvSpPr>
        <p:spPr>
          <a:xfrm>
            <a:off x="143508" y="0"/>
            <a:ext cx="8604448" cy="980727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Hlavní zjištění pro oblast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i="1" kern="100" spc="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Vztahy mezi podnikatelským sektorem a akademickým sektorem</a:t>
            </a:r>
            <a:endParaRPr lang="cs-CZ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7BFB2A12-E276-DB79-BAEE-AD1856EF16DE}"/>
              </a:ext>
            </a:extLst>
          </p:cNvPr>
          <p:cNvSpPr/>
          <p:nvPr/>
        </p:nvSpPr>
        <p:spPr>
          <a:xfrm>
            <a:off x="8100392" y="5625244"/>
            <a:ext cx="61206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A4A7F22-F1A6-3C9A-7056-FE82B2E4A05A}"/>
              </a:ext>
            </a:extLst>
          </p:cNvPr>
          <p:cNvSpPr txBox="1"/>
          <p:nvPr/>
        </p:nvSpPr>
        <p:spPr>
          <a:xfrm>
            <a:off x="521915" y="5148558"/>
            <a:ext cx="78736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*) v případě, že je v-v pracoviště součástí výrobního podniku jsou vztahy interní záležitostí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cs-CZ" sz="1600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**) záměr založit </a:t>
            </a:r>
            <a:r>
              <a:rPr lang="cs-CZ" sz="1600" spc="2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PARvic</a:t>
            </a:r>
            <a:r>
              <a:rPr lang="cs-CZ" sz="1600" spc="2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nebo podobně zaměřenou instituci by procesy ve schématu zkompletoval</a:t>
            </a:r>
          </a:p>
          <a:p>
            <a:endParaRPr lang="cs-CZ" sz="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7865BF2D-47EF-81E6-7684-7F6057B14A9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8370" r="33086"/>
          <a:stretch>
            <a:fillRect/>
          </a:stretch>
        </p:blipFill>
        <p:spPr bwMode="auto">
          <a:xfrm>
            <a:off x="265724" y="1214350"/>
            <a:ext cx="8343088" cy="376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370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87DA2-7287-00A2-4A4B-E19C8B095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>
            <a:extLst>
              <a:ext uri="{FF2B5EF4-FFF2-40B4-BE49-F238E27FC236}">
                <a16:creationId xmlns:a16="http://schemas.microsoft.com/office/drawing/2014/main" id="{7B726315-62FF-FC4D-80AE-7398A93ED9A3}"/>
              </a:ext>
            </a:extLst>
          </p:cNvPr>
          <p:cNvSpPr/>
          <p:nvPr/>
        </p:nvSpPr>
        <p:spPr>
          <a:xfrm>
            <a:off x="8136396" y="6345324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311E9D-28FA-4160-EC3D-8EBF99530C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28384" y="6337300"/>
            <a:ext cx="609600" cy="440072"/>
          </a:xfrm>
        </p:spPr>
        <p:txBody>
          <a:bodyPr/>
          <a:lstStyle/>
          <a:p>
            <a:pPr>
              <a:defRPr/>
            </a:pPr>
            <a:fld id="{F788F1E2-1247-4AC2-94FC-1244F0B75380}" type="slidenum">
              <a:rPr lang="cs-CZ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84AAC7AF-8B25-B315-968C-D0C650233B9A}"/>
              </a:ext>
            </a:extLst>
          </p:cNvPr>
          <p:cNvSpPr txBox="1">
            <a:spLocks/>
          </p:cNvSpPr>
          <p:nvPr/>
        </p:nvSpPr>
        <p:spPr bwMode="auto">
          <a:xfrm>
            <a:off x="3059832" y="6309320"/>
            <a:ext cx="313234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  <p:pic>
        <p:nvPicPr>
          <p:cNvPr id="13" name="Obrázek 12" descr="https://www.zsmikulova.cz/wp-content/uploads/2016/09/Spolufinancovani2.png">
            <a:extLst>
              <a:ext uri="{FF2B5EF4-FFF2-40B4-BE49-F238E27FC236}">
                <a16:creationId xmlns:a16="http://schemas.microsoft.com/office/drawing/2014/main" id="{9DEE843C-4028-391B-D53B-D51926747964}"/>
              </a:ext>
            </a:extLst>
          </p:cNvPr>
          <p:cNvPicPr/>
          <p:nvPr/>
        </p:nvPicPr>
        <p:blipFill>
          <a:blip r:embed="rId3" cstate="print"/>
          <a:srcRect t="22229" r="6553" b="12125"/>
          <a:stretch>
            <a:fillRect/>
          </a:stretch>
        </p:blipFill>
        <p:spPr bwMode="auto">
          <a:xfrm>
            <a:off x="0" y="6247083"/>
            <a:ext cx="3164097" cy="61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Pardubický kraj | Pardubice.eu">
            <a:extLst>
              <a:ext uri="{FF2B5EF4-FFF2-40B4-BE49-F238E27FC236}">
                <a16:creationId xmlns:a16="http://schemas.microsoft.com/office/drawing/2014/main" id="{3D91BF47-F889-71D6-939A-248463D5C9B0}"/>
              </a:ext>
            </a:extLst>
          </p:cNvPr>
          <p:cNvPicPr/>
          <p:nvPr/>
        </p:nvPicPr>
        <p:blipFill>
          <a:blip r:embed="rId4" cstate="print"/>
          <a:srcRect t="29160" b="30780"/>
          <a:stretch>
            <a:fillRect/>
          </a:stretch>
        </p:blipFill>
        <p:spPr bwMode="auto">
          <a:xfrm>
            <a:off x="6300192" y="6345324"/>
            <a:ext cx="1188646" cy="39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C75BACE4-62C1-52BD-075F-19B2D65AD013}"/>
              </a:ext>
            </a:extLst>
          </p:cNvPr>
          <p:cNvCxnSpPr/>
          <p:nvPr/>
        </p:nvCxnSpPr>
        <p:spPr>
          <a:xfrm>
            <a:off x="179512" y="6309320"/>
            <a:ext cx="8532948" cy="0"/>
          </a:xfrm>
          <a:prstGeom prst="line">
            <a:avLst/>
          </a:prstGeom>
          <a:ln w="28575">
            <a:solidFill>
              <a:srgbClr val="372C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>
            <a:extLst>
              <a:ext uri="{FF2B5EF4-FFF2-40B4-BE49-F238E27FC236}">
                <a16:creationId xmlns:a16="http://schemas.microsoft.com/office/drawing/2014/main" id="{668ACCD7-130A-A4FC-C3A4-97F71CFF2E9B}"/>
              </a:ext>
            </a:extLst>
          </p:cNvPr>
          <p:cNvSpPr/>
          <p:nvPr/>
        </p:nvSpPr>
        <p:spPr>
          <a:xfrm>
            <a:off x="143508" y="116632"/>
            <a:ext cx="8568952" cy="926332"/>
          </a:xfrm>
          <a:prstGeom prst="roundRect">
            <a:avLst/>
          </a:prstGeom>
          <a:solidFill>
            <a:srgbClr val="372C7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C341D180-E407-C7D2-CD27-B9E42EECC93B}"/>
              </a:ext>
            </a:extLst>
          </p:cNvPr>
          <p:cNvSpPr txBox="1">
            <a:spLocks/>
          </p:cNvSpPr>
          <p:nvPr/>
        </p:nvSpPr>
        <p:spPr>
          <a:xfrm>
            <a:off x="143508" y="0"/>
            <a:ext cx="8604448" cy="980727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Hlavní zjištění pro oblast</a:t>
            </a:r>
          </a:p>
          <a:p>
            <a:pPr algn="ctr">
              <a:defRPr/>
            </a:pPr>
            <a:r>
              <a:rPr lang="cs-CZ" sz="2400" b="1" i="1" kern="100" spc="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Vztahy mezi podnikatelským sektorem a veřejným sektorem</a:t>
            </a:r>
            <a:endParaRPr lang="cs-CZ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79D01DDB-C747-65F4-24CB-5DC4B412FC1D}"/>
              </a:ext>
            </a:extLst>
          </p:cNvPr>
          <p:cNvSpPr/>
          <p:nvPr/>
        </p:nvSpPr>
        <p:spPr>
          <a:xfrm>
            <a:off x="8100392" y="5625244"/>
            <a:ext cx="61206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6">
            <a:extLst>
              <a:ext uri="{FF2B5EF4-FFF2-40B4-BE49-F238E27FC236}">
                <a16:creationId xmlns:a16="http://schemas.microsoft.com/office/drawing/2014/main" id="{16101741-8A01-5E89-7E60-9CE2B5D8993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9158" r="35213" b="6105"/>
          <a:stretch>
            <a:fillRect/>
          </a:stretch>
        </p:blipFill>
        <p:spPr bwMode="auto">
          <a:xfrm>
            <a:off x="221741" y="1470854"/>
            <a:ext cx="8447981" cy="438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076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D3C19-FE3B-7C08-A41B-D5CB7B5FF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>
            <a:extLst>
              <a:ext uri="{FF2B5EF4-FFF2-40B4-BE49-F238E27FC236}">
                <a16:creationId xmlns:a16="http://schemas.microsoft.com/office/drawing/2014/main" id="{FFB51D04-DA7D-34CC-8B44-3B92345A89AD}"/>
              </a:ext>
            </a:extLst>
          </p:cNvPr>
          <p:cNvSpPr/>
          <p:nvPr/>
        </p:nvSpPr>
        <p:spPr>
          <a:xfrm>
            <a:off x="8136396" y="6345324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0ABC94-8024-9F61-83F6-FB6E4F3C7D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28384" y="6337300"/>
            <a:ext cx="609600" cy="440072"/>
          </a:xfrm>
        </p:spPr>
        <p:txBody>
          <a:bodyPr/>
          <a:lstStyle/>
          <a:p>
            <a:pPr>
              <a:defRPr/>
            </a:pPr>
            <a:fld id="{F788F1E2-1247-4AC2-94FC-1244F0B75380}" type="slidenum">
              <a:rPr lang="cs-CZ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4B061058-4A3B-E02C-166C-EEA8550F04E6}"/>
              </a:ext>
            </a:extLst>
          </p:cNvPr>
          <p:cNvSpPr txBox="1">
            <a:spLocks/>
          </p:cNvSpPr>
          <p:nvPr/>
        </p:nvSpPr>
        <p:spPr bwMode="auto">
          <a:xfrm>
            <a:off x="3059832" y="6309320"/>
            <a:ext cx="313234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  <p:pic>
        <p:nvPicPr>
          <p:cNvPr id="13" name="Obrázek 12" descr="https://www.zsmikulova.cz/wp-content/uploads/2016/09/Spolufinancovani2.png">
            <a:extLst>
              <a:ext uri="{FF2B5EF4-FFF2-40B4-BE49-F238E27FC236}">
                <a16:creationId xmlns:a16="http://schemas.microsoft.com/office/drawing/2014/main" id="{E1FE5607-AF6D-F02E-B5AC-79049C274348}"/>
              </a:ext>
            </a:extLst>
          </p:cNvPr>
          <p:cNvPicPr/>
          <p:nvPr/>
        </p:nvPicPr>
        <p:blipFill>
          <a:blip r:embed="rId3" cstate="print"/>
          <a:srcRect t="22229" r="6553" b="12125"/>
          <a:stretch>
            <a:fillRect/>
          </a:stretch>
        </p:blipFill>
        <p:spPr bwMode="auto">
          <a:xfrm>
            <a:off x="0" y="6247083"/>
            <a:ext cx="3164097" cy="61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Pardubický kraj | Pardubice.eu">
            <a:extLst>
              <a:ext uri="{FF2B5EF4-FFF2-40B4-BE49-F238E27FC236}">
                <a16:creationId xmlns:a16="http://schemas.microsoft.com/office/drawing/2014/main" id="{2BC798D3-37EB-DE4B-13BE-07D930518438}"/>
              </a:ext>
            </a:extLst>
          </p:cNvPr>
          <p:cNvPicPr/>
          <p:nvPr/>
        </p:nvPicPr>
        <p:blipFill>
          <a:blip r:embed="rId4" cstate="print"/>
          <a:srcRect t="29160" b="30780"/>
          <a:stretch>
            <a:fillRect/>
          </a:stretch>
        </p:blipFill>
        <p:spPr bwMode="auto">
          <a:xfrm>
            <a:off x="6300192" y="6345324"/>
            <a:ext cx="1188646" cy="39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4E2FACEF-E29C-30B5-2DA7-27881C96989D}"/>
              </a:ext>
            </a:extLst>
          </p:cNvPr>
          <p:cNvCxnSpPr/>
          <p:nvPr/>
        </p:nvCxnSpPr>
        <p:spPr>
          <a:xfrm>
            <a:off x="179512" y="6309320"/>
            <a:ext cx="8532948" cy="0"/>
          </a:xfrm>
          <a:prstGeom prst="line">
            <a:avLst/>
          </a:prstGeom>
          <a:ln w="28575">
            <a:solidFill>
              <a:srgbClr val="372C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>
            <a:extLst>
              <a:ext uri="{FF2B5EF4-FFF2-40B4-BE49-F238E27FC236}">
                <a16:creationId xmlns:a16="http://schemas.microsoft.com/office/drawing/2014/main" id="{1801FD9B-E876-97C1-6118-6A6C2AA53A78}"/>
              </a:ext>
            </a:extLst>
          </p:cNvPr>
          <p:cNvSpPr/>
          <p:nvPr/>
        </p:nvSpPr>
        <p:spPr>
          <a:xfrm>
            <a:off x="143508" y="116632"/>
            <a:ext cx="8568952" cy="926332"/>
          </a:xfrm>
          <a:prstGeom prst="roundRect">
            <a:avLst/>
          </a:prstGeom>
          <a:solidFill>
            <a:srgbClr val="372C7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BE0B76CC-EB71-29B7-BCC3-2E778988E6A0}"/>
              </a:ext>
            </a:extLst>
          </p:cNvPr>
          <p:cNvSpPr txBox="1">
            <a:spLocks/>
          </p:cNvSpPr>
          <p:nvPr/>
        </p:nvSpPr>
        <p:spPr>
          <a:xfrm>
            <a:off x="143508" y="0"/>
            <a:ext cx="8604448" cy="980727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Hlavní zjištění pro oblast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i="1" kern="100" spc="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Krajská rada pro inovace</a:t>
            </a:r>
            <a:endParaRPr lang="cs-CZ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A74B071-36BF-4EA8-8748-BE30A1F208CC}"/>
              </a:ext>
            </a:extLst>
          </p:cNvPr>
          <p:cNvSpPr/>
          <p:nvPr/>
        </p:nvSpPr>
        <p:spPr>
          <a:xfrm>
            <a:off x="8100392" y="5625244"/>
            <a:ext cx="61206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4CF3BC9-ACAA-8EE0-6E64-3E0877E09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430369"/>
              </p:ext>
            </p:extLst>
          </p:nvPr>
        </p:nvGraphicFramePr>
        <p:xfrm>
          <a:off x="287524" y="1159596"/>
          <a:ext cx="8350460" cy="498240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75230">
                  <a:extLst>
                    <a:ext uri="{9D8B030D-6E8A-4147-A177-3AD203B41FA5}">
                      <a16:colId xmlns:a16="http://schemas.microsoft.com/office/drawing/2014/main" val="869142831"/>
                    </a:ext>
                  </a:extLst>
                </a:gridCol>
                <a:gridCol w="4175230">
                  <a:extLst>
                    <a:ext uri="{9D8B030D-6E8A-4147-A177-3AD203B41FA5}">
                      <a16:colId xmlns:a16="http://schemas.microsoft.com/office/drawing/2014/main" val="1571411459"/>
                    </a:ext>
                  </a:extLst>
                </a:gridCol>
              </a:tblGrid>
              <a:tr h="41040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Aktuální stav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Závěry evaluace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156932"/>
                  </a:ext>
                </a:extLst>
              </a:tr>
              <a:tr h="410407">
                <a:tc>
                  <a:txBody>
                    <a:bodyPr/>
                    <a:lstStyle/>
                    <a:p>
                      <a:r>
                        <a:rPr lang="cs-CZ" b="1" i="1" dirty="0"/>
                        <a:t>Úloha KRPI daná Statutem: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Strategické řízení krajské RIS3 strategie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Stanovení </a:t>
                      </a:r>
                      <a:r>
                        <a:rPr kumimoji="0"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prioritní</a:t>
                      </a: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</a:t>
                      </a:r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směr</a:t>
                      </a: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ů </a:t>
                      </a:r>
                      <a:r>
                        <a:rPr kumimoji="0"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realizace</a:t>
                      </a:r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krajské</a:t>
                      </a:r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</a:t>
                      </a:r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S3 </a:t>
                      </a:r>
                      <a:r>
                        <a:rPr kumimoji="0"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(na základě doporučení KIP)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oordinaci</a:t>
                      </a:r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</a:t>
                      </a:r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jednotlivých</a:t>
                      </a: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KIP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/>
                        <a:t>Zvýšit akcent KRPI na: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Iniciativní řízení procesů zajišťujících realizaci krajské RIS3 strategie v jednotlivých sektorech triple helix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Větší ingerenci do činnosti KIP a efektivní přenos impulsů z jednání KIP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881072"/>
                  </a:ext>
                </a:extLst>
              </a:tr>
              <a:tr h="410407">
                <a:tc>
                  <a:txBody>
                    <a:bodyPr/>
                    <a:lstStyle/>
                    <a:p>
                      <a:r>
                        <a:rPr lang="cs-CZ" b="1" i="1" dirty="0"/>
                        <a:t>Složení KRPI dané Statutem: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Vedení KRPI (předseda a zastupující místopředseda)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Členové KRPI (nominovaní napříč inovačním prostředím, bez specifických rolí)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/>
                        <a:t>Vytvořit užší vedení KRPI </a:t>
                      </a:r>
                      <a:r>
                        <a:rPr lang="cs-CZ" dirty="0"/>
                        <a:t>z předsedy a členů se specifickými úlohami v řídicích procesech: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Předseda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místopředseda KRPI pro výzkumný a akademický sektor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místopředsedu KRPI pro inovační a technologickou infrastrukturu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oboroví garanti pro řízení odborné činnosti KIP a přenos doporučení z KIP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836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91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06506-5AC8-9624-5243-B47D2E75A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>
            <a:extLst>
              <a:ext uri="{FF2B5EF4-FFF2-40B4-BE49-F238E27FC236}">
                <a16:creationId xmlns:a16="http://schemas.microsoft.com/office/drawing/2014/main" id="{2C6E59E3-1519-F053-4001-BB2F5DC87400}"/>
              </a:ext>
            </a:extLst>
          </p:cNvPr>
          <p:cNvSpPr/>
          <p:nvPr/>
        </p:nvSpPr>
        <p:spPr>
          <a:xfrm>
            <a:off x="8136396" y="6345324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C70F6E-88D1-B119-52DF-0506211D60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28384" y="6337300"/>
            <a:ext cx="609600" cy="440072"/>
          </a:xfrm>
        </p:spPr>
        <p:txBody>
          <a:bodyPr/>
          <a:lstStyle/>
          <a:p>
            <a:pPr>
              <a:defRPr/>
            </a:pPr>
            <a:fld id="{F788F1E2-1247-4AC2-94FC-1244F0B75380}" type="slidenum">
              <a:rPr lang="cs-CZ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0665F099-44F0-2A69-3B81-D9BEA989FB45}"/>
              </a:ext>
            </a:extLst>
          </p:cNvPr>
          <p:cNvSpPr txBox="1">
            <a:spLocks/>
          </p:cNvSpPr>
          <p:nvPr/>
        </p:nvSpPr>
        <p:spPr bwMode="auto">
          <a:xfrm>
            <a:off x="3059832" y="6309320"/>
            <a:ext cx="313234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  <p:pic>
        <p:nvPicPr>
          <p:cNvPr id="13" name="Obrázek 12" descr="https://www.zsmikulova.cz/wp-content/uploads/2016/09/Spolufinancovani2.png">
            <a:extLst>
              <a:ext uri="{FF2B5EF4-FFF2-40B4-BE49-F238E27FC236}">
                <a16:creationId xmlns:a16="http://schemas.microsoft.com/office/drawing/2014/main" id="{46D7125D-8EB8-BE80-DF3A-4314874C26AC}"/>
              </a:ext>
            </a:extLst>
          </p:cNvPr>
          <p:cNvPicPr/>
          <p:nvPr/>
        </p:nvPicPr>
        <p:blipFill>
          <a:blip r:embed="rId3" cstate="print"/>
          <a:srcRect t="22229" r="6553" b="12125"/>
          <a:stretch>
            <a:fillRect/>
          </a:stretch>
        </p:blipFill>
        <p:spPr bwMode="auto">
          <a:xfrm>
            <a:off x="0" y="6247083"/>
            <a:ext cx="3164097" cy="61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Pardubický kraj | Pardubice.eu">
            <a:extLst>
              <a:ext uri="{FF2B5EF4-FFF2-40B4-BE49-F238E27FC236}">
                <a16:creationId xmlns:a16="http://schemas.microsoft.com/office/drawing/2014/main" id="{BD38BB39-D1E0-D13E-23EC-A09771B0BD0E}"/>
              </a:ext>
            </a:extLst>
          </p:cNvPr>
          <p:cNvPicPr/>
          <p:nvPr/>
        </p:nvPicPr>
        <p:blipFill>
          <a:blip r:embed="rId4" cstate="print"/>
          <a:srcRect t="29160" b="30780"/>
          <a:stretch>
            <a:fillRect/>
          </a:stretch>
        </p:blipFill>
        <p:spPr bwMode="auto">
          <a:xfrm>
            <a:off x="6300192" y="6345324"/>
            <a:ext cx="1188646" cy="39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FC4EB750-B9E2-24FF-6C25-50B060BE6DB2}"/>
              </a:ext>
            </a:extLst>
          </p:cNvPr>
          <p:cNvCxnSpPr/>
          <p:nvPr/>
        </p:nvCxnSpPr>
        <p:spPr>
          <a:xfrm>
            <a:off x="179512" y="6309320"/>
            <a:ext cx="8532948" cy="0"/>
          </a:xfrm>
          <a:prstGeom prst="line">
            <a:avLst/>
          </a:prstGeom>
          <a:ln w="28575">
            <a:solidFill>
              <a:srgbClr val="372C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>
            <a:extLst>
              <a:ext uri="{FF2B5EF4-FFF2-40B4-BE49-F238E27FC236}">
                <a16:creationId xmlns:a16="http://schemas.microsoft.com/office/drawing/2014/main" id="{68E58D9F-9EA7-81B8-EE26-22884C0D3017}"/>
              </a:ext>
            </a:extLst>
          </p:cNvPr>
          <p:cNvSpPr/>
          <p:nvPr/>
        </p:nvSpPr>
        <p:spPr>
          <a:xfrm>
            <a:off x="143508" y="116632"/>
            <a:ext cx="8568952" cy="926332"/>
          </a:xfrm>
          <a:prstGeom prst="roundRect">
            <a:avLst/>
          </a:prstGeom>
          <a:solidFill>
            <a:srgbClr val="372C7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AD12500A-D84B-8252-A89B-E951F5BCAACA}"/>
              </a:ext>
            </a:extLst>
          </p:cNvPr>
          <p:cNvSpPr txBox="1">
            <a:spLocks/>
          </p:cNvSpPr>
          <p:nvPr/>
        </p:nvSpPr>
        <p:spPr>
          <a:xfrm>
            <a:off x="143508" y="0"/>
            <a:ext cx="8604448" cy="980727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Hlavní zjištění pro oblast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i="1" kern="100" spc="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Krajské inovační platformy</a:t>
            </a:r>
            <a:endParaRPr lang="cs-CZ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988903BC-69AE-6A3D-79F5-01BC2800A288}"/>
              </a:ext>
            </a:extLst>
          </p:cNvPr>
          <p:cNvSpPr/>
          <p:nvPr/>
        </p:nvSpPr>
        <p:spPr>
          <a:xfrm>
            <a:off x="8100392" y="5625244"/>
            <a:ext cx="61206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3F92B51-E5ED-7DE7-8DBA-580A1188F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592960"/>
              </p:ext>
            </p:extLst>
          </p:nvPr>
        </p:nvGraphicFramePr>
        <p:xfrm>
          <a:off x="287524" y="1159596"/>
          <a:ext cx="8350460" cy="498240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75230">
                  <a:extLst>
                    <a:ext uri="{9D8B030D-6E8A-4147-A177-3AD203B41FA5}">
                      <a16:colId xmlns:a16="http://schemas.microsoft.com/office/drawing/2014/main" val="869142831"/>
                    </a:ext>
                  </a:extLst>
                </a:gridCol>
                <a:gridCol w="4175230">
                  <a:extLst>
                    <a:ext uri="{9D8B030D-6E8A-4147-A177-3AD203B41FA5}">
                      <a16:colId xmlns:a16="http://schemas.microsoft.com/office/drawing/2014/main" val="1571411459"/>
                    </a:ext>
                  </a:extLst>
                </a:gridCol>
              </a:tblGrid>
              <a:tr h="41040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Aktuální stav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Závěry evaluace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156932"/>
                  </a:ext>
                </a:extLst>
              </a:tr>
              <a:tr h="410407">
                <a:tc>
                  <a:txBody>
                    <a:bodyPr/>
                    <a:lstStyle/>
                    <a:p>
                      <a:r>
                        <a:rPr lang="cs-CZ" b="1" i="1" dirty="0"/>
                        <a:t>Úloha KIP daná Statutem: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Úloha KIP není upravena procesní dokumentací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/>
                        <a:t>Vypracovat procesní dokumentaci pro činnost KIP: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Poslání inovační platformy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Kompetence k návrhům a doporučením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Proces přenosu informací na úroveň KRPI a zpětná vazba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881072"/>
                  </a:ext>
                </a:extLst>
              </a:tr>
              <a:tr h="410407">
                <a:tc>
                  <a:txBody>
                    <a:bodyPr/>
                    <a:lstStyle/>
                    <a:p>
                      <a:r>
                        <a:rPr lang="cs-CZ" b="1" i="1" dirty="0"/>
                        <a:t>Složení KIP dané Statutem: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Složení účastníků jednání KIP se odvozuje od osobní aktivity pozvaných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Procesní dokumentací nejsou ustanoveni ani „stálí“ účastníci jednání KIP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/>
                        <a:t>Vytvořit stabilní jádro účastníků jednání každé oborové KIP: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Oborový garant, člen KRPI a odborný leader v inovačním ekosystému kraje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Oborově kompetentní zástupce výzkumného sektoru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Oborově kompetentní zástupce z podnikatelské infrastruktury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Zástupce RIS3 týmu (developer)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Aktivní podnikatelé z oboru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836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03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/>
          <p:cNvSpPr/>
          <p:nvPr/>
        </p:nvSpPr>
        <p:spPr>
          <a:xfrm>
            <a:off x="8136396" y="6345324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8028384" y="6337300"/>
            <a:ext cx="609600" cy="440072"/>
          </a:xfrm>
        </p:spPr>
        <p:txBody>
          <a:bodyPr/>
          <a:lstStyle/>
          <a:p>
            <a:pPr>
              <a:defRPr/>
            </a:pPr>
            <a:fld id="{F788F1E2-1247-4AC2-94FC-1244F0B75380}" type="slidenum">
              <a:rPr lang="cs-CZ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Podnadpis 2"/>
          <p:cNvSpPr txBox="1">
            <a:spLocks/>
          </p:cNvSpPr>
          <p:nvPr/>
        </p:nvSpPr>
        <p:spPr bwMode="auto">
          <a:xfrm>
            <a:off x="3059832" y="6309320"/>
            <a:ext cx="2988332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  <p:pic>
        <p:nvPicPr>
          <p:cNvPr id="13" name="Obrázek 12" descr="https://www.zsmikulova.cz/wp-content/uploads/2016/09/Spolufinancovani2.png"/>
          <p:cNvPicPr/>
          <p:nvPr/>
        </p:nvPicPr>
        <p:blipFill>
          <a:blip r:embed="rId3" cstate="print"/>
          <a:srcRect t="22229" r="6553" b="12125"/>
          <a:stretch>
            <a:fillRect/>
          </a:stretch>
        </p:blipFill>
        <p:spPr bwMode="auto">
          <a:xfrm>
            <a:off x="0" y="6247083"/>
            <a:ext cx="3164097" cy="61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Pardubický kraj | Pardubice.eu"/>
          <p:cNvPicPr/>
          <p:nvPr/>
        </p:nvPicPr>
        <p:blipFill>
          <a:blip r:embed="rId4" cstate="print"/>
          <a:srcRect t="29160" b="30780"/>
          <a:stretch>
            <a:fillRect/>
          </a:stretch>
        </p:blipFill>
        <p:spPr bwMode="auto">
          <a:xfrm>
            <a:off x="6300192" y="6345324"/>
            <a:ext cx="1188646" cy="39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čára 14"/>
          <p:cNvCxnSpPr/>
          <p:nvPr/>
        </p:nvCxnSpPr>
        <p:spPr>
          <a:xfrm>
            <a:off x="179512" y="6309320"/>
            <a:ext cx="8532948" cy="0"/>
          </a:xfrm>
          <a:prstGeom prst="line">
            <a:avLst/>
          </a:prstGeom>
          <a:ln w="28575">
            <a:solidFill>
              <a:srgbClr val="372C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43508" y="116632"/>
            <a:ext cx="8568952" cy="1584176"/>
          </a:xfrm>
          <a:prstGeom prst="roundRect">
            <a:avLst/>
          </a:prstGeom>
          <a:solidFill>
            <a:srgbClr val="372C7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971600" y="152636"/>
            <a:ext cx="6372708" cy="15035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defRPr/>
            </a:pPr>
            <a:r>
              <a:rPr lang="cs-CZ" sz="2400" b="1" i="1" dirty="0">
                <a:solidFill>
                  <a:schemeClr val="bg1"/>
                </a:solidFill>
                <a:latin typeface="+mn-lt"/>
              </a:rPr>
              <a:t>Doporučení systémového charakteru, </a:t>
            </a:r>
          </a:p>
          <a:p>
            <a:pPr lvl="0">
              <a:defRPr/>
            </a:pPr>
            <a:r>
              <a:rPr lang="cs-CZ" sz="2400" b="1" i="1" dirty="0">
                <a:solidFill>
                  <a:schemeClr val="bg1"/>
                </a:solidFill>
                <a:latin typeface="+mn-lt"/>
              </a:rPr>
              <a:t>která spadají do kompetence Pardubického kraje</a:t>
            </a:r>
            <a:endParaRPr kumimoji="0" lang="cs-CZ" sz="2400" b="1" i="0" u="none" strike="noStrike" kern="1200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8100392" y="5625244"/>
            <a:ext cx="61206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3" name="Tabulka 22"/>
          <p:cNvGraphicFramePr>
            <a:graphicFrameLocks noGrp="1"/>
          </p:cNvGraphicFramePr>
          <p:nvPr/>
        </p:nvGraphicFramePr>
        <p:xfrm>
          <a:off x="215516" y="1880828"/>
          <a:ext cx="8496944" cy="432048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66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48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000" spc="20" dirty="0"/>
                        <a:t>Schválit upravenou strukturu členů KRPI a pro vyšší akceschopnost a flexibilitu ustavit užší vedení</a:t>
                      </a:r>
                      <a:endParaRPr lang="cs-CZ" sz="2000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/>
                        <a:t>Rada Pardubického kraje</a:t>
                      </a:r>
                      <a:endParaRPr lang="cs-CZ" sz="1800" b="1" spc="2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000" b="1" spc="20" dirty="0"/>
                        <a:t>Stanovit kompetentního lídra kraje v oblasti podpory inovací a jmenovat jej do funkce předsedy KRPI</a:t>
                      </a:r>
                      <a:endParaRPr lang="cs-CZ" sz="20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/>
                        <a:t>Rada Pardubického kraje</a:t>
                      </a:r>
                      <a:endParaRPr lang="cs-CZ" sz="1800" b="1" spc="2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000" b="1" spc="20" dirty="0"/>
                        <a:t>Jmenovat 1. místopředsedu KRPI pro výzkumný a akademický sektor</a:t>
                      </a:r>
                      <a:endParaRPr lang="cs-CZ" sz="20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/>
                        <a:t>Rada Pardubického kraje</a:t>
                      </a:r>
                      <a:endParaRPr lang="cs-CZ" sz="18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000" b="1" spc="20" dirty="0"/>
                        <a:t>Jmenovat 2. místopředsedu KRPI pro inovační a technologickou infrastrukturu</a:t>
                      </a:r>
                      <a:endParaRPr lang="cs-CZ" sz="20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/>
                        <a:t>Rada Pardubického kraje</a:t>
                      </a:r>
                      <a:endParaRPr lang="cs-CZ" sz="18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5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2000" b="1" spc="20" dirty="0" err="1"/>
                        <a:t>Rekodifikovat</a:t>
                      </a:r>
                      <a:r>
                        <a:rPr lang="cs-CZ" sz="2000" b="1" spc="20" dirty="0"/>
                        <a:t> Statut KRPI a schválit aktualizovanou řídicí a procesní dokumentaci krajské RIS3 strategie</a:t>
                      </a:r>
                      <a:endParaRPr lang="cs-CZ" sz="20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cs-CZ" sz="1800" b="1" spc="20" dirty="0"/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/>
                        <a:t>KRPI</a:t>
                      </a:r>
                      <a:endParaRPr lang="cs-CZ" sz="18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Elipsa 18"/>
          <p:cNvSpPr/>
          <p:nvPr/>
        </p:nvSpPr>
        <p:spPr>
          <a:xfrm>
            <a:off x="7524328" y="332656"/>
            <a:ext cx="1080120" cy="10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" name="Obrázek 17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4348" y="440668"/>
            <a:ext cx="720000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a 20"/>
          <p:cNvSpPr/>
          <p:nvPr/>
        </p:nvSpPr>
        <p:spPr>
          <a:xfrm>
            <a:off x="8136396" y="6345324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8028384" y="6337300"/>
            <a:ext cx="609600" cy="440072"/>
          </a:xfrm>
        </p:spPr>
        <p:txBody>
          <a:bodyPr/>
          <a:lstStyle/>
          <a:p>
            <a:pPr>
              <a:defRPr/>
            </a:pPr>
            <a:fld id="{F788F1E2-1247-4AC2-94FC-1244F0B75380}" type="slidenum">
              <a:rPr lang="cs-CZ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Podnadpis 2"/>
          <p:cNvSpPr txBox="1">
            <a:spLocks/>
          </p:cNvSpPr>
          <p:nvPr/>
        </p:nvSpPr>
        <p:spPr bwMode="auto">
          <a:xfrm>
            <a:off x="3059832" y="6309320"/>
            <a:ext cx="2988332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Evaluace je realizována v rámci projektu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akcelerátor+ / Pardubický kraj inovativní,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</a:t>
            </a: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CZ.02.01.02/00/22_009/0004892</a:t>
            </a:r>
          </a:p>
        </p:txBody>
      </p:sp>
      <p:pic>
        <p:nvPicPr>
          <p:cNvPr id="13" name="Obrázek 12" descr="https://www.zsmikulova.cz/wp-content/uploads/2016/09/Spolufinancovani2.png"/>
          <p:cNvPicPr/>
          <p:nvPr/>
        </p:nvPicPr>
        <p:blipFill>
          <a:blip r:embed="rId3" cstate="print"/>
          <a:srcRect t="22229" r="6553" b="12125"/>
          <a:stretch>
            <a:fillRect/>
          </a:stretch>
        </p:blipFill>
        <p:spPr bwMode="auto">
          <a:xfrm>
            <a:off x="0" y="6247083"/>
            <a:ext cx="3164097" cy="61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Pardubický kraj | Pardubice.eu"/>
          <p:cNvPicPr/>
          <p:nvPr/>
        </p:nvPicPr>
        <p:blipFill>
          <a:blip r:embed="rId4" cstate="print"/>
          <a:srcRect t="29160" b="30780"/>
          <a:stretch>
            <a:fillRect/>
          </a:stretch>
        </p:blipFill>
        <p:spPr bwMode="auto">
          <a:xfrm>
            <a:off x="6300192" y="6345324"/>
            <a:ext cx="1188646" cy="397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Přímá spojovací čára 14"/>
          <p:cNvCxnSpPr/>
          <p:nvPr/>
        </p:nvCxnSpPr>
        <p:spPr>
          <a:xfrm>
            <a:off x="179512" y="6309320"/>
            <a:ext cx="8532948" cy="0"/>
          </a:xfrm>
          <a:prstGeom prst="line">
            <a:avLst/>
          </a:prstGeom>
          <a:ln w="28575">
            <a:solidFill>
              <a:srgbClr val="372C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43508" y="116632"/>
            <a:ext cx="8568952" cy="1584176"/>
          </a:xfrm>
          <a:prstGeom prst="roundRect">
            <a:avLst/>
          </a:prstGeom>
          <a:solidFill>
            <a:srgbClr val="372C74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971600" y="152636"/>
            <a:ext cx="6372708" cy="15035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defRPr/>
            </a:pPr>
            <a:r>
              <a:rPr lang="cs-CZ" sz="2400" b="1" i="1" dirty="0">
                <a:solidFill>
                  <a:schemeClr val="bg1"/>
                </a:solidFill>
                <a:latin typeface="+mn-lt"/>
              </a:rPr>
              <a:t>Doporučení spadající do kompetence </a:t>
            </a:r>
          </a:p>
          <a:p>
            <a:pPr lvl="0">
              <a:defRPr/>
            </a:pPr>
            <a:r>
              <a:rPr lang="cs-CZ" sz="2400" b="1" i="1" dirty="0">
                <a:solidFill>
                  <a:schemeClr val="bg1"/>
                </a:solidFill>
                <a:latin typeface="+mn-lt"/>
              </a:rPr>
              <a:t>Krajského úřadu Pardubického kraje </a:t>
            </a:r>
          </a:p>
          <a:p>
            <a:pPr lvl="0">
              <a:defRPr/>
            </a:pPr>
            <a:r>
              <a:rPr lang="cs-CZ" sz="2400" b="1" i="1" dirty="0">
                <a:solidFill>
                  <a:schemeClr val="bg1"/>
                </a:solidFill>
                <a:latin typeface="+mn-lt"/>
              </a:rPr>
              <a:t>a dalších aktérů inovačního ekosystému</a:t>
            </a:r>
            <a:endParaRPr kumimoji="0" lang="cs-CZ" sz="2400" b="1" i="0" u="none" strike="noStrike" kern="1200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8100392" y="5625244"/>
            <a:ext cx="61206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3" name="Tabulka 22"/>
          <p:cNvGraphicFramePr>
            <a:graphicFrameLocks noGrp="1"/>
          </p:cNvGraphicFramePr>
          <p:nvPr/>
        </p:nvGraphicFramePr>
        <p:xfrm>
          <a:off x="215516" y="1880828"/>
          <a:ext cx="8496944" cy="424191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0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spc="20" dirty="0"/>
                        <a:t>Aktualizovat Statut KRPI </a:t>
                      </a:r>
                      <a:endParaRPr lang="cs-CZ" sz="1800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>
                          <a:latin typeface="+mn-lt"/>
                          <a:ea typeface="Times New Roman"/>
                          <a:cs typeface="Times New Roman"/>
                        </a:rPr>
                        <a:t>Odbor rozvoje KÚ </a:t>
                      </a:r>
                      <a:r>
                        <a:rPr lang="cs-CZ" sz="1800" b="1" spc="20" dirty="0" err="1">
                          <a:latin typeface="+mn-lt"/>
                          <a:ea typeface="Times New Roman"/>
                          <a:cs typeface="Times New Roman"/>
                        </a:rPr>
                        <a:t>Pk</a:t>
                      </a:r>
                      <a:endParaRPr lang="cs-CZ" sz="1800" b="1" spc="2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/>
                        <a:t>Jmenovat oborové garanty KIP (z členů KRPI), kteří budou řídit oborovou činnost KIP ve vztahu k EDP procesu a současně budou KIP zastupovat v užším vedení KRPI</a:t>
                      </a:r>
                      <a:endParaRPr lang="cs-CZ" sz="18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Předseda KRPI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Aktualizovat a doplnit řídicí a procesní dokumentaci krajské RIS3 strategie, redefinovat role, kompetence, odpovědnosti a procesní vazby mezi jednotlivými </a:t>
                      </a:r>
                      <a:r>
                        <a:rPr kumimoji="0" lang="cs-CZ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aktéry inovačního </a:t>
                      </a:r>
                      <a:r>
                        <a:rPr kumimoji="0"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ekosystému </a:t>
                      </a:r>
                      <a:endParaRPr lang="cs-CZ" sz="20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Odbor rozvoje KÚ </a:t>
                      </a:r>
                      <a:r>
                        <a:rPr lang="cs-CZ" sz="1800" b="1" spc="2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Pk</a:t>
                      </a:r>
                      <a:endParaRPr lang="cs-CZ" sz="1800" b="1" spc="2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RIS3 koordinátor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RIS3 tým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Zpracovat procesní dokumentaci k obsahu jednání KRPI a KIP ve smyslu funkčního EDP procesu</a:t>
                      </a:r>
                      <a:endParaRPr lang="cs-CZ" sz="20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Odbor rozvoje KÚ </a:t>
                      </a:r>
                      <a:r>
                        <a:rPr lang="cs-CZ" sz="1800" b="1" spc="2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Pk</a:t>
                      </a:r>
                      <a:endParaRPr lang="cs-CZ" sz="1800" b="1" spc="2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RIS3 koordinátor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b="1" spc="2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RIS3 tým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Hledat způsoby, jak posílit účast podnikatelského sektoru na činnosti KIP a zapojení do komunikace projednávaných témat EDP procesu</a:t>
                      </a:r>
                      <a:endParaRPr lang="cs-CZ" sz="2000" b="1" spc="2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RIS3 tým 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cs-CZ" sz="1800" b="1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marketingový tým SA+</a:t>
                      </a:r>
                      <a:r>
                        <a:rPr lang="cs-CZ" sz="1800" b="1" u="none" dirty="0"/>
                        <a:t> </a:t>
                      </a:r>
                      <a:r>
                        <a:rPr kumimoji="0" lang="cs-CZ" sz="1800" b="1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Elipsa 18"/>
          <p:cNvSpPr/>
          <p:nvPr/>
        </p:nvSpPr>
        <p:spPr>
          <a:xfrm>
            <a:off x="7524328" y="332656"/>
            <a:ext cx="1080120" cy="10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" name="Obrázek 17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4348" y="440668"/>
            <a:ext cx="720000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1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372C74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7509</TotalTime>
  <Words>914</Words>
  <Application>Microsoft Office PowerPoint</Application>
  <PresentationFormat>Předvádění na obrazovce (4:3)</PresentationFormat>
  <Paragraphs>141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Tw Cen MT</vt:lpstr>
      <vt:lpstr>Wingdings</vt:lpstr>
      <vt:lpstr>Wingdings 2</vt:lpstr>
      <vt:lpstr>Arkýř</vt:lpstr>
      <vt:lpstr>Procesní evaluace EDP procesů  krajské RIS3 strategie  Pardubického kraje  Prezentace hlavních zjištění pro KRPI      17. 6. 2025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Vám za pozornost…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RegioPartner</dc:creator>
  <cp:lastModifiedBy>Lucie Bučinová</cp:lastModifiedBy>
  <cp:revision>755</cp:revision>
  <cp:lastPrinted>1601-01-01T00:00:00Z</cp:lastPrinted>
  <dcterms:created xsi:type="dcterms:W3CDTF">1601-01-01T00:00:00Z</dcterms:created>
  <dcterms:modified xsi:type="dcterms:W3CDTF">2025-06-12T18:43:20Z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