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4"/>
    <p:restoredTop sz="94733"/>
  </p:normalViewPr>
  <p:slideViewPr>
    <p:cSldViewPr snapToGrid="0">
      <p:cViewPr varScale="1">
        <p:scale>
          <a:sx n="102" d="100"/>
          <a:sy n="102" d="100"/>
        </p:scale>
        <p:origin x="1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49846-A48F-3E38-B958-9FC2D6F5EE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Kohezní politika pro HSOÚ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BD314E1-842A-CA5F-DB1F-D352BAB229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Svitavy, 25. března 2025</a:t>
            </a:r>
          </a:p>
        </p:txBody>
      </p:sp>
    </p:spTree>
    <p:extLst>
      <p:ext uri="{BB962C8B-B14F-4D97-AF65-F5344CB8AC3E}">
        <p14:creationId xmlns:p14="http://schemas.microsoft.com/office/powerpoint/2010/main" val="3541509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0968B2-7466-B757-DFEE-7ABFD839E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Čemu HSOÚ čelí?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4FCC77-B82A-F6C8-F7B0-61A49CCAF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Vyšší míra nezaměstnanosti</a:t>
            </a:r>
          </a:p>
          <a:p>
            <a:r>
              <a:rPr lang="cs-CZ" dirty="0"/>
              <a:t>Nízká úroveň vzdělání</a:t>
            </a:r>
          </a:p>
          <a:p>
            <a:r>
              <a:rPr lang="cs-CZ" dirty="0"/>
              <a:t>Nedostatečná infrastruktura</a:t>
            </a:r>
          </a:p>
          <a:p>
            <a:r>
              <a:rPr lang="cs-CZ" dirty="0"/>
              <a:t>Sociální vyloučení</a:t>
            </a:r>
          </a:p>
          <a:p>
            <a:r>
              <a:rPr lang="cs-CZ" dirty="0"/>
              <a:t>Nízká úroveň investic</a:t>
            </a:r>
          </a:p>
          <a:p>
            <a:r>
              <a:rPr lang="cs-CZ" dirty="0"/>
              <a:t>Demografické problémy</a:t>
            </a:r>
          </a:p>
        </p:txBody>
      </p:sp>
    </p:spTree>
    <p:extLst>
      <p:ext uri="{BB962C8B-B14F-4D97-AF65-F5344CB8AC3E}">
        <p14:creationId xmlns:p14="http://schemas.microsoft.com/office/powerpoint/2010/main" val="424751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5E9BC-820A-E4A4-7156-8DE755029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Praha </a:t>
            </a:r>
            <a:r>
              <a:rPr lang="cs-CZ" dirty="0" err="1"/>
              <a:t>x</a:t>
            </a:r>
            <a:r>
              <a:rPr lang="cs-CZ" dirty="0"/>
              <a:t> Svitavy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E519F1-A4FA-6204-B397-EE19DD3ED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ROK 2004 </a:t>
            </a:r>
          </a:p>
          <a:p>
            <a:pPr lvl="1"/>
            <a:r>
              <a:rPr lang="cs-CZ" dirty="0"/>
              <a:t>Praha – 1,166 mil. obyvatel, průměrné stáří 41,6 let</a:t>
            </a:r>
          </a:p>
          <a:p>
            <a:pPr lvl="1"/>
            <a:r>
              <a:rPr lang="cs-CZ" dirty="0"/>
              <a:t>Svitavy – 17 427 obyvatel, průměrné stáří 38,7 let</a:t>
            </a:r>
          </a:p>
          <a:p>
            <a:pPr lvl="1"/>
            <a:endParaRPr lang="cs-CZ" dirty="0"/>
          </a:p>
          <a:p>
            <a:r>
              <a:rPr lang="cs-CZ" dirty="0"/>
              <a:t>ROK 2023</a:t>
            </a:r>
          </a:p>
          <a:p>
            <a:pPr lvl="1"/>
            <a:r>
              <a:rPr lang="cs-CZ" dirty="0"/>
              <a:t>Praha – 1,357 mil. obyvatel (+ 16%), průměrné stáří 41,7 let (+ 0,1 rok)</a:t>
            </a:r>
          </a:p>
          <a:p>
            <a:pPr lvl="1"/>
            <a:r>
              <a:rPr lang="cs-CZ" dirty="0"/>
              <a:t>Svitavy – 16 186 obyvatel ( - 7%), průměrné stáří 43,8 let (+5,1 let)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244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DC7088-0DD3-B1F1-3F1B-5FE031E0D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co usilujeme v rámci kohezní politiky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733DB9-2EFE-9869-FB15-92C3828BA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Konkurenceschopnost, inovace, digitalizace</a:t>
            </a:r>
          </a:p>
          <a:p>
            <a:r>
              <a:rPr lang="cs-CZ" dirty="0"/>
              <a:t>Bezpečnost, odolnost, obranyschopnost</a:t>
            </a:r>
          </a:p>
          <a:p>
            <a:r>
              <a:rPr lang="cs-CZ" dirty="0"/>
              <a:t>Boj proti vylidňování venkovských a periferních oblastí i menších </a:t>
            </a:r>
            <a:r>
              <a:rPr lang="cs-CZ" dirty="0" smtClean="0"/>
              <a:t>obcí</a:t>
            </a:r>
          </a:p>
          <a:p>
            <a:r>
              <a:rPr lang="cs-CZ" dirty="0" smtClean="0"/>
              <a:t>Životní prostředí a </a:t>
            </a:r>
            <a:r>
              <a:rPr lang="cs-CZ" smtClean="0"/>
              <a:t>energetická soběstačnost</a:t>
            </a:r>
            <a:endParaRPr lang="cs-CZ" dirty="0"/>
          </a:p>
          <a:p>
            <a:r>
              <a:rPr lang="cs-CZ" dirty="0"/>
              <a:t>Intenzivní přeshraniční spolupráce</a:t>
            </a:r>
          </a:p>
          <a:p>
            <a:r>
              <a:rPr lang="cs-CZ" dirty="0"/>
              <a:t>Zabezpečení sociální politiky, zdraví obyvatelstva a adaptace na stárnutí obyvatelstva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583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ECAE1-B72F-679B-0412-F064D34EC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27514"/>
            <a:ext cx="9905998" cy="1478570"/>
          </a:xfrm>
        </p:spPr>
        <p:txBody>
          <a:bodyPr/>
          <a:lstStyle/>
          <a:p>
            <a:r>
              <a:rPr lang="cs-CZ" dirty="0"/>
              <a:t>Jak to chceme udělat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D66450-375E-2C93-75E3-40DD97ECA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50670"/>
            <a:ext cx="10068894" cy="4140531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Pro každé území musí být nalezen vhodný mix opatření.</a:t>
            </a:r>
          </a:p>
          <a:p>
            <a:r>
              <a:rPr lang="cs-CZ" dirty="0"/>
              <a:t>Nelze používat univerzální recept, každý region může být silný v jiné oblasti, vzájemně se může s jiným regionem vhodně doplňovat a tvořit úspěšný celek. </a:t>
            </a:r>
          </a:p>
          <a:p>
            <a:r>
              <a:rPr lang="cs-CZ" dirty="0"/>
              <a:t>Investice musí být vzájemně provázané v rámci širšího regionu a koordinované nikoliv ze strany státu, ale kraje.</a:t>
            </a:r>
          </a:p>
          <a:p>
            <a:r>
              <a:rPr lang="cs-CZ" dirty="0"/>
              <a:t>Jednotlivé intervence musí být nastaveny s ohledem na specifické potřeby jednotlivých území a spojeny do logického a funkčního celku na úrovni regionu (kraje).</a:t>
            </a:r>
          </a:p>
          <a:p>
            <a:r>
              <a:rPr lang="cs-CZ" dirty="0"/>
              <a:t>Důležitá podpora středně velkých sídel jako přirozených center regionů, která jsou blíže malým obcím a venkovu.</a:t>
            </a:r>
          </a:p>
        </p:txBody>
      </p:sp>
    </p:spTree>
    <p:extLst>
      <p:ext uri="{BB962C8B-B14F-4D97-AF65-F5344CB8AC3E}">
        <p14:creationId xmlns:p14="http://schemas.microsoft.com/office/powerpoint/2010/main" val="4891397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Obvod</Template>
  <TotalTime>88</TotalTime>
  <Words>240</Words>
  <Application>Microsoft Office PowerPoint</Application>
  <PresentationFormat>Širokoúhlá obrazovka</PresentationFormat>
  <Paragraphs>30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Tw Cen MT</vt:lpstr>
      <vt:lpstr>Obvod</vt:lpstr>
      <vt:lpstr>Kohezní politika pro HSOÚ</vt:lpstr>
      <vt:lpstr>Čemu HSOÚ čelí?</vt:lpstr>
      <vt:lpstr>Praha x Svitavy</vt:lpstr>
      <vt:lpstr>O co usilujeme v rámci kohezní politiky</vt:lpstr>
      <vt:lpstr>Jak to chceme udělat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Kohezní politika pro HSOÚ</dc:title>
  <dc:creator>Zdeněk Semorád</dc:creator>
  <cp:lastModifiedBy>Vitková Martina Mgr.</cp:lastModifiedBy>
  <cp:revision>2</cp:revision>
  <dcterms:created xsi:type="dcterms:W3CDTF">2025-03-19T22:08:50Z</dcterms:created>
  <dcterms:modified xsi:type="dcterms:W3CDTF">2025-03-21T11:20:39Z</dcterms:modified>
</cp:coreProperties>
</file>