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02" r:id="rId3"/>
    <p:sldId id="259" r:id="rId4"/>
    <p:sldId id="304" r:id="rId5"/>
    <p:sldId id="307" r:id="rId6"/>
    <p:sldId id="308" r:id="rId7"/>
    <p:sldId id="306" r:id="rId8"/>
    <p:sldId id="309" r:id="rId9"/>
    <p:sldId id="297" r:id="rId10"/>
    <p:sldId id="294" r:id="rId11"/>
    <p:sldId id="295" r:id="rId12"/>
    <p:sldId id="289" r:id="rId13"/>
    <p:sldId id="310" r:id="rId14"/>
    <p:sldId id="296" r:id="rId15"/>
  </p:sldIdLst>
  <p:sldSz cx="18288000" cy="10287000"/>
  <p:notesSz cx="6858000" cy="9144000"/>
  <p:embeddedFontLst>
    <p:embeddedFont>
      <p:font typeface="Poppins Bold" panose="020B0604020202020204" charset="-18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42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12" y="13588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78200" y="9496008"/>
            <a:ext cx="1993703" cy="624385"/>
          </a:xfrm>
          <a:custGeom>
            <a:avLst/>
            <a:gdLst/>
            <a:ahLst/>
            <a:cxnLst/>
            <a:rect l="l" t="t" r="r" b="b"/>
            <a:pathLst>
              <a:path w="9081653" h="2799002">
                <a:moveTo>
                  <a:pt x="0" y="0"/>
                </a:moveTo>
                <a:lnTo>
                  <a:pt x="9081652" y="0"/>
                </a:lnTo>
                <a:lnTo>
                  <a:pt x="9081652" y="2799002"/>
                </a:lnTo>
                <a:lnTo>
                  <a:pt x="0" y="2799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2740910" y="3695700"/>
            <a:ext cx="23762995" cy="3831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5"/>
              </a:lnSpc>
            </a:pPr>
            <a:r>
              <a:rPr lang="cs-CZ" sz="8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Image místa</a:t>
            </a:r>
          </a:p>
          <a:p>
            <a:pPr algn="ctr">
              <a:lnSpc>
                <a:spcPts val="8485"/>
              </a:lnSpc>
            </a:pPr>
            <a:r>
              <a:rPr lang="cs-CZ" sz="8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 strategický prvek rozvoje</a:t>
            </a:r>
            <a:endParaRPr lang="en-US" sz="8000" b="1" dirty="0">
              <a:solidFill>
                <a:srgbClr val="005A8C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6628"/>
              </a:lnSpc>
            </a:pPr>
            <a:endParaRPr lang="cs-CZ" sz="4734" b="1" dirty="0">
              <a:solidFill>
                <a:srgbClr val="005A8C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6628"/>
              </a:lnSpc>
            </a:pPr>
            <a:r>
              <a:rPr lang="cs-CZ" sz="36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Svitavy 25. 3. 2025</a:t>
            </a:r>
            <a:endParaRPr lang="en-US" sz="3600" b="1" dirty="0">
              <a:solidFill>
                <a:srgbClr val="005A8C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1C0AD12-4911-48ED-B403-24EB07EB73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65920"/>
            <a:ext cx="11452413" cy="858931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5540139-CFF7-4481-ADB7-EFD2BBAAA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3" y="0"/>
            <a:ext cx="6683187" cy="1001984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9B2D4C4-C049-4AC1-BA6A-3E4764D86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208" y="74169"/>
            <a:ext cx="6634842" cy="14917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E57DBAF-0683-4CEC-ADA1-40BFB550B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"/>
            <a:ext cx="485477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45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1B0A279C-1A71-4A83-B782-18148FFB70FB}"/>
              </a:ext>
            </a:extLst>
          </p:cNvPr>
          <p:cNvSpPr/>
          <p:nvPr/>
        </p:nvSpPr>
        <p:spPr>
          <a:xfrm>
            <a:off x="7254648" y="5524500"/>
            <a:ext cx="11091355" cy="604027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9FA97F7-98FF-4368-A335-464CEF0E2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648" y="0"/>
            <a:ext cx="11091355" cy="636270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A3888FAB-2551-4E19-80EF-A922439C9D7D}"/>
              </a:ext>
            </a:extLst>
          </p:cNvPr>
          <p:cNvSpPr/>
          <p:nvPr/>
        </p:nvSpPr>
        <p:spPr>
          <a:xfrm>
            <a:off x="0" y="0"/>
            <a:ext cx="7254648" cy="2933701"/>
          </a:xfrm>
          <a:custGeom>
            <a:avLst/>
            <a:gdLst/>
            <a:ahLst/>
            <a:cxnLst/>
            <a:rect l="l" t="t" r="r" b="b"/>
            <a:pathLst>
              <a:path w="18379848" h="6155161">
                <a:moveTo>
                  <a:pt x="0" y="0"/>
                </a:moveTo>
                <a:lnTo>
                  <a:pt x="18379848" y="0"/>
                </a:lnTo>
                <a:lnTo>
                  <a:pt x="18379848" y="6155161"/>
                </a:lnTo>
                <a:lnTo>
                  <a:pt x="0" y="6155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</a:blip>
            <a:stretch>
              <a:fillRect l="-2869" t="-61884" r="-3369" b="-16563"/>
            </a:stretch>
          </a:blipFill>
        </p:spPr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354BFF1-755B-4B88-BA0E-31EC575FF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33701"/>
            <a:ext cx="7268935" cy="302133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0E13F04-C5D3-4EC2-A862-3E78ADA132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18481" y="5950274"/>
            <a:ext cx="9982654" cy="433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72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158D870-2CD7-49E8-8EBE-FDC33D89D6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171" y="4572000"/>
            <a:ext cx="8812829" cy="5715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310E788-F484-4A71-936F-C55F4D4EEF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43" y="-1104900"/>
            <a:ext cx="9714314" cy="6477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74C1588-B10A-4BB1-85B8-1A6512988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572000"/>
            <a:ext cx="9714286" cy="6477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44FDDCF-BBB4-4A35-A357-790D3DA90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170" y="-1051495"/>
            <a:ext cx="8812829" cy="562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55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53400" y="111103"/>
            <a:ext cx="11277600" cy="11661797"/>
          </a:xfrm>
          <a:custGeom>
            <a:avLst/>
            <a:gdLst/>
            <a:ahLst/>
            <a:cxnLst/>
            <a:rect l="l" t="t" r="r" b="b"/>
            <a:pathLst>
              <a:path w="11366002" h="11758393">
                <a:moveTo>
                  <a:pt x="0" y="0"/>
                </a:moveTo>
                <a:lnTo>
                  <a:pt x="11366002" y="0"/>
                </a:lnTo>
                <a:lnTo>
                  <a:pt x="11366002" y="11758393"/>
                </a:lnTo>
                <a:lnTo>
                  <a:pt x="0" y="11758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t="-5576" r="-18322" b="-879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7015" y="685800"/>
            <a:ext cx="9864465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cs-CZ" sz="6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Další plány, k diskuzi…</a:t>
            </a:r>
            <a:endParaRPr lang="en-US" sz="6000" b="1" dirty="0">
              <a:solidFill>
                <a:srgbClr val="005A8C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6DDFECF2-30DA-4FFF-885C-5D55633F5E0A}"/>
              </a:ext>
            </a:extLst>
          </p:cNvPr>
          <p:cNvSpPr/>
          <p:nvPr/>
        </p:nvSpPr>
        <p:spPr>
          <a:xfrm>
            <a:off x="531775" y="2963500"/>
            <a:ext cx="1145352" cy="1145352"/>
          </a:xfrm>
          <a:custGeom>
            <a:avLst/>
            <a:gdLst/>
            <a:ahLst/>
            <a:cxnLst/>
            <a:rect l="l" t="t" r="r" b="b"/>
            <a:pathLst>
              <a:path w="1145352" h="1145352">
                <a:moveTo>
                  <a:pt x="0" y="0"/>
                </a:moveTo>
                <a:lnTo>
                  <a:pt x="1145352" y="0"/>
                </a:lnTo>
                <a:lnTo>
                  <a:pt x="1145352" y="1145352"/>
                </a:lnTo>
                <a:lnTo>
                  <a:pt x="0" y="1145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1399A997-0372-4230-9BF8-6C085DA52977}"/>
              </a:ext>
            </a:extLst>
          </p:cNvPr>
          <p:cNvSpPr/>
          <p:nvPr/>
        </p:nvSpPr>
        <p:spPr>
          <a:xfrm>
            <a:off x="531775" y="5713573"/>
            <a:ext cx="1145352" cy="1145352"/>
          </a:xfrm>
          <a:custGeom>
            <a:avLst/>
            <a:gdLst/>
            <a:ahLst/>
            <a:cxnLst/>
            <a:rect l="l" t="t" r="r" b="b"/>
            <a:pathLst>
              <a:path w="1145352" h="1145352">
                <a:moveTo>
                  <a:pt x="0" y="0"/>
                </a:moveTo>
                <a:lnTo>
                  <a:pt x="1145352" y="0"/>
                </a:lnTo>
                <a:lnTo>
                  <a:pt x="1145352" y="1145353"/>
                </a:lnTo>
                <a:lnTo>
                  <a:pt x="0" y="1145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1B4CC86D-FE12-468D-A091-1CA2425B36E6}"/>
              </a:ext>
            </a:extLst>
          </p:cNvPr>
          <p:cNvSpPr/>
          <p:nvPr/>
        </p:nvSpPr>
        <p:spPr>
          <a:xfrm>
            <a:off x="531775" y="8463647"/>
            <a:ext cx="1175653" cy="1175653"/>
          </a:xfrm>
          <a:custGeom>
            <a:avLst/>
            <a:gdLst/>
            <a:ahLst/>
            <a:cxnLst/>
            <a:rect l="l" t="t" r="r" b="b"/>
            <a:pathLst>
              <a:path w="1175653" h="1175653">
                <a:moveTo>
                  <a:pt x="0" y="0"/>
                </a:moveTo>
                <a:lnTo>
                  <a:pt x="1175653" y="0"/>
                </a:lnTo>
                <a:lnTo>
                  <a:pt x="1175653" y="1175653"/>
                </a:lnTo>
                <a:lnTo>
                  <a:pt x="0" y="11756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8BB510A2-756E-425E-AC00-D6D0DCE51C85}"/>
              </a:ext>
            </a:extLst>
          </p:cNvPr>
          <p:cNvSpPr txBox="1"/>
          <p:nvPr/>
        </p:nvSpPr>
        <p:spPr>
          <a:xfrm>
            <a:off x="2009120" y="3059625"/>
            <a:ext cx="6525279" cy="2127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cs-CZ" sz="3000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Kvalita veřejného prostoru</a:t>
            </a:r>
          </a:p>
          <a:p>
            <a:pPr marL="457200" indent="-457200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role městského architekta</a:t>
            </a:r>
          </a:p>
          <a:p>
            <a:pPr marL="457200" indent="-457200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rozvojové projekty  </a:t>
            </a:r>
          </a:p>
          <a:p>
            <a:pPr marL="457200" indent="-457200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redukce vizuálního smogu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2C0DB03-4BD9-4311-97BA-8AF919234B03}"/>
              </a:ext>
            </a:extLst>
          </p:cNvPr>
          <p:cNvSpPr txBox="1"/>
          <p:nvPr/>
        </p:nvSpPr>
        <p:spPr>
          <a:xfrm>
            <a:off x="1967439" y="5808637"/>
            <a:ext cx="6420663" cy="1588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cs-CZ" sz="3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Systematická práce se školami</a:t>
            </a:r>
          </a:p>
          <a:p>
            <a:pPr marL="457200" indent="-457200" algn="l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průběžná komunikace </a:t>
            </a:r>
          </a:p>
          <a:p>
            <a:pPr marL="457200" indent="-457200" algn="l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participace </a:t>
            </a:r>
            <a:endParaRPr lang="en-US" sz="3000" b="1" dirty="0">
              <a:solidFill>
                <a:srgbClr val="005A8C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02F612E0-62A0-4AC4-B534-E20539D63D83}"/>
              </a:ext>
            </a:extLst>
          </p:cNvPr>
          <p:cNvSpPr txBox="1"/>
          <p:nvPr/>
        </p:nvSpPr>
        <p:spPr>
          <a:xfrm>
            <a:off x="1967439" y="8463647"/>
            <a:ext cx="6420663" cy="1050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cs-CZ" sz="3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Zapojení soukromého sektoru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cs-CZ" sz="3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- business snídaně</a:t>
            </a:r>
            <a:endParaRPr lang="en-US" sz="3000" b="1" dirty="0">
              <a:solidFill>
                <a:srgbClr val="005A8C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  <p:extLst>
      <p:ext uri="{BB962C8B-B14F-4D97-AF65-F5344CB8AC3E}">
        <p14:creationId xmlns:p14="http://schemas.microsoft.com/office/powerpoint/2010/main" val="34161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01000" y="-38100"/>
            <a:ext cx="11366002" cy="11758393"/>
          </a:xfrm>
          <a:custGeom>
            <a:avLst/>
            <a:gdLst/>
            <a:ahLst/>
            <a:cxnLst/>
            <a:rect l="l" t="t" r="r" b="b"/>
            <a:pathLst>
              <a:path w="11366002" h="11758393">
                <a:moveTo>
                  <a:pt x="0" y="0"/>
                </a:moveTo>
                <a:lnTo>
                  <a:pt x="11366002" y="0"/>
                </a:lnTo>
                <a:lnTo>
                  <a:pt x="11366002" y="11758393"/>
                </a:lnTo>
                <a:lnTo>
                  <a:pt x="0" y="11758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t="-5576" r="-18322" b="-879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609600" y="4589213"/>
            <a:ext cx="13409622" cy="1108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cs-CZ" sz="6499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DĚKUJI ZA POZORNOST</a:t>
            </a:r>
            <a:endParaRPr lang="en-US" sz="6499" b="1" dirty="0">
              <a:solidFill>
                <a:schemeClr val="tx2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  <p:extLst>
      <p:ext uri="{BB962C8B-B14F-4D97-AF65-F5344CB8AC3E}">
        <p14:creationId xmlns:p14="http://schemas.microsoft.com/office/powerpoint/2010/main" val="337043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3A1F2904-DAA8-4FCF-B7F1-651EB06D915B}"/>
              </a:ext>
            </a:extLst>
          </p:cNvPr>
          <p:cNvSpPr txBox="1"/>
          <p:nvPr/>
        </p:nvSpPr>
        <p:spPr>
          <a:xfrm>
            <a:off x="-3352800" y="421848"/>
            <a:ext cx="13409622" cy="1108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cs-CZ" sz="6499" b="1" dirty="0">
                <a:solidFill>
                  <a:srgbClr val="BE0F34"/>
                </a:solidFill>
                <a:latin typeface="Poppins Bold"/>
                <a:ea typeface="Poppins Bold"/>
                <a:cs typeface="Poppins Bold"/>
                <a:sym typeface="Poppins Bold"/>
              </a:rPr>
              <a:t>IMAGE MÍSTA ? </a:t>
            </a:r>
            <a:endParaRPr lang="en-US" sz="6499" b="1" dirty="0">
              <a:solidFill>
                <a:srgbClr val="BE0F34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8A94CE7B-5C9A-4A00-8C6E-31CDD5573A77}"/>
              </a:ext>
            </a:extLst>
          </p:cNvPr>
          <p:cNvSpPr txBox="1"/>
          <p:nvPr/>
        </p:nvSpPr>
        <p:spPr>
          <a:xfrm>
            <a:off x="3784699" y="1722856"/>
            <a:ext cx="9220200" cy="468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cs-CZ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„Když byste měli město přirovnat k modelu a značce auta, které by to bylo?“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2856273B-8956-4A29-87DD-ACF640B1BA64}"/>
              </a:ext>
            </a:extLst>
          </p:cNvPr>
          <p:cNvSpPr txBox="1"/>
          <p:nvPr/>
        </p:nvSpPr>
        <p:spPr>
          <a:xfrm>
            <a:off x="4246781" y="9638038"/>
            <a:ext cx="8788598" cy="454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cs-CZ" sz="1400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						Marketingová strategie MT, 2021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640D5AB-FB1B-4AE6-8827-B60480C26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16512012" cy="8267700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2D440908-4090-41DE-B4F6-4B897DA23B85}"/>
              </a:ext>
            </a:extLst>
          </p:cNvPr>
          <p:cNvSpPr txBox="1"/>
          <p:nvPr/>
        </p:nvSpPr>
        <p:spPr>
          <a:xfrm>
            <a:off x="14554200" y="1378390"/>
            <a:ext cx="7950398" cy="468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cs-CZ" sz="1400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mapy.cz, duben 2017</a:t>
            </a:r>
          </a:p>
        </p:txBody>
      </p:sp>
    </p:spTree>
    <p:extLst>
      <p:ext uri="{BB962C8B-B14F-4D97-AF65-F5344CB8AC3E}">
        <p14:creationId xmlns:p14="http://schemas.microsoft.com/office/powerpoint/2010/main" val="1769127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53400" y="111103"/>
            <a:ext cx="11277600" cy="11661797"/>
          </a:xfrm>
          <a:custGeom>
            <a:avLst/>
            <a:gdLst/>
            <a:ahLst/>
            <a:cxnLst/>
            <a:rect l="l" t="t" r="r" b="b"/>
            <a:pathLst>
              <a:path w="11366002" h="11758393">
                <a:moveTo>
                  <a:pt x="0" y="0"/>
                </a:moveTo>
                <a:lnTo>
                  <a:pt x="11366002" y="0"/>
                </a:lnTo>
                <a:lnTo>
                  <a:pt x="11366002" y="11758393"/>
                </a:lnTo>
                <a:lnTo>
                  <a:pt x="0" y="11758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t="-5576" r="-18322" b="-879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7015" y="685800"/>
            <a:ext cx="9864465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cs-CZ" sz="6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ZMĚNA PŘÍSTUPU</a:t>
            </a:r>
            <a:endParaRPr lang="en-US" sz="6000" b="1" dirty="0">
              <a:solidFill>
                <a:srgbClr val="005A8C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6DDFECF2-30DA-4FFF-885C-5D55633F5E0A}"/>
              </a:ext>
            </a:extLst>
          </p:cNvPr>
          <p:cNvSpPr/>
          <p:nvPr/>
        </p:nvSpPr>
        <p:spPr>
          <a:xfrm>
            <a:off x="531775" y="2963500"/>
            <a:ext cx="1145352" cy="1145352"/>
          </a:xfrm>
          <a:custGeom>
            <a:avLst/>
            <a:gdLst/>
            <a:ahLst/>
            <a:cxnLst/>
            <a:rect l="l" t="t" r="r" b="b"/>
            <a:pathLst>
              <a:path w="1145352" h="1145352">
                <a:moveTo>
                  <a:pt x="0" y="0"/>
                </a:moveTo>
                <a:lnTo>
                  <a:pt x="1145352" y="0"/>
                </a:lnTo>
                <a:lnTo>
                  <a:pt x="1145352" y="1145352"/>
                </a:lnTo>
                <a:lnTo>
                  <a:pt x="0" y="1145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1399A997-0372-4230-9BF8-6C085DA52977}"/>
              </a:ext>
            </a:extLst>
          </p:cNvPr>
          <p:cNvSpPr/>
          <p:nvPr/>
        </p:nvSpPr>
        <p:spPr>
          <a:xfrm>
            <a:off x="531775" y="5713573"/>
            <a:ext cx="1145352" cy="1145352"/>
          </a:xfrm>
          <a:custGeom>
            <a:avLst/>
            <a:gdLst/>
            <a:ahLst/>
            <a:cxnLst/>
            <a:rect l="l" t="t" r="r" b="b"/>
            <a:pathLst>
              <a:path w="1145352" h="1145352">
                <a:moveTo>
                  <a:pt x="0" y="0"/>
                </a:moveTo>
                <a:lnTo>
                  <a:pt x="1145352" y="0"/>
                </a:lnTo>
                <a:lnTo>
                  <a:pt x="1145352" y="1145353"/>
                </a:lnTo>
                <a:lnTo>
                  <a:pt x="0" y="1145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1B4CC86D-FE12-468D-A091-1CA2425B36E6}"/>
              </a:ext>
            </a:extLst>
          </p:cNvPr>
          <p:cNvSpPr/>
          <p:nvPr/>
        </p:nvSpPr>
        <p:spPr>
          <a:xfrm>
            <a:off x="531775" y="8463647"/>
            <a:ext cx="1175653" cy="1175653"/>
          </a:xfrm>
          <a:custGeom>
            <a:avLst/>
            <a:gdLst/>
            <a:ahLst/>
            <a:cxnLst/>
            <a:rect l="l" t="t" r="r" b="b"/>
            <a:pathLst>
              <a:path w="1175653" h="1175653">
                <a:moveTo>
                  <a:pt x="0" y="0"/>
                </a:moveTo>
                <a:lnTo>
                  <a:pt x="1175653" y="0"/>
                </a:lnTo>
                <a:lnTo>
                  <a:pt x="1175653" y="1175653"/>
                </a:lnTo>
                <a:lnTo>
                  <a:pt x="0" y="11756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8BB510A2-756E-425E-AC00-D6D0DCE51C85}"/>
              </a:ext>
            </a:extLst>
          </p:cNvPr>
          <p:cNvSpPr txBox="1"/>
          <p:nvPr/>
        </p:nvSpPr>
        <p:spPr>
          <a:xfrm>
            <a:off x="2009120" y="3059625"/>
            <a:ext cx="6525279" cy="1050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cs-CZ" sz="3000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Původní stav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cs-CZ" sz="3000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- Ta druhá Třebová</a:t>
            </a:r>
            <a:endParaRPr lang="en-US" sz="3000" dirty="0">
              <a:solidFill>
                <a:srgbClr val="005A8C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2C0DB03-4BD9-4311-97BA-8AF919234B03}"/>
              </a:ext>
            </a:extLst>
          </p:cNvPr>
          <p:cNvSpPr txBox="1"/>
          <p:nvPr/>
        </p:nvSpPr>
        <p:spPr>
          <a:xfrm>
            <a:off x="1967439" y="5808637"/>
            <a:ext cx="6420663" cy="1050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cs-CZ" sz="3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Pardubický kraj podpora HSOÚ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cs-CZ" sz="3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- Inspirace, školení, workshopy</a:t>
            </a:r>
            <a:endParaRPr lang="en-US" sz="3000" b="1" dirty="0">
              <a:solidFill>
                <a:srgbClr val="005A8C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02F612E0-62A0-4AC4-B534-E20539D63D83}"/>
              </a:ext>
            </a:extLst>
          </p:cNvPr>
          <p:cNvSpPr txBox="1"/>
          <p:nvPr/>
        </p:nvSpPr>
        <p:spPr>
          <a:xfrm>
            <a:off x="1967439" y="8463647"/>
            <a:ext cx="6420663" cy="1050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cs-CZ" sz="3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Nový stav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cs-CZ" sz="3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- Jasná vize, koordinace aktivit </a:t>
            </a:r>
            <a:endParaRPr lang="en-US" sz="3000" b="1" dirty="0">
              <a:solidFill>
                <a:srgbClr val="005A8C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3A1F2904-DAA8-4FCF-B7F1-651EB06D915B}"/>
              </a:ext>
            </a:extLst>
          </p:cNvPr>
          <p:cNvSpPr txBox="1"/>
          <p:nvPr/>
        </p:nvSpPr>
        <p:spPr>
          <a:xfrm>
            <a:off x="-3581400" y="559090"/>
            <a:ext cx="13409622" cy="1108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cs-CZ" sz="6499" b="1" dirty="0">
                <a:solidFill>
                  <a:srgbClr val="BE0F34"/>
                </a:solidFill>
                <a:latin typeface="Poppins Bold"/>
                <a:ea typeface="Poppins Bold"/>
                <a:cs typeface="Poppins Bold"/>
                <a:sym typeface="Poppins Bold"/>
              </a:rPr>
              <a:t>IMAGE MÍSTA </a:t>
            </a:r>
            <a:endParaRPr lang="en-US" sz="6499" b="1" dirty="0">
              <a:solidFill>
                <a:srgbClr val="BE0F34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E0FAF68-20A0-4D11-BAAC-3FAF9C8EA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223" y="2881300"/>
            <a:ext cx="11860377" cy="7315199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8A94CE7B-5C9A-4A00-8C6E-31CDD5573A77}"/>
              </a:ext>
            </a:extLst>
          </p:cNvPr>
          <p:cNvSpPr txBox="1"/>
          <p:nvPr/>
        </p:nvSpPr>
        <p:spPr>
          <a:xfrm>
            <a:off x="9146458" y="1834750"/>
            <a:ext cx="9220200" cy="468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cs-CZ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„Když byste měli město přirovnat k modelu a značce auta, které by to bylo?“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0217230C-FE47-4F4A-857B-00B9951293E7}"/>
              </a:ext>
            </a:extLst>
          </p:cNvPr>
          <p:cNvSpPr/>
          <p:nvPr/>
        </p:nvSpPr>
        <p:spPr>
          <a:xfrm>
            <a:off x="152400" y="2705100"/>
            <a:ext cx="1145352" cy="1145352"/>
          </a:xfrm>
          <a:custGeom>
            <a:avLst/>
            <a:gdLst/>
            <a:ahLst/>
            <a:cxnLst/>
            <a:rect l="l" t="t" r="r" b="b"/>
            <a:pathLst>
              <a:path w="1145352" h="1145352">
                <a:moveTo>
                  <a:pt x="0" y="0"/>
                </a:moveTo>
                <a:lnTo>
                  <a:pt x="1145352" y="0"/>
                </a:lnTo>
                <a:lnTo>
                  <a:pt x="1145352" y="1145352"/>
                </a:lnTo>
                <a:lnTo>
                  <a:pt x="0" y="1145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C4D4D0-3648-4F7F-8C26-71C15BB9ED52}"/>
              </a:ext>
            </a:extLst>
          </p:cNvPr>
          <p:cNvSpPr txBox="1"/>
          <p:nvPr/>
        </p:nvSpPr>
        <p:spPr>
          <a:xfrm>
            <a:off x="1628121" y="3021203"/>
            <a:ext cx="6525279" cy="4281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cs-CZ" sz="3000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Původní stav</a:t>
            </a:r>
          </a:p>
          <a:p>
            <a:pPr marL="457200" indent="-457200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Ta druhá Třebová</a:t>
            </a:r>
          </a:p>
          <a:p>
            <a:pPr marL="457200" indent="-457200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Škoda Fabia</a:t>
            </a:r>
          </a:p>
          <a:p>
            <a:pPr marL="457200" indent="-457200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Bez koordinace</a:t>
            </a:r>
          </a:p>
          <a:p>
            <a:pPr marL="457200" indent="-457200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Bez ambicí</a:t>
            </a:r>
          </a:p>
          <a:p>
            <a:pPr marL="457200" indent="-457200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Bez kvality </a:t>
            </a:r>
          </a:p>
          <a:p>
            <a:pPr marL="457200" indent="-457200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Bez odvahy</a:t>
            </a:r>
          </a:p>
          <a:p>
            <a:pPr marL="457200" indent="-457200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Různá interpretace</a:t>
            </a:r>
            <a:endParaRPr lang="en-US" sz="3000" dirty="0">
              <a:solidFill>
                <a:srgbClr val="005A8C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5D935E64-581F-4F17-A6E3-E2FF86EA3AB6}"/>
              </a:ext>
            </a:extLst>
          </p:cNvPr>
          <p:cNvSpPr txBox="1"/>
          <p:nvPr/>
        </p:nvSpPr>
        <p:spPr>
          <a:xfrm>
            <a:off x="14401800" y="2304569"/>
            <a:ext cx="9220200" cy="468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cs-CZ" sz="1400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Marketingová strategie města MT, 2021</a:t>
            </a:r>
          </a:p>
        </p:txBody>
      </p:sp>
    </p:spTree>
    <p:extLst>
      <p:ext uri="{BB962C8B-B14F-4D97-AF65-F5344CB8AC3E}">
        <p14:creationId xmlns:p14="http://schemas.microsoft.com/office/powerpoint/2010/main" val="571224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3A1F2904-DAA8-4FCF-B7F1-651EB06D915B}"/>
              </a:ext>
            </a:extLst>
          </p:cNvPr>
          <p:cNvSpPr txBox="1"/>
          <p:nvPr/>
        </p:nvSpPr>
        <p:spPr>
          <a:xfrm>
            <a:off x="-3581400" y="495300"/>
            <a:ext cx="13409622" cy="1108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cs-CZ" sz="6499" b="1" dirty="0">
                <a:solidFill>
                  <a:srgbClr val="BE0F34"/>
                </a:solidFill>
                <a:latin typeface="Poppins Bold"/>
                <a:ea typeface="Poppins Bold"/>
                <a:cs typeface="Poppins Bold"/>
                <a:sym typeface="Poppins Bold"/>
              </a:rPr>
              <a:t>IMAGE MÍSTA  </a:t>
            </a:r>
            <a:endParaRPr lang="en-US" sz="6499" b="1" dirty="0">
              <a:solidFill>
                <a:srgbClr val="BE0F34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553B96D7-D6AB-41A6-A3F7-13ACF5836CDB}"/>
              </a:ext>
            </a:extLst>
          </p:cNvPr>
          <p:cNvSpPr/>
          <p:nvPr/>
        </p:nvSpPr>
        <p:spPr>
          <a:xfrm>
            <a:off x="167640" y="2016948"/>
            <a:ext cx="1145352" cy="1145352"/>
          </a:xfrm>
          <a:custGeom>
            <a:avLst/>
            <a:gdLst/>
            <a:ahLst/>
            <a:cxnLst/>
            <a:rect l="l" t="t" r="r" b="b"/>
            <a:pathLst>
              <a:path w="1145352" h="1145352">
                <a:moveTo>
                  <a:pt x="0" y="0"/>
                </a:moveTo>
                <a:lnTo>
                  <a:pt x="1145352" y="0"/>
                </a:lnTo>
                <a:lnTo>
                  <a:pt x="1145352" y="1145353"/>
                </a:lnTo>
                <a:lnTo>
                  <a:pt x="0" y="1145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ABD2871F-C7BD-413E-8BB5-BDFF148BDC8C}"/>
              </a:ext>
            </a:extLst>
          </p:cNvPr>
          <p:cNvSpPr txBox="1"/>
          <p:nvPr/>
        </p:nvSpPr>
        <p:spPr>
          <a:xfrm>
            <a:off x="1679504" y="1866900"/>
            <a:ext cx="16760896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cs-CZ" sz="3000" b="1" smtClean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Parádní kraj </a:t>
            </a:r>
            <a:r>
              <a:rPr lang="cs-CZ" sz="3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podpora HSOÚ</a:t>
            </a:r>
          </a:p>
          <a:p>
            <a:pPr marL="457200" indent="-457200" algn="l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Inspirace, školení, workshopy 26.1.2023, </a:t>
            </a:r>
            <a:r>
              <a:rPr lang="cs-CZ" sz="3000" b="1" dirty="0">
                <a:solidFill>
                  <a:srgbClr val="FF0000"/>
                </a:solidFill>
                <a:latin typeface="Poppins Bold"/>
                <a:ea typeface="Poppins Bold"/>
                <a:cs typeface="Poppins Bold"/>
                <a:sym typeface="Poppins Bold"/>
              </a:rPr>
              <a:t>21.6.2023</a:t>
            </a:r>
            <a:r>
              <a:rPr lang="cs-CZ" sz="3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, 17.7.2023, </a:t>
            </a:r>
            <a:r>
              <a:rPr lang="cs-CZ" sz="3000" b="1" dirty="0">
                <a:solidFill>
                  <a:srgbClr val="005A8C"/>
                </a:solidFill>
                <a:latin typeface="Poppins Bold"/>
                <a:cs typeface="Poppins Bold"/>
                <a:sym typeface="Poppins Bold"/>
              </a:rPr>
              <a:t>24.1.2024,</a:t>
            </a:r>
            <a:r>
              <a:rPr lang="cs-CZ" sz="3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cs-CZ" sz="3000" b="1" dirty="0">
                <a:solidFill>
                  <a:srgbClr val="FF0000"/>
                </a:solidFill>
                <a:latin typeface="Poppins Bold"/>
                <a:ea typeface="Poppins Bold"/>
                <a:cs typeface="Poppins Bold"/>
                <a:sym typeface="Poppins Bold"/>
              </a:rPr>
              <a:t>28.5.2024</a:t>
            </a:r>
          </a:p>
          <a:p>
            <a:pPr marL="457200" indent="-457200" algn="l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b="1" dirty="0">
                <a:solidFill>
                  <a:srgbClr val="005A8C"/>
                </a:solidFill>
                <a:latin typeface="Poppins Bold"/>
                <a:cs typeface="Poppins Bold"/>
                <a:sym typeface="Poppins Bold"/>
              </a:rPr>
              <a:t>„Pokusní králíci“</a:t>
            </a:r>
            <a:endParaRPr lang="en-US" sz="3000" b="1" dirty="0">
              <a:solidFill>
                <a:srgbClr val="005A8C"/>
              </a:solidFill>
              <a:latin typeface="Poppins Bold"/>
              <a:cs typeface="Poppins Bold"/>
              <a:sym typeface="Poppins Bold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E6475E66-A10A-4D7E-A376-985B1EADB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913619"/>
            <a:ext cx="8817122" cy="587808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752EDF0-A375-4556-840C-FECC59169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78" y="3913619"/>
            <a:ext cx="8609746" cy="587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89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3A1F2904-DAA8-4FCF-B7F1-651EB06D915B}"/>
              </a:ext>
            </a:extLst>
          </p:cNvPr>
          <p:cNvSpPr txBox="1"/>
          <p:nvPr/>
        </p:nvSpPr>
        <p:spPr>
          <a:xfrm>
            <a:off x="-3581400" y="495300"/>
            <a:ext cx="13409622" cy="1108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cs-CZ" sz="6499" b="1" dirty="0">
                <a:solidFill>
                  <a:srgbClr val="BE0F34"/>
                </a:solidFill>
                <a:latin typeface="Poppins Bold"/>
                <a:ea typeface="Poppins Bold"/>
                <a:cs typeface="Poppins Bold"/>
                <a:sym typeface="Poppins Bold"/>
              </a:rPr>
              <a:t>IMAGE MÍSTA  </a:t>
            </a:r>
            <a:endParaRPr lang="en-US" sz="6499" b="1" dirty="0">
              <a:solidFill>
                <a:srgbClr val="BE0F34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ABD2871F-C7BD-413E-8BB5-BDFF148BDC8C}"/>
              </a:ext>
            </a:extLst>
          </p:cNvPr>
          <p:cNvSpPr txBox="1"/>
          <p:nvPr/>
        </p:nvSpPr>
        <p:spPr>
          <a:xfrm>
            <a:off x="1828800" y="1714500"/>
            <a:ext cx="16760896" cy="4820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cs-CZ" sz="3000" b="1" dirty="0">
                <a:solidFill>
                  <a:srgbClr val="005A8C"/>
                </a:solidFill>
                <a:latin typeface="Poppins Bold"/>
                <a:ea typeface="Poppins Bold"/>
                <a:cs typeface="Poppins Bold"/>
                <a:sym typeface="Poppins Bold"/>
              </a:rPr>
              <a:t>Nový stav</a:t>
            </a:r>
          </a:p>
          <a:p>
            <a:pPr marL="457200" indent="-457200" algn="l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b="1" dirty="0">
                <a:solidFill>
                  <a:srgbClr val="005A8C"/>
                </a:solidFill>
                <a:latin typeface="Poppins Bold"/>
                <a:cs typeface="Poppins Bold"/>
                <a:sym typeface="Poppins Bold"/>
              </a:rPr>
              <a:t>Jasná vize</a:t>
            </a:r>
          </a:p>
          <a:p>
            <a:pPr marL="457200" indent="-457200" algn="l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b="1" dirty="0">
                <a:solidFill>
                  <a:srgbClr val="005A8C"/>
                </a:solidFill>
                <a:latin typeface="Poppins Bold"/>
                <a:cs typeface="Poppins Bold"/>
                <a:sym typeface="Poppins Bold"/>
              </a:rPr>
              <a:t>Koordinace aktivit</a:t>
            </a:r>
          </a:p>
          <a:p>
            <a:pPr marL="457200" indent="-457200" algn="l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b="1" dirty="0">
                <a:solidFill>
                  <a:srgbClr val="005A8C"/>
                </a:solidFill>
                <a:latin typeface="Poppins Bold"/>
                <a:cs typeface="Poppins Bold"/>
                <a:sym typeface="Poppins Bold"/>
              </a:rPr>
              <a:t>Síťování</a:t>
            </a:r>
          </a:p>
          <a:p>
            <a:pPr marL="457200" indent="-457200" algn="l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b="1" dirty="0">
                <a:solidFill>
                  <a:srgbClr val="005A8C"/>
                </a:solidFill>
                <a:latin typeface="Poppins Bold"/>
                <a:cs typeface="Poppins Bold"/>
                <a:sym typeface="Poppins Bold"/>
              </a:rPr>
              <a:t>Odvážné projekty </a:t>
            </a:r>
          </a:p>
          <a:p>
            <a:pPr marL="457200" indent="-457200" algn="l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b="1" dirty="0">
                <a:solidFill>
                  <a:srgbClr val="005A8C"/>
                </a:solidFill>
                <a:latin typeface="Poppins Bold"/>
                <a:cs typeface="Poppins Bold"/>
                <a:sym typeface="Poppins Bold"/>
              </a:rPr>
              <a:t>Důraz na kvalitu</a:t>
            </a:r>
          </a:p>
          <a:p>
            <a:pPr marL="457200" indent="-457200" algn="l">
              <a:lnSpc>
                <a:spcPts val="4200"/>
              </a:lnSpc>
              <a:spcBef>
                <a:spcPct val="0"/>
              </a:spcBef>
              <a:buFontTx/>
              <a:buChar char="-"/>
            </a:pPr>
            <a:r>
              <a:rPr lang="cs-CZ" sz="3000" b="1" dirty="0">
                <a:solidFill>
                  <a:srgbClr val="005A8C"/>
                </a:solidFill>
                <a:latin typeface="Poppins Bold"/>
                <a:cs typeface="Poppins Bold"/>
                <a:sym typeface="Poppins Bold"/>
              </a:rPr>
              <a:t>Hrdost obyvatel</a:t>
            </a:r>
          </a:p>
          <a:p>
            <a:pPr marL="457200" indent="-457200" algn="l">
              <a:lnSpc>
                <a:spcPts val="4200"/>
              </a:lnSpc>
              <a:spcBef>
                <a:spcPct val="0"/>
              </a:spcBef>
              <a:buFontTx/>
              <a:buChar char="-"/>
            </a:pPr>
            <a:endParaRPr lang="cs-CZ" sz="3000" b="1" dirty="0">
              <a:solidFill>
                <a:srgbClr val="005A8C"/>
              </a:solidFill>
              <a:latin typeface="Poppins Bold"/>
              <a:cs typeface="Poppins Bold"/>
              <a:sym typeface="Poppins Bold"/>
            </a:endParaRPr>
          </a:p>
          <a:p>
            <a:pPr marL="457200" indent="-457200" algn="l">
              <a:lnSpc>
                <a:spcPts val="4200"/>
              </a:lnSpc>
              <a:spcBef>
                <a:spcPct val="0"/>
              </a:spcBef>
              <a:buFontTx/>
              <a:buChar char="-"/>
            </a:pPr>
            <a:endParaRPr lang="en-US" sz="3000" b="1" dirty="0">
              <a:solidFill>
                <a:srgbClr val="005A8C"/>
              </a:solidFill>
              <a:latin typeface="Poppins Bold"/>
              <a:cs typeface="Poppins Bold"/>
              <a:sym typeface="Poppins Bold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6FBB9FA-6781-4602-8C11-939DFB363A4A}"/>
              </a:ext>
            </a:extLst>
          </p:cNvPr>
          <p:cNvSpPr/>
          <p:nvPr/>
        </p:nvSpPr>
        <p:spPr>
          <a:xfrm>
            <a:off x="228600" y="2152130"/>
            <a:ext cx="1175653" cy="1175653"/>
          </a:xfrm>
          <a:custGeom>
            <a:avLst/>
            <a:gdLst/>
            <a:ahLst/>
            <a:cxnLst/>
            <a:rect l="l" t="t" r="r" b="b"/>
            <a:pathLst>
              <a:path w="1175653" h="1175653">
                <a:moveTo>
                  <a:pt x="0" y="0"/>
                </a:moveTo>
                <a:lnTo>
                  <a:pt x="1175653" y="0"/>
                </a:lnTo>
                <a:lnTo>
                  <a:pt x="1175653" y="1175653"/>
                </a:lnTo>
                <a:lnTo>
                  <a:pt x="0" y="1175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B462558-2162-4D80-B2C9-F398C4178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222" y="98278"/>
            <a:ext cx="8307378" cy="538722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A72791C-9742-468A-ABFD-4E7100696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8" y="5600700"/>
            <a:ext cx="12063412" cy="455997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24B0E9B-B82E-470C-BC3F-3E47868402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588" y="5600700"/>
            <a:ext cx="5815012" cy="87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32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3A1F2904-DAA8-4FCF-B7F1-651EB06D915B}"/>
              </a:ext>
            </a:extLst>
          </p:cNvPr>
          <p:cNvSpPr txBox="1"/>
          <p:nvPr/>
        </p:nvSpPr>
        <p:spPr>
          <a:xfrm>
            <a:off x="-3581400" y="364708"/>
            <a:ext cx="13409622" cy="1108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cs-CZ" sz="6499" b="1" dirty="0">
                <a:solidFill>
                  <a:srgbClr val="BE0F34"/>
                </a:solidFill>
                <a:latin typeface="Poppins Bold"/>
                <a:ea typeface="Poppins Bold"/>
                <a:cs typeface="Poppins Bold"/>
                <a:sym typeface="Poppins Bold"/>
              </a:rPr>
              <a:t>IMAGE MÍSTA </a:t>
            </a:r>
            <a:endParaRPr lang="en-US" sz="6499" b="1" dirty="0">
              <a:solidFill>
                <a:srgbClr val="BE0F34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AE2FF78-0676-427B-AD32-D46961747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2324100"/>
            <a:ext cx="17412266" cy="7598192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F33C7CA-857A-4CEF-B2AE-F718D962C1AA}"/>
              </a:ext>
            </a:extLst>
          </p:cNvPr>
          <p:cNvSpPr txBox="1"/>
          <p:nvPr/>
        </p:nvSpPr>
        <p:spPr>
          <a:xfrm>
            <a:off x="6439465" y="723900"/>
            <a:ext cx="11201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i="1" dirty="0">
                <a:solidFill>
                  <a:schemeClr val="tx2"/>
                </a:solidFill>
                <a:latin typeface="Poppins Bold" panose="020B0604020202020204" charset="-18"/>
                <a:cs typeface="Poppins Bold" panose="020B0604020202020204" charset="-18"/>
              </a:rPr>
              <a:t>„Moravská Třebová je inspirativní a kompaktní město na pomezí Čech a Moravy, které nabízí aktivním občanům příležitosti k plnohodnotnému a harmonickému životu v souladu s potřebami moderní doby.“</a:t>
            </a:r>
          </a:p>
        </p:txBody>
      </p:sp>
    </p:spTree>
    <p:extLst>
      <p:ext uri="{BB962C8B-B14F-4D97-AF65-F5344CB8AC3E}">
        <p14:creationId xmlns:p14="http://schemas.microsoft.com/office/powerpoint/2010/main" val="4049028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8BDB2B40-911B-4EAB-98CF-5DAD5B5D3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0" y="45411"/>
            <a:ext cx="4212030" cy="41802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38F14F3-89DF-4883-9C98-CA5AEA483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2860"/>
            <a:ext cx="8776387" cy="48224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9A2906-F322-44C4-939A-2AB72D7EC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3586" y="58958"/>
            <a:ext cx="5227789" cy="348434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2AF8B64-31CE-4800-BC01-29BD8B443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087401"/>
            <a:ext cx="2134873" cy="213703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8135516-AF48-49BE-B54E-53C2723FF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423" y="5372100"/>
            <a:ext cx="2134873" cy="213703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07150C2-F8AA-4168-8A82-299F958F5F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25600" y="6883750"/>
            <a:ext cx="2693920" cy="269392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8BA12EA-5F58-4B60-A73A-B0056ACCF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8977" y="7523426"/>
            <a:ext cx="2046461" cy="204646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3DDFAFD-EE1E-4D84-B2F7-7025880088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362" y="7533284"/>
            <a:ext cx="2046461" cy="204438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05A6EFA-E526-4BBE-8990-A1F89A8BB6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58826" y="3579397"/>
            <a:ext cx="5291418" cy="316430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B1FEEC0-1144-42E6-A166-3944D6EB2A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7158" y="2588742"/>
            <a:ext cx="4263081" cy="87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37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8BDB2B40-911B-4EAB-98CF-5DAD5B5D3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0" y="45411"/>
            <a:ext cx="4292288" cy="425988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E2EF332-E227-44AF-86F0-6D104C4D2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440" y="114300"/>
            <a:ext cx="10591800" cy="850889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A47A23F-E4D5-4F43-99F3-D43AF46AE2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6" y="4457699"/>
            <a:ext cx="4274904" cy="591533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4BF6BAC-3B07-42C4-ADEF-2D0BC5EDC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1943100"/>
            <a:ext cx="7239000" cy="811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67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3458</TotalTime>
  <Words>221</Words>
  <Application>Microsoft Office PowerPoint</Application>
  <PresentationFormat>Vlastní</PresentationFormat>
  <Paragraphs>51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Poppins Bold</vt:lpstr>
      <vt:lpstr>Calibri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INTEGROVANÝ PLÁN ROZVOJE HOSPODÁŘSKY A SOCIÁLNĚ OHROŽENÉHO ÚZEMÍ ORP Moravská Třebová</dc:title>
  <dc:creator>Lucie Krčmářová</dc:creator>
  <cp:lastModifiedBy>Vitková Martina Mgr.</cp:lastModifiedBy>
  <cp:revision>72</cp:revision>
  <dcterms:created xsi:type="dcterms:W3CDTF">2006-08-16T00:00:00Z</dcterms:created>
  <dcterms:modified xsi:type="dcterms:W3CDTF">2025-03-21T12:03:11Z</dcterms:modified>
  <dc:identifier>DAGVx4ymwiY</dc:identifier>
</cp:coreProperties>
</file>