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Russo One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" panose="020B0604020202020204" charset="0"/>
      <p:regular r:id="rId10"/>
    </p:embeddedFont>
    <p:embeddedFont>
      <p:font typeface="Inter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52" b="-930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99593" y="633027"/>
            <a:ext cx="12288814" cy="2844005"/>
            <a:chOff x="0" y="0"/>
            <a:chExt cx="16385085" cy="3792007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6385085" cy="1733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16"/>
                </a:lnSpc>
              </a:pPr>
              <a:r>
                <a:rPr lang="en-US" sz="8400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WORKSHOP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11195"/>
              <a:ext cx="16385085" cy="1580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08"/>
                </a:lnSpc>
              </a:pPr>
              <a:r>
                <a:rPr lang="en-US" sz="42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DIGITALIZACE </a:t>
              </a:r>
              <a:r>
                <a:rPr lang="cs-CZ" sz="42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– INTERNET </a:t>
              </a:r>
              <a:r>
                <a:rPr lang="en-US" sz="42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A MOBILNÍ SÍTĚ</a:t>
              </a:r>
            </a:p>
            <a:p>
              <a:pPr algn="ctr">
                <a:lnSpc>
                  <a:spcPts val="4216"/>
                </a:lnSpc>
              </a:pPr>
              <a:r>
                <a:rPr lang="en-US" sz="34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KONFERENCE HSOÚ 25.3.2025, SVITAVY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1E44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242919" y="1692054"/>
            <a:ext cx="12386919" cy="12386919"/>
          </a:xfrm>
          <a:custGeom>
            <a:avLst/>
            <a:gdLst/>
            <a:ahLst/>
            <a:cxnLst/>
            <a:rect l="l" t="t" r="r" b="b"/>
            <a:pathLst>
              <a:path w="12386919" h="12386919">
                <a:moveTo>
                  <a:pt x="0" y="0"/>
                </a:moveTo>
                <a:lnTo>
                  <a:pt x="12386919" y="0"/>
                </a:lnTo>
                <a:lnTo>
                  <a:pt x="12386919" y="12386920"/>
                </a:lnTo>
                <a:lnTo>
                  <a:pt x="0" y="12386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003598" y="3931376"/>
            <a:ext cx="7908277" cy="790827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2E52"/>
            </a:solidFill>
            <a:ln w="76200" cap="sq">
              <a:solidFill>
                <a:srgbClr val="13B8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07187" y="3108886"/>
            <a:ext cx="6052113" cy="1644979"/>
            <a:chOff x="0" y="0"/>
            <a:chExt cx="8069484" cy="219330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069484" cy="2193306"/>
              <a:chOff x="0" y="0"/>
              <a:chExt cx="1978474" cy="53775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78474" cy="537754"/>
              </a:xfrm>
              <a:custGeom>
                <a:avLst/>
                <a:gdLst/>
                <a:ahLst/>
                <a:cxnLst/>
                <a:rect l="l" t="t" r="r" b="b"/>
                <a:pathLst>
                  <a:path w="1978474" h="537754">
                    <a:moveTo>
                      <a:pt x="0" y="0"/>
                    </a:moveTo>
                    <a:lnTo>
                      <a:pt x="1978474" y="0"/>
                    </a:lnTo>
                    <a:lnTo>
                      <a:pt x="1978474" y="537754"/>
                    </a:lnTo>
                    <a:lnTo>
                      <a:pt x="0" y="537754"/>
                    </a:lnTo>
                    <a:close/>
                  </a:path>
                </a:pathLst>
              </a:custGeom>
              <a:solidFill>
                <a:srgbClr val="13B8FF">
                  <a:alpha val="29804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978474" cy="575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4" name="AutoShape 14"/>
            <p:cNvSpPr/>
            <p:nvPr/>
          </p:nvSpPr>
          <p:spPr>
            <a:xfrm rot="-5400000">
              <a:off x="-1051431" y="1051431"/>
              <a:ext cx="2193306" cy="0"/>
            </a:xfrm>
            <a:prstGeom prst="line">
              <a:avLst/>
            </a:prstGeom>
            <a:ln w="90443" cap="flat">
              <a:solidFill>
                <a:srgbClr val="59CD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888641" y="282007"/>
              <a:ext cx="6292202" cy="156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Petr Filipi</a:t>
              </a:r>
            </a:p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Ministerstvo průmyslu a obchodu</a:t>
              </a:r>
            </a:p>
            <a:p>
              <a:pPr algn="l">
                <a:lnSpc>
                  <a:spcPts val="2853"/>
                </a:lnSpc>
              </a:pPr>
              <a:r>
                <a:rPr lang="en-US" sz="1902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Podpora rozvoje sítí - bílá místa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5841001"/>
            <a:ext cx="4005409" cy="3138784"/>
          </a:xfrm>
          <a:custGeom>
            <a:avLst/>
            <a:gdLst/>
            <a:ahLst/>
            <a:cxnLst/>
            <a:rect l="l" t="t" r="r" b="b"/>
            <a:pathLst>
              <a:path w="4005409" h="3138784">
                <a:moveTo>
                  <a:pt x="0" y="0"/>
                </a:moveTo>
                <a:lnTo>
                  <a:pt x="4005409" y="0"/>
                </a:lnTo>
                <a:lnTo>
                  <a:pt x="4005409" y="3138784"/>
                </a:lnTo>
                <a:lnTo>
                  <a:pt x="0" y="3138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1207187" y="5287026"/>
            <a:ext cx="6052113" cy="1644979"/>
            <a:chOff x="0" y="0"/>
            <a:chExt cx="8069484" cy="219330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8069484" cy="2193306"/>
              <a:chOff x="0" y="0"/>
              <a:chExt cx="1978474" cy="53775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78474" cy="537754"/>
              </a:xfrm>
              <a:custGeom>
                <a:avLst/>
                <a:gdLst/>
                <a:ahLst/>
                <a:cxnLst/>
                <a:rect l="l" t="t" r="r" b="b"/>
                <a:pathLst>
                  <a:path w="1978474" h="537754">
                    <a:moveTo>
                      <a:pt x="0" y="0"/>
                    </a:moveTo>
                    <a:lnTo>
                      <a:pt x="1978474" y="0"/>
                    </a:lnTo>
                    <a:lnTo>
                      <a:pt x="1978474" y="537754"/>
                    </a:lnTo>
                    <a:lnTo>
                      <a:pt x="0" y="537754"/>
                    </a:lnTo>
                    <a:close/>
                  </a:path>
                </a:pathLst>
              </a:custGeom>
              <a:solidFill>
                <a:srgbClr val="13B8FF">
                  <a:alpha val="29804"/>
                </a:srgbClr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978474" cy="575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1" name="AutoShape 21"/>
            <p:cNvSpPr/>
            <p:nvPr/>
          </p:nvSpPr>
          <p:spPr>
            <a:xfrm rot="-5400000">
              <a:off x="-1051431" y="1051431"/>
              <a:ext cx="2193306" cy="0"/>
            </a:xfrm>
            <a:prstGeom prst="line">
              <a:avLst/>
            </a:prstGeom>
            <a:ln w="90443" cap="flat">
              <a:solidFill>
                <a:srgbClr val="59CD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888641" y="282007"/>
              <a:ext cx="6292202" cy="1562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Michal Manhart</a:t>
              </a:r>
            </a:p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BCO Česká Republika</a:t>
              </a:r>
            </a:p>
            <a:p>
              <a:pPr algn="l">
                <a:lnSpc>
                  <a:spcPts val="2853"/>
                </a:lnSpc>
              </a:pPr>
              <a:r>
                <a:rPr lang="en-US" sz="1902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Mobilní sítě - jejich budoucí rozvoj - 5G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207187" y="7613321"/>
            <a:ext cx="6052113" cy="1644979"/>
            <a:chOff x="0" y="0"/>
            <a:chExt cx="8069484" cy="219330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8069484" cy="2193306"/>
              <a:chOff x="0" y="0"/>
              <a:chExt cx="1978474" cy="53775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78474" cy="537754"/>
              </a:xfrm>
              <a:custGeom>
                <a:avLst/>
                <a:gdLst/>
                <a:ahLst/>
                <a:cxnLst/>
                <a:rect l="l" t="t" r="r" b="b"/>
                <a:pathLst>
                  <a:path w="1978474" h="537754">
                    <a:moveTo>
                      <a:pt x="0" y="0"/>
                    </a:moveTo>
                    <a:lnTo>
                      <a:pt x="1978474" y="0"/>
                    </a:lnTo>
                    <a:lnTo>
                      <a:pt x="1978474" y="537754"/>
                    </a:lnTo>
                    <a:lnTo>
                      <a:pt x="0" y="537754"/>
                    </a:lnTo>
                    <a:close/>
                  </a:path>
                </a:pathLst>
              </a:custGeom>
              <a:solidFill>
                <a:srgbClr val="13B8FF">
                  <a:alpha val="29804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978474" cy="575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7" name="AutoShape 27"/>
            <p:cNvSpPr/>
            <p:nvPr/>
          </p:nvSpPr>
          <p:spPr>
            <a:xfrm rot="-5400000">
              <a:off x="-1051431" y="1051431"/>
              <a:ext cx="2193306" cy="0"/>
            </a:xfrm>
            <a:prstGeom prst="line">
              <a:avLst/>
            </a:prstGeom>
            <a:ln w="90443" cap="flat">
              <a:solidFill>
                <a:srgbClr val="59CD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888641" y="40707"/>
              <a:ext cx="6292202" cy="2045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Petr Ducháček</a:t>
              </a:r>
            </a:p>
            <a:p>
              <a:pPr algn="l">
                <a:lnSpc>
                  <a:spcPts val="3303"/>
                </a:lnSpc>
              </a:pPr>
              <a:r>
                <a:rPr lang="en-US" sz="2202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CETIN</a:t>
              </a:r>
            </a:p>
            <a:p>
              <a:pPr algn="l">
                <a:lnSpc>
                  <a:spcPts val="2853"/>
                </a:lnSpc>
              </a:pPr>
              <a:r>
                <a:rPr lang="en-US" sz="1902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Pevné sítě CETIN a nové technologie rozvoje i v HSOÚ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78880" y="2911668"/>
            <a:ext cx="2039415" cy="2039415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7"/>
              <a:stretch>
                <a:fillRect t="-2356" b="-47916"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1028700" y="1115030"/>
            <a:ext cx="10460771" cy="1125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28"/>
              </a:lnSpc>
            </a:pPr>
            <a:r>
              <a:rPr lang="en-US" sz="72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Program workshopu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878880" y="5089809"/>
            <a:ext cx="2039415" cy="2039415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8"/>
              <a:stretch>
                <a:fillRect t="-25136" b="-25136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7878880" y="7272098"/>
            <a:ext cx="2039415" cy="203941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9"/>
              <a:stretch>
                <a:fillRect t="-8865" b="-41407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1E44">
                <a:alpha val="6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026332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691691" y="1859695"/>
            <a:ext cx="6567609" cy="656760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2E52"/>
            </a:solidFill>
            <a:ln w="76200" cap="sq">
              <a:solidFill>
                <a:srgbClr val="13B8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160684" y="3270514"/>
            <a:ext cx="4230564" cy="3745972"/>
          </a:xfrm>
          <a:custGeom>
            <a:avLst/>
            <a:gdLst/>
            <a:ahLst/>
            <a:cxnLst/>
            <a:rect l="l" t="t" r="r" b="b"/>
            <a:pathLst>
              <a:path w="4230564" h="3745972">
                <a:moveTo>
                  <a:pt x="0" y="0"/>
                </a:moveTo>
                <a:lnTo>
                  <a:pt x="4230564" y="0"/>
                </a:lnTo>
                <a:lnTo>
                  <a:pt x="4230564" y="3745972"/>
                </a:lnTo>
                <a:lnTo>
                  <a:pt x="0" y="3745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1007269"/>
            <a:ext cx="8969970" cy="7207569"/>
            <a:chOff x="0" y="-28575"/>
            <a:chExt cx="11959960" cy="961009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11959960" cy="149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28"/>
                </a:lnSpc>
              </a:pPr>
              <a:r>
                <a:rPr lang="en-US" sz="7200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Workshopová část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50795"/>
              <a:ext cx="11959960" cy="763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Jak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dostat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backhaul a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následně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vysokorychlostní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internet do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domácností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i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do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lokalit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kde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to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operátorům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ani s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podporou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MPO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nedává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smysl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?</a:t>
              </a:r>
            </a:p>
            <a:p>
              <a:pPr algn="ctr">
                <a:lnSpc>
                  <a:spcPts val="4479"/>
                </a:lnSpc>
              </a:pPr>
              <a:endParaRPr lang="en-US" sz="31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Typicky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se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jedná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o </a:t>
              </a:r>
              <a:r>
                <a:rPr lang="cs-CZ" sz="3199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mnohé obce 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v HSOÚ.</a:t>
              </a:r>
            </a:p>
            <a:p>
              <a:pPr algn="ctr">
                <a:lnSpc>
                  <a:spcPts val="4479"/>
                </a:lnSpc>
              </a:pPr>
              <a:endParaRPr lang="en-US" sz="31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b="1" dirty="0" err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Modelový</a:t>
              </a:r>
              <a:r>
                <a:rPr lang="en-US" sz="3199" b="1" dirty="0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3199" b="1" dirty="0" err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příklad</a:t>
              </a:r>
              <a:endParaRPr lang="en-US" sz="3199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Hartinkov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-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Vysoká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-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Březinky</a:t>
              </a:r>
              <a:endParaRPr lang="en-US" sz="31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ORP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Moravská</a:t>
              </a:r>
              <a:r>
                <a:rPr lang="en-US" sz="3199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199" dirty="0" err="1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Třebová</a:t>
              </a:r>
              <a:endParaRPr lang="en-US" sz="3199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Vlastní</PresentationFormat>
  <Paragraphs>21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Russo One</vt:lpstr>
      <vt:lpstr>Calibri</vt:lpstr>
      <vt:lpstr>Inter</vt:lpstr>
      <vt:lpstr>Inter Bold</vt:lpstr>
      <vt:lpstr>Arial</vt:lpstr>
      <vt:lpstr>Office Theme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Vitková Martina Mgr.</dc:creator>
  <cp:lastModifiedBy>Vitková Martina Mgr.</cp:lastModifiedBy>
  <cp:revision>4</cp:revision>
  <dcterms:created xsi:type="dcterms:W3CDTF">2006-08-16T00:00:00Z</dcterms:created>
  <dcterms:modified xsi:type="dcterms:W3CDTF">2025-03-21T11:19:45Z</dcterms:modified>
  <dc:identifier>DAGiGJ2bSy4</dc:identifier>
</cp:coreProperties>
</file>