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Rubik Bold" panose="020B0604020202020204" charset="-79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Script" panose="030B0504020000000003" pitchFamily="66" charset="0"/>
      <p:regular r:id="rId16"/>
      <p:bold r:id="rId17"/>
    </p:embeddedFont>
    <p:embeddedFont>
      <p:font typeface="Rubik" panose="020B0604020202020204" charset="-79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3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sv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sv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4.svg"/><Relationship Id="rId4" Type="http://schemas.openxmlformats.org/officeDocument/2006/relationships/image" Target="../media/image27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3666" y="7213"/>
            <a:ext cx="5674334" cy="10272573"/>
          </a:xfrm>
          <a:custGeom>
            <a:avLst/>
            <a:gdLst/>
            <a:ahLst/>
            <a:cxnLst/>
            <a:rect l="l" t="t" r="r" b="b"/>
            <a:pathLst>
              <a:path w="5674334" h="10272573">
                <a:moveTo>
                  <a:pt x="0" y="0"/>
                </a:moveTo>
                <a:lnTo>
                  <a:pt x="5674334" y="0"/>
                </a:lnTo>
                <a:lnTo>
                  <a:pt x="5674334" y="10272574"/>
                </a:lnTo>
                <a:lnTo>
                  <a:pt x="0" y="10272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607" r="-8011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8244193" y="1824037"/>
            <a:ext cx="2385550" cy="2173019"/>
          </a:xfrm>
          <a:custGeom>
            <a:avLst/>
            <a:gdLst/>
            <a:ahLst/>
            <a:cxnLst/>
            <a:rect l="l" t="t" r="r" b="b"/>
            <a:pathLst>
              <a:path w="2385550" h="2173019">
                <a:moveTo>
                  <a:pt x="2385550" y="0"/>
                </a:moveTo>
                <a:lnTo>
                  <a:pt x="0" y="0"/>
                </a:lnTo>
                <a:lnTo>
                  <a:pt x="0" y="2173019"/>
                </a:lnTo>
                <a:lnTo>
                  <a:pt x="2385550" y="2173019"/>
                </a:lnTo>
                <a:lnTo>
                  <a:pt x="23855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93743" y="7064601"/>
            <a:ext cx="5620522" cy="235040"/>
          </a:xfrm>
          <a:custGeom>
            <a:avLst/>
            <a:gdLst/>
            <a:ahLst/>
            <a:cxnLst/>
            <a:rect l="l" t="t" r="r" b="b"/>
            <a:pathLst>
              <a:path w="5620522" h="235040">
                <a:moveTo>
                  <a:pt x="0" y="0"/>
                </a:moveTo>
                <a:lnTo>
                  <a:pt x="5620522" y="0"/>
                </a:lnTo>
                <a:lnTo>
                  <a:pt x="5620522" y="235040"/>
                </a:lnTo>
                <a:lnTo>
                  <a:pt x="0" y="2350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97570" y="7921663"/>
            <a:ext cx="10782626" cy="838918"/>
            <a:chOff x="0" y="0"/>
            <a:chExt cx="2839868" cy="220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9869" cy="220950"/>
            </a:xfrm>
            <a:custGeom>
              <a:avLst/>
              <a:gdLst/>
              <a:ahLst/>
              <a:cxnLst/>
              <a:rect l="l" t="t" r="r" b="b"/>
              <a:pathLst>
                <a:path w="2839869" h="220950">
                  <a:moveTo>
                    <a:pt x="10770" y="0"/>
                  </a:moveTo>
                  <a:lnTo>
                    <a:pt x="2829098" y="0"/>
                  </a:lnTo>
                  <a:cubicBezTo>
                    <a:pt x="2831955" y="0"/>
                    <a:pt x="2834694" y="1135"/>
                    <a:pt x="2836714" y="3154"/>
                  </a:cubicBezTo>
                  <a:cubicBezTo>
                    <a:pt x="2838734" y="5174"/>
                    <a:pt x="2839869" y="7914"/>
                    <a:pt x="2839869" y="10770"/>
                  </a:cubicBezTo>
                  <a:lnTo>
                    <a:pt x="2839869" y="210180"/>
                  </a:lnTo>
                  <a:cubicBezTo>
                    <a:pt x="2839869" y="213036"/>
                    <a:pt x="2838734" y="215776"/>
                    <a:pt x="2836714" y="217795"/>
                  </a:cubicBezTo>
                  <a:cubicBezTo>
                    <a:pt x="2834694" y="219815"/>
                    <a:pt x="2831955" y="220950"/>
                    <a:pt x="2829098" y="220950"/>
                  </a:cubicBezTo>
                  <a:lnTo>
                    <a:pt x="10770" y="220950"/>
                  </a:lnTo>
                  <a:cubicBezTo>
                    <a:pt x="7914" y="220950"/>
                    <a:pt x="5174" y="219815"/>
                    <a:pt x="3154" y="217795"/>
                  </a:cubicBezTo>
                  <a:cubicBezTo>
                    <a:pt x="1135" y="215776"/>
                    <a:pt x="0" y="213036"/>
                    <a:pt x="0" y="210180"/>
                  </a:cubicBezTo>
                  <a:lnTo>
                    <a:pt x="0" y="10770"/>
                  </a:lnTo>
                  <a:cubicBezTo>
                    <a:pt x="0" y="7914"/>
                    <a:pt x="1135" y="5174"/>
                    <a:pt x="3154" y="3154"/>
                  </a:cubicBezTo>
                  <a:cubicBezTo>
                    <a:pt x="5174" y="1135"/>
                    <a:pt x="7914" y="0"/>
                    <a:pt x="10770" y="0"/>
                  </a:cubicBezTo>
                  <a:close/>
                </a:path>
              </a:pathLst>
            </a:custGeom>
            <a:solidFill>
              <a:srgbClr val="FBD16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839868" cy="27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76296" y="5498014"/>
            <a:ext cx="9396757" cy="130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9600" b="1">
                <a:solidFill>
                  <a:srgbClr val="FFFFFF"/>
                </a:solidFill>
                <a:latin typeface="Rubik Bold"/>
                <a:ea typeface="Rubik Bold"/>
                <a:cs typeface="Rubik Bold"/>
                <a:sym typeface="Rubik Bold"/>
              </a:rPr>
              <a:t>Česká Třebová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13859" y="777653"/>
            <a:ext cx="47625" cy="1314894"/>
            <a:chOff x="0" y="0"/>
            <a:chExt cx="12543" cy="3463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543" cy="346309"/>
            </a:xfrm>
            <a:custGeom>
              <a:avLst/>
              <a:gdLst/>
              <a:ahLst/>
              <a:cxnLst/>
              <a:rect l="l" t="t" r="r" b="b"/>
              <a:pathLst>
                <a:path w="12543" h="346309">
                  <a:moveTo>
                    <a:pt x="0" y="0"/>
                  </a:moveTo>
                  <a:lnTo>
                    <a:pt x="12543" y="0"/>
                  </a:lnTo>
                  <a:lnTo>
                    <a:pt x="12543" y="346309"/>
                  </a:lnTo>
                  <a:lnTo>
                    <a:pt x="0" y="346309"/>
                  </a:lnTo>
                  <a:close/>
                </a:path>
              </a:pathLst>
            </a:custGeom>
            <a:solidFill>
              <a:srgbClr val="E4465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2543" cy="403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76296" y="3134057"/>
            <a:ext cx="8790384" cy="130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9600" b="1">
                <a:solidFill>
                  <a:srgbClr val="FFFFFF"/>
                </a:solidFill>
                <a:latin typeface="Rubik Bold"/>
                <a:ea typeface="Rubik Bold"/>
                <a:cs typeface="Rubik Bold"/>
                <a:sym typeface="Rubik Bold"/>
              </a:rPr>
              <a:t>Sociálně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6481" y="4504862"/>
            <a:ext cx="7161627" cy="75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>
                <a:solidFill>
                  <a:srgbClr val="BFE5EF"/>
                </a:solidFill>
                <a:latin typeface="Segoe Script"/>
                <a:ea typeface="Segoe Script"/>
                <a:cs typeface="Segoe Script"/>
                <a:sym typeface="Segoe Script"/>
              </a:rPr>
              <a:t>(ne)vyloučená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2438" y="8101601"/>
            <a:ext cx="8582618" cy="459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3"/>
              </a:lnSpc>
            </a:pPr>
            <a:r>
              <a:rPr lang="en-US" sz="29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Konference HSOÚ, 25.3.2025, Svitavy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2566" y="1027112"/>
            <a:ext cx="5622446" cy="79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5"/>
              </a:lnSpc>
            </a:pPr>
            <a:r>
              <a:rPr lang="en-US" sz="2500">
                <a:solidFill>
                  <a:srgbClr val="BFE5EF"/>
                </a:solidFill>
                <a:latin typeface="Rubik"/>
                <a:ea typeface="Rubik"/>
                <a:cs typeface="Rubik"/>
                <a:sym typeface="Rubik"/>
              </a:rPr>
              <a:t>Petra Válková</a:t>
            </a:r>
          </a:p>
          <a:p>
            <a:pPr algn="l">
              <a:lnSpc>
                <a:spcPts val="3175"/>
              </a:lnSpc>
            </a:pPr>
            <a:r>
              <a:rPr lang="en-US" sz="2500">
                <a:solidFill>
                  <a:srgbClr val="BFE5EF"/>
                </a:solidFill>
                <a:latin typeface="Rubik"/>
                <a:ea typeface="Rubik"/>
                <a:cs typeface="Rubik"/>
                <a:sym typeface="Rubik"/>
              </a:rPr>
              <a:t>místostarostka města Česká Třebová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41854" y="1477406"/>
            <a:ext cx="47625" cy="7332189"/>
            <a:chOff x="0" y="0"/>
            <a:chExt cx="12543" cy="1931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1931111"/>
            </a:xfrm>
            <a:custGeom>
              <a:avLst/>
              <a:gdLst/>
              <a:ahLst/>
              <a:cxnLst/>
              <a:rect l="l" t="t" r="r" b="b"/>
              <a:pathLst>
                <a:path w="12543" h="1931111">
                  <a:moveTo>
                    <a:pt x="0" y="0"/>
                  </a:moveTo>
                  <a:lnTo>
                    <a:pt x="12543" y="0"/>
                  </a:lnTo>
                  <a:lnTo>
                    <a:pt x="12543" y="1931111"/>
                  </a:lnTo>
                  <a:lnTo>
                    <a:pt x="0" y="1931111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543" cy="1988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307192" y="4838364"/>
            <a:ext cx="564573" cy="598223"/>
          </a:xfrm>
          <a:custGeom>
            <a:avLst/>
            <a:gdLst/>
            <a:ahLst/>
            <a:cxnLst/>
            <a:rect l="l" t="t" r="r" b="b"/>
            <a:pathLst>
              <a:path w="564573" h="598223">
                <a:moveTo>
                  <a:pt x="0" y="0"/>
                </a:moveTo>
                <a:lnTo>
                  <a:pt x="564574" y="0"/>
                </a:lnTo>
                <a:lnTo>
                  <a:pt x="564574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66115" y="3627699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07192" y="2417034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66115" y="7259694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307192" y="6049029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3452129" y="2151889"/>
            <a:ext cx="10782626" cy="6392560"/>
            <a:chOff x="0" y="0"/>
            <a:chExt cx="2839868" cy="16836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9869" cy="1683637"/>
            </a:xfrm>
            <a:custGeom>
              <a:avLst/>
              <a:gdLst/>
              <a:ahLst/>
              <a:cxnLst/>
              <a:rect l="l" t="t" r="r" b="b"/>
              <a:pathLst>
                <a:path w="2839869" h="1683637">
                  <a:moveTo>
                    <a:pt x="10770" y="0"/>
                  </a:moveTo>
                  <a:lnTo>
                    <a:pt x="2829098" y="0"/>
                  </a:lnTo>
                  <a:cubicBezTo>
                    <a:pt x="2831955" y="0"/>
                    <a:pt x="2834694" y="1135"/>
                    <a:pt x="2836714" y="3154"/>
                  </a:cubicBezTo>
                  <a:cubicBezTo>
                    <a:pt x="2838734" y="5174"/>
                    <a:pt x="2839869" y="7914"/>
                    <a:pt x="2839869" y="10770"/>
                  </a:cubicBezTo>
                  <a:lnTo>
                    <a:pt x="2839869" y="1672867"/>
                  </a:lnTo>
                  <a:cubicBezTo>
                    <a:pt x="2839869" y="1675724"/>
                    <a:pt x="2838734" y="1678463"/>
                    <a:pt x="2836714" y="1680483"/>
                  </a:cubicBezTo>
                  <a:cubicBezTo>
                    <a:pt x="2834694" y="1682503"/>
                    <a:pt x="2831955" y="1683637"/>
                    <a:pt x="2829098" y="1683637"/>
                  </a:cubicBezTo>
                  <a:lnTo>
                    <a:pt x="10770" y="1683637"/>
                  </a:lnTo>
                  <a:cubicBezTo>
                    <a:pt x="7914" y="1683637"/>
                    <a:pt x="5174" y="1682503"/>
                    <a:pt x="3154" y="1680483"/>
                  </a:cubicBezTo>
                  <a:cubicBezTo>
                    <a:pt x="1135" y="1678463"/>
                    <a:pt x="0" y="1675724"/>
                    <a:pt x="0" y="1672867"/>
                  </a:cubicBezTo>
                  <a:lnTo>
                    <a:pt x="0" y="10770"/>
                  </a:lnTo>
                  <a:cubicBezTo>
                    <a:pt x="0" y="7914"/>
                    <a:pt x="1135" y="5174"/>
                    <a:pt x="3154" y="3154"/>
                  </a:cubicBezTo>
                  <a:cubicBezTo>
                    <a:pt x="5174" y="1135"/>
                    <a:pt x="7914" y="0"/>
                    <a:pt x="10770" y="0"/>
                  </a:cubicBezTo>
                  <a:close/>
                </a:path>
              </a:pathLst>
            </a:custGeom>
            <a:solidFill>
              <a:srgbClr val="FBD16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839868" cy="1740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5400000">
            <a:off x="13108169" y="7336922"/>
            <a:ext cx="5763081" cy="4306594"/>
          </a:xfrm>
          <a:custGeom>
            <a:avLst/>
            <a:gdLst/>
            <a:ahLst/>
            <a:cxnLst/>
            <a:rect l="l" t="t" r="r" b="b"/>
            <a:pathLst>
              <a:path w="5763081" h="4306594">
                <a:moveTo>
                  <a:pt x="0" y="0"/>
                </a:moveTo>
                <a:lnTo>
                  <a:pt x="5763081" y="0"/>
                </a:lnTo>
                <a:lnTo>
                  <a:pt x="5763081" y="4306594"/>
                </a:lnTo>
                <a:lnTo>
                  <a:pt x="0" y="43065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015826" y="-304728"/>
            <a:ext cx="4659216" cy="5716830"/>
          </a:xfrm>
          <a:custGeom>
            <a:avLst/>
            <a:gdLst/>
            <a:ahLst/>
            <a:cxnLst/>
            <a:rect l="l" t="t" r="r" b="b"/>
            <a:pathLst>
              <a:path w="4659216" h="5716830">
                <a:moveTo>
                  <a:pt x="0" y="0"/>
                </a:moveTo>
                <a:lnTo>
                  <a:pt x="4659216" y="0"/>
                </a:lnTo>
                <a:lnTo>
                  <a:pt x="4659216" y="5716830"/>
                </a:lnTo>
                <a:lnTo>
                  <a:pt x="0" y="57168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3248224"/>
            <a:ext cx="5885606" cy="428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 b="1">
                <a:solidFill>
                  <a:srgbClr val="2B2B2B"/>
                </a:solidFill>
                <a:latin typeface="Rubik Bold"/>
                <a:ea typeface="Rubik Bold"/>
                <a:cs typeface="Rubik Bold"/>
                <a:sym typeface="Rubik Bold"/>
              </a:rPr>
              <a:t>Jak se z hydrobiologa stát během dvou let odborníkem na sociální oblast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0" y="2485006"/>
            <a:ext cx="8115300" cy="88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Největší vyloučená lokalita v Pardubickém kraji bez občanské vybavenosti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3695671"/>
            <a:ext cx="7201434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Oddělená od města železnicí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44000" y="4906336"/>
            <a:ext cx="7201434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303 bytů, cca 700 obyvatel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4000" y="6117001"/>
            <a:ext cx="7201434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V lokalitě funguje od roku 1997 Naděje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44000" y="7327666"/>
            <a:ext cx="7201434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Provozuje zde nízkoprahové centrum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55335" y="2495702"/>
            <a:ext cx="627035" cy="664407"/>
          </a:xfrm>
          <a:custGeom>
            <a:avLst/>
            <a:gdLst/>
            <a:ahLst/>
            <a:cxnLst/>
            <a:rect l="l" t="t" r="r" b="b"/>
            <a:pathLst>
              <a:path w="627035" h="664407">
                <a:moveTo>
                  <a:pt x="0" y="0"/>
                </a:moveTo>
                <a:lnTo>
                  <a:pt x="627035" y="0"/>
                </a:lnTo>
                <a:lnTo>
                  <a:pt x="627035" y="664407"/>
                </a:lnTo>
                <a:lnTo>
                  <a:pt x="0" y="664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3700" y="7131755"/>
            <a:ext cx="718278" cy="664407"/>
          </a:xfrm>
          <a:custGeom>
            <a:avLst/>
            <a:gdLst/>
            <a:ahLst/>
            <a:cxnLst/>
            <a:rect l="l" t="t" r="r" b="b"/>
            <a:pathLst>
              <a:path w="718278" h="664407">
                <a:moveTo>
                  <a:pt x="0" y="0"/>
                </a:moveTo>
                <a:lnTo>
                  <a:pt x="718278" y="0"/>
                </a:lnTo>
                <a:lnTo>
                  <a:pt x="718278" y="664407"/>
                </a:lnTo>
                <a:lnTo>
                  <a:pt x="0" y="664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5517" y="2495702"/>
            <a:ext cx="594645" cy="664407"/>
          </a:xfrm>
          <a:custGeom>
            <a:avLst/>
            <a:gdLst/>
            <a:ahLst/>
            <a:cxnLst/>
            <a:rect l="l" t="t" r="r" b="b"/>
            <a:pathLst>
              <a:path w="594645" h="664407">
                <a:moveTo>
                  <a:pt x="0" y="0"/>
                </a:moveTo>
                <a:lnTo>
                  <a:pt x="594645" y="0"/>
                </a:lnTo>
                <a:lnTo>
                  <a:pt x="594645" y="664407"/>
                </a:lnTo>
                <a:lnTo>
                  <a:pt x="0" y="664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63064">
            <a:off x="-175359" y="7803354"/>
            <a:ext cx="3341751" cy="2497200"/>
          </a:xfrm>
          <a:custGeom>
            <a:avLst/>
            <a:gdLst/>
            <a:ahLst/>
            <a:cxnLst/>
            <a:rect l="l" t="t" r="r" b="b"/>
            <a:pathLst>
              <a:path w="3341751" h="2497200">
                <a:moveTo>
                  <a:pt x="0" y="0"/>
                </a:moveTo>
                <a:lnTo>
                  <a:pt x="3341752" y="0"/>
                </a:lnTo>
                <a:lnTo>
                  <a:pt x="3341752" y="2497200"/>
                </a:lnTo>
                <a:lnTo>
                  <a:pt x="0" y="2497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46603" y="1133625"/>
            <a:ext cx="12699545" cy="120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BOREK</a:t>
            </a:r>
          </a:p>
        </p:txBody>
      </p:sp>
      <p:sp>
        <p:nvSpPr>
          <p:cNvPr id="7" name="Freeform 7"/>
          <p:cNvSpPr/>
          <p:nvPr/>
        </p:nvSpPr>
        <p:spPr>
          <a:xfrm rot="-10052806">
            <a:off x="15143194" y="-50046"/>
            <a:ext cx="3341751" cy="2497200"/>
          </a:xfrm>
          <a:custGeom>
            <a:avLst/>
            <a:gdLst/>
            <a:ahLst/>
            <a:cxnLst/>
            <a:rect l="l" t="t" r="r" b="b"/>
            <a:pathLst>
              <a:path w="3341751" h="2497200">
                <a:moveTo>
                  <a:pt x="0" y="0"/>
                </a:moveTo>
                <a:lnTo>
                  <a:pt x="3341751" y="0"/>
                </a:lnTo>
                <a:lnTo>
                  <a:pt x="3341751" y="2497200"/>
                </a:lnTo>
                <a:lnTo>
                  <a:pt x="0" y="2497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87725" y="7174023"/>
            <a:ext cx="594645" cy="664407"/>
          </a:xfrm>
          <a:custGeom>
            <a:avLst/>
            <a:gdLst/>
            <a:ahLst/>
            <a:cxnLst/>
            <a:rect l="l" t="t" r="r" b="b"/>
            <a:pathLst>
              <a:path w="594645" h="664407">
                <a:moveTo>
                  <a:pt x="0" y="0"/>
                </a:moveTo>
                <a:lnTo>
                  <a:pt x="594645" y="0"/>
                </a:lnTo>
                <a:lnTo>
                  <a:pt x="594645" y="664408"/>
                </a:lnTo>
                <a:lnTo>
                  <a:pt x="0" y="6644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096375" y="3160109"/>
            <a:ext cx="47625" cy="5404710"/>
            <a:chOff x="0" y="0"/>
            <a:chExt cx="12543" cy="14234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543" cy="1423463"/>
            </a:xfrm>
            <a:custGeom>
              <a:avLst/>
              <a:gdLst/>
              <a:ahLst/>
              <a:cxnLst/>
              <a:rect l="l" t="t" r="r" b="b"/>
              <a:pathLst>
                <a:path w="12543" h="1423463">
                  <a:moveTo>
                    <a:pt x="0" y="0"/>
                  </a:moveTo>
                  <a:lnTo>
                    <a:pt x="12543" y="0"/>
                  </a:lnTo>
                  <a:lnTo>
                    <a:pt x="12543" y="1423463"/>
                  </a:lnTo>
                  <a:lnTo>
                    <a:pt x="0" y="1423463"/>
                  </a:lnTo>
                  <a:close/>
                </a:path>
              </a:pathLst>
            </a:custGeom>
            <a:solidFill>
              <a:srgbClr val="BFE5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2543" cy="1480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9072563" y="-278765"/>
            <a:ext cx="47625" cy="12330082"/>
            <a:chOff x="0" y="0"/>
            <a:chExt cx="12543" cy="324742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43" cy="3247429"/>
            </a:xfrm>
            <a:custGeom>
              <a:avLst/>
              <a:gdLst/>
              <a:ahLst/>
              <a:cxnLst/>
              <a:rect l="l" t="t" r="r" b="b"/>
              <a:pathLst>
                <a:path w="12543" h="3247429">
                  <a:moveTo>
                    <a:pt x="0" y="0"/>
                  </a:moveTo>
                  <a:lnTo>
                    <a:pt x="12543" y="0"/>
                  </a:lnTo>
                  <a:lnTo>
                    <a:pt x="12543" y="3247429"/>
                  </a:lnTo>
                  <a:lnTo>
                    <a:pt x="0" y="3247429"/>
                  </a:lnTo>
                  <a:close/>
                </a:path>
              </a:pathLst>
            </a:custGeom>
            <a:solidFill>
              <a:srgbClr val="BFE5E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543" cy="3304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640218" y="2495702"/>
            <a:ext cx="4694267" cy="3209672"/>
            <a:chOff x="0" y="0"/>
            <a:chExt cx="812800" cy="5557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55746"/>
            </a:xfrm>
            <a:custGeom>
              <a:avLst/>
              <a:gdLst/>
              <a:ahLst/>
              <a:cxnLst/>
              <a:rect l="l" t="t" r="r" b="b"/>
              <a:pathLst>
                <a:path w="812800" h="555746">
                  <a:moveTo>
                    <a:pt x="0" y="0"/>
                  </a:moveTo>
                  <a:lnTo>
                    <a:pt x="812800" y="0"/>
                  </a:lnTo>
                  <a:lnTo>
                    <a:pt x="812800" y="555746"/>
                  </a:lnTo>
                  <a:lnTo>
                    <a:pt x="0" y="555746"/>
                  </a:lnTo>
                  <a:close/>
                </a:path>
              </a:pathLst>
            </a:custGeom>
            <a:blipFill>
              <a:blip r:embed="rId12"/>
              <a:stretch>
                <a:fillRect t="-1188" b="-1188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0252534" y="2495702"/>
            <a:ext cx="4694267" cy="3209672"/>
            <a:chOff x="0" y="0"/>
            <a:chExt cx="812800" cy="5557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555746"/>
            </a:xfrm>
            <a:custGeom>
              <a:avLst/>
              <a:gdLst/>
              <a:ahLst/>
              <a:cxnLst/>
              <a:rect l="l" t="t" r="r" b="b"/>
              <a:pathLst>
                <a:path w="812800" h="555746">
                  <a:moveTo>
                    <a:pt x="0" y="0"/>
                  </a:moveTo>
                  <a:lnTo>
                    <a:pt x="812800" y="0"/>
                  </a:lnTo>
                  <a:lnTo>
                    <a:pt x="812800" y="555746"/>
                  </a:lnTo>
                  <a:lnTo>
                    <a:pt x="0" y="555746"/>
                  </a:lnTo>
                  <a:close/>
                </a:path>
              </a:pathLst>
            </a:custGeom>
            <a:blipFill>
              <a:blip r:embed="rId13"/>
              <a:stretch>
                <a:fillRect t="-1055" b="-1055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3640218" y="6048628"/>
            <a:ext cx="4694267" cy="3209672"/>
            <a:chOff x="0" y="0"/>
            <a:chExt cx="812800" cy="5557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555746"/>
            </a:xfrm>
            <a:custGeom>
              <a:avLst/>
              <a:gdLst/>
              <a:ahLst/>
              <a:cxnLst/>
              <a:rect l="l" t="t" r="r" b="b"/>
              <a:pathLst>
                <a:path w="812800" h="555746">
                  <a:moveTo>
                    <a:pt x="0" y="0"/>
                  </a:moveTo>
                  <a:lnTo>
                    <a:pt x="812800" y="0"/>
                  </a:lnTo>
                  <a:lnTo>
                    <a:pt x="812800" y="555746"/>
                  </a:lnTo>
                  <a:lnTo>
                    <a:pt x="0" y="555746"/>
                  </a:lnTo>
                  <a:close/>
                </a:path>
              </a:pathLst>
            </a:custGeom>
            <a:blipFill>
              <a:blip r:embed="rId14"/>
              <a:stretch>
                <a:fillRect t="-1055" b="-1055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10268729" y="6062489"/>
            <a:ext cx="4694267" cy="3209672"/>
            <a:chOff x="0" y="0"/>
            <a:chExt cx="812800" cy="5557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55746"/>
            </a:xfrm>
            <a:custGeom>
              <a:avLst/>
              <a:gdLst/>
              <a:ahLst/>
              <a:cxnLst/>
              <a:rect l="l" t="t" r="r" b="b"/>
              <a:pathLst>
                <a:path w="812800" h="555746">
                  <a:moveTo>
                    <a:pt x="0" y="0"/>
                  </a:moveTo>
                  <a:lnTo>
                    <a:pt x="812800" y="0"/>
                  </a:lnTo>
                  <a:lnTo>
                    <a:pt x="812800" y="555746"/>
                  </a:lnTo>
                  <a:lnTo>
                    <a:pt x="0" y="555746"/>
                  </a:lnTo>
                  <a:close/>
                </a:path>
              </a:pathLst>
            </a:custGeom>
            <a:blipFill>
              <a:blip r:embed="rId15"/>
              <a:stretch>
                <a:fillRect t="-1055" b="-1055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514385"/>
            <a:ext cx="7362103" cy="307870"/>
          </a:xfrm>
          <a:custGeom>
            <a:avLst/>
            <a:gdLst/>
            <a:ahLst/>
            <a:cxnLst/>
            <a:rect l="l" t="t" r="r" b="b"/>
            <a:pathLst>
              <a:path w="7362103" h="307870">
                <a:moveTo>
                  <a:pt x="0" y="0"/>
                </a:moveTo>
                <a:lnTo>
                  <a:pt x="7362103" y="0"/>
                </a:lnTo>
                <a:lnTo>
                  <a:pt x="7362103" y="307869"/>
                </a:lnTo>
                <a:lnTo>
                  <a:pt x="0" y="307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816976" y="1635192"/>
            <a:ext cx="7289924" cy="7016616"/>
            <a:chOff x="30480" y="591820"/>
            <a:chExt cx="12736830" cy="122593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19107" r="-19107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7188080" y="-447034"/>
            <a:ext cx="2405446" cy="2951468"/>
          </a:xfrm>
          <a:custGeom>
            <a:avLst/>
            <a:gdLst/>
            <a:ahLst/>
            <a:cxnLst/>
            <a:rect l="l" t="t" r="r" b="b"/>
            <a:pathLst>
              <a:path w="2405446" h="2951468">
                <a:moveTo>
                  <a:pt x="0" y="0"/>
                </a:moveTo>
                <a:lnTo>
                  <a:pt x="2405446" y="0"/>
                </a:lnTo>
                <a:lnTo>
                  <a:pt x="2405446" y="2951468"/>
                </a:lnTo>
                <a:lnTo>
                  <a:pt x="0" y="2951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174023" y="8913714"/>
            <a:ext cx="2405446" cy="2951468"/>
          </a:xfrm>
          <a:custGeom>
            <a:avLst/>
            <a:gdLst/>
            <a:ahLst/>
            <a:cxnLst/>
            <a:rect l="l" t="t" r="r" b="b"/>
            <a:pathLst>
              <a:path w="2405446" h="2951468">
                <a:moveTo>
                  <a:pt x="2405446" y="0"/>
                </a:moveTo>
                <a:lnTo>
                  <a:pt x="0" y="0"/>
                </a:lnTo>
                <a:lnTo>
                  <a:pt x="0" y="2951468"/>
                </a:lnTo>
                <a:lnTo>
                  <a:pt x="2405446" y="2951468"/>
                </a:lnTo>
                <a:lnTo>
                  <a:pt x="24054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60720" y="2666359"/>
            <a:ext cx="7619362" cy="120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Co s tím?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0720" y="5634430"/>
            <a:ext cx="7619362" cy="209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4"/>
              </a:lnSpc>
            </a:pPr>
            <a:r>
              <a:rPr lang="en-US" sz="3499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Politicky ne příliš prezentativní téma, ale když už do toho chceme šlápnout, tak se vším všudy</a:t>
            </a:r>
          </a:p>
          <a:p>
            <a:pPr algn="l">
              <a:lnSpc>
                <a:spcPts val="3175"/>
              </a:lnSpc>
            </a:pPr>
            <a:endParaRPr lang="en-US" sz="3499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08025" y="3307292"/>
            <a:ext cx="47625" cy="4885923"/>
            <a:chOff x="0" y="0"/>
            <a:chExt cx="12543" cy="12868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1286828"/>
            </a:xfrm>
            <a:custGeom>
              <a:avLst/>
              <a:gdLst/>
              <a:ahLst/>
              <a:cxnLst/>
              <a:rect l="l" t="t" r="r" b="b"/>
              <a:pathLst>
                <a:path w="12543" h="1286828">
                  <a:moveTo>
                    <a:pt x="0" y="0"/>
                  </a:moveTo>
                  <a:lnTo>
                    <a:pt x="12543" y="0"/>
                  </a:lnTo>
                  <a:lnTo>
                    <a:pt x="12543" y="1286828"/>
                  </a:lnTo>
                  <a:lnTo>
                    <a:pt x="0" y="1286828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543" cy="13439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349550" y="6012852"/>
            <a:ext cx="564573" cy="598223"/>
          </a:xfrm>
          <a:custGeom>
            <a:avLst/>
            <a:gdLst/>
            <a:ahLst/>
            <a:cxnLst/>
            <a:rect l="l" t="t" r="r" b="b"/>
            <a:pathLst>
              <a:path w="564573" h="598223">
                <a:moveTo>
                  <a:pt x="0" y="0"/>
                </a:moveTo>
                <a:lnTo>
                  <a:pt x="564574" y="0"/>
                </a:lnTo>
                <a:lnTo>
                  <a:pt x="564574" y="598224"/>
                </a:lnTo>
                <a:lnTo>
                  <a:pt x="0" y="598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308473" y="4671679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87945" y="3546044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09" y="0"/>
                </a:lnTo>
                <a:lnTo>
                  <a:pt x="535409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64132" y="7349890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4"/>
                </a:lnTo>
                <a:lnTo>
                  <a:pt x="0" y="5982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3425808" y="1697631"/>
            <a:ext cx="11387123" cy="3840533"/>
            <a:chOff x="0" y="0"/>
            <a:chExt cx="2999078" cy="10114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99078" cy="1011498"/>
            </a:xfrm>
            <a:custGeom>
              <a:avLst/>
              <a:gdLst/>
              <a:ahLst/>
              <a:cxnLst/>
              <a:rect l="l" t="t" r="r" b="b"/>
              <a:pathLst>
                <a:path w="2999078" h="1011498">
                  <a:moveTo>
                    <a:pt x="10198" y="0"/>
                  </a:moveTo>
                  <a:lnTo>
                    <a:pt x="2988879" y="0"/>
                  </a:lnTo>
                  <a:cubicBezTo>
                    <a:pt x="2991584" y="0"/>
                    <a:pt x="2994178" y="1074"/>
                    <a:pt x="2996091" y="2987"/>
                  </a:cubicBezTo>
                  <a:cubicBezTo>
                    <a:pt x="2998003" y="4900"/>
                    <a:pt x="2999078" y="7494"/>
                    <a:pt x="2999078" y="10198"/>
                  </a:cubicBezTo>
                  <a:lnTo>
                    <a:pt x="2999078" y="1001300"/>
                  </a:lnTo>
                  <a:cubicBezTo>
                    <a:pt x="2999078" y="1006933"/>
                    <a:pt x="2994512" y="1011498"/>
                    <a:pt x="2988879" y="1011498"/>
                  </a:cubicBezTo>
                  <a:lnTo>
                    <a:pt x="10198" y="1011498"/>
                  </a:lnTo>
                  <a:cubicBezTo>
                    <a:pt x="4566" y="1011498"/>
                    <a:pt x="0" y="1006933"/>
                    <a:pt x="0" y="1001300"/>
                  </a:cubicBezTo>
                  <a:lnTo>
                    <a:pt x="0" y="10198"/>
                  </a:lnTo>
                  <a:cubicBezTo>
                    <a:pt x="0" y="7494"/>
                    <a:pt x="1074" y="4900"/>
                    <a:pt x="2987" y="2987"/>
                  </a:cubicBezTo>
                  <a:cubicBezTo>
                    <a:pt x="4900" y="1074"/>
                    <a:pt x="7494" y="0"/>
                    <a:pt x="10198" y="0"/>
                  </a:cubicBezTo>
                  <a:close/>
                </a:path>
              </a:pathLst>
            </a:custGeom>
            <a:solidFill>
              <a:srgbClr val="2D95A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999078" cy="1068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3478476">
            <a:off x="13441944" y="8093209"/>
            <a:ext cx="4561007" cy="3408316"/>
          </a:xfrm>
          <a:custGeom>
            <a:avLst/>
            <a:gdLst/>
            <a:ahLst/>
            <a:cxnLst/>
            <a:rect l="l" t="t" r="r" b="b"/>
            <a:pathLst>
              <a:path w="4561007" h="3408316">
                <a:moveTo>
                  <a:pt x="0" y="0"/>
                </a:moveTo>
                <a:lnTo>
                  <a:pt x="4561007" y="0"/>
                </a:lnTo>
                <a:lnTo>
                  <a:pt x="4561007" y="3408317"/>
                </a:lnTo>
                <a:lnTo>
                  <a:pt x="0" y="34083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50937">
            <a:off x="13678286" y="-622120"/>
            <a:ext cx="3422226" cy="4199051"/>
          </a:xfrm>
          <a:custGeom>
            <a:avLst/>
            <a:gdLst/>
            <a:ahLst/>
            <a:cxnLst/>
            <a:rect l="l" t="t" r="r" b="b"/>
            <a:pathLst>
              <a:path w="3422226" h="4199051">
                <a:moveTo>
                  <a:pt x="0" y="0"/>
                </a:moveTo>
                <a:lnTo>
                  <a:pt x="3422226" y="0"/>
                </a:lnTo>
                <a:lnTo>
                  <a:pt x="3422226" y="4199051"/>
                </a:lnTo>
                <a:lnTo>
                  <a:pt x="0" y="41990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77809" y="666744"/>
            <a:ext cx="6070162" cy="8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2024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31749" y="3614714"/>
            <a:ext cx="8115300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Celkové náklady 2,5 milionu Kč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31749" y="4819650"/>
            <a:ext cx="8115300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Výše dotace KÚ 1,8 milionu Kč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31749" y="6162965"/>
            <a:ext cx="8115300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Výše dotace 350 000 Kč z Nadace ČEZ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31749" y="7366798"/>
            <a:ext cx="8115300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Dofinancovalo město Česká Třebová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39615" y="4514791"/>
            <a:ext cx="6221700" cy="8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Pro děti a mládež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1468" y="2222750"/>
            <a:ext cx="7332197" cy="1921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7400" b="1">
                <a:solidFill>
                  <a:srgbClr val="F8F8F8"/>
                </a:solidFill>
                <a:latin typeface="Rubik Bold"/>
                <a:ea typeface="Rubik Bold"/>
                <a:cs typeface="Rubik Bold"/>
                <a:sym typeface="Rubik Bold"/>
              </a:rPr>
              <a:t>MULTIFUNKČNÍ HŘIŠTĚ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696258" y="5609227"/>
            <a:ext cx="6841421" cy="4677773"/>
            <a:chOff x="0" y="0"/>
            <a:chExt cx="812800" cy="5557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55746"/>
            </a:xfrm>
            <a:custGeom>
              <a:avLst/>
              <a:gdLst/>
              <a:ahLst/>
              <a:cxnLst/>
              <a:rect l="l" t="t" r="r" b="b"/>
              <a:pathLst>
                <a:path w="812800" h="555746">
                  <a:moveTo>
                    <a:pt x="0" y="0"/>
                  </a:moveTo>
                  <a:lnTo>
                    <a:pt x="812800" y="0"/>
                  </a:lnTo>
                  <a:lnTo>
                    <a:pt x="812800" y="555746"/>
                  </a:lnTo>
                  <a:lnTo>
                    <a:pt x="0" y="555746"/>
                  </a:lnTo>
                  <a:close/>
                </a:path>
              </a:pathLst>
            </a:custGeom>
            <a:blipFill>
              <a:blip r:embed="rId14"/>
              <a:stretch>
                <a:fillRect t="-3839" b="-3839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06799" y="2927846"/>
            <a:ext cx="47625" cy="5145704"/>
            <a:chOff x="0" y="0"/>
            <a:chExt cx="12543" cy="1355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1355247"/>
            </a:xfrm>
            <a:custGeom>
              <a:avLst/>
              <a:gdLst/>
              <a:ahLst/>
              <a:cxnLst/>
              <a:rect l="l" t="t" r="r" b="b"/>
              <a:pathLst>
                <a:path w="12543" h="1355247">
                  <a:moveTo>
                    <a:pt x="0" y="0"/>
                  </a:moveTo>
                  <a:lnTo>
                    <a:pt x="12543" y="0"/>
                  </a:lnTo>
                  <a:lnTo>
                    <a:pt x="12543" y="1355247"/>
                  </a:lnTo>
                  <a:lnTo>
                    <a:pt x="0" y="1355247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543" cy="1412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372138" y="5690917"/>
            <a:ext cx="564573" cy="598223"/>
          </a:xfrm>
          <a:custGeom>
            <a:avLst/>
            <a:gdLst/>
            <a:ahLst/>
            <a:cxnLst/>
            <a:rect l="l" t="t" r="r" b="b"/>
            <a:pathLst>
              <a:path w="564573" h="598223">
                <a:moveTo>
                  <a:pt x="0" y="0"/>
                </a:moveTo>
                <a:lnTo>
                  <a:pt x="564573" y="0"/>
                </a:lnTo>
                <a:lnTo>
                  <a:pt x="564573" y="598224"/>
                </a:lnTo>
                <a:lnTo>
                  <a:pt x="0" y="598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31060" y="4480252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4"/>
                </a:lnTo>
                <a:lnTo>
                  <a:pt x="0" y="598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72138" y="3269587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09" y="0"/>
                </a:lnTo>
                <a:lnTo>
                  <a:pt x="535409" y="598224"/>
                </a:lnTo>
                <a:lnTo>
                  <a:pt x="0" y="5982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72138" y="6901582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09" y="0"/>
                </a:lnTo>
                <a:lnTo>
                  <a:pt x="535409" y="598224"/>
                </a:lnTo>
                <a:lnTo>
                  <a:pt x="0" y="5982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3382511" y="1819147"/>
            <a:ext cx="10938489" cy="2043693"/>
            <a:chOff x="0" y="0"/>
            <a:chExt cx="2880919" cy="5382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80919" cy="538257"/>
            </a:xfrm>
            <a:custGeom>
              <a:avLst/>
              <a:gdLst/>
              <a:ahLst/>
              <a:cxnLst/>
              <a:rect l="l" t="t" r="r" b="b"/>
              <a:pathLst>
                <a:path w="2880919" h="538257">
                  <a:moveTo>
                    <a:pt x="10617" y="0"/>
                  </a:moveTo>
                  <a:lnTo>
                    <a:pt x="2870302" y="0"/>
                  </a:lnTo>
                  <a:cubicBezTo>
                    <a:pt x="2873118" y="0"/>
                    <a:pt x="2875818" y="1119"/>
                    <a:pt x="2877809" y="3110"/>
                  </a:cubicBezTo>
                  <a:cubicBezTo>
                    <a:pt x="2879800" y="5100"/>
                    <a:pt x="2880919" y="7801"/>
                    <a:pt x="2880919" y="10617"/>
                  </a:cubicBezTo>
                  <a:lnTo>
                    <a:pt x="2880919" y="527640"/>
                  </a:lnTo>
                  <a:cubicBezTo>
                    <a:pt x="2880919" y="530456"/>
                    <a:pt x="2879800" y="533156"/>
                    <a:pt x="2877809" y="535147"/>
                  </a:cubicBezTo>
                  <a:cubicBezTo>
                    <a:pt x="2875818" y="537138"/>
                    <a:pt x="2873118" y="538257"/>
                    <a:pt x="2870302" y="538257"/>
                  </a:cubicBezTo>
                  <a:lnTo>
                    <a:pt x="10617" y="538257"/>
                  </a:lnTo>
                  <a:cubicBezTo>
                    <a:pt x="7801" y="538257"/>
                    <a:pt x="5100" y="537138"/>
                    <a:pt x="3110" y="535147"/>
                  </a:cubicBezTo>
                  <a:cubicBezTo>
                    <a:pt x="1119" y="533156"/>
                    <a:pt x="0" y="530456"/>
                    <a:pt x="0" y="527640"/>
                  </a:cubicBezTo>
                  <a:lnTo>
                    <a:pt x="0" y="10617"/>
                  </a:lnTo>
                  <a:cubicBezTo>
                    <a:pt x="0" y="7801"/>
                    <a:pt x="1119" y="5100"/>
                    <a:pt x="3110" y="3110"/>
                  </a:cubicBezTo>
                  <a:cubicBezTo>
                    <a:pt x="5100" y="1119"/>
                    <a:pt x="7801" y="0"/>
                    <a:pt x="10617" y="0"/>
                  </a:cubicBezTo>
                  <a:close/>
                </a:path>
              </a:pathLst>
            </a:custGeom>
            <a:solidFill>
              <a:srgbClr val="D7452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880919" cy="595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3478476">
            <a:off x="13441944" y="8093209"/>
            <a:ext cx="4561007" cy="3408316"/>
          </a:xfrm>
          <a:custGeom>
            <a:avLst/>
            <a:gdLst/>
            <a:ahLst/>
            <a:cxnLst/>
            <a:rect l="l" t="t" r="r" b="b"/>
            <a:pathLst>
              <a:path w="4561007" h="3408316">
                <a:moveTo>
                  <a:pt x="0" y="0"/>
                </a:moveTo>
                <a:lnTo>
                  <a:pt x="4561007" y="0"/>
                </a:lnTo>
                <a:lnTo>
                  <a:pt x="4561007" y="3408317"/>
                </a:lnTo>
                <a:lnTo>
                  <a:pt x="0" y="34083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50937">
            <a:off x="13743337" y="-239592"/>
            <a:ext cx="3422226" cy="4199051"/>
          </a:xfrm>
          <a:custGeom>
            <a:avLst/>
            <a:gdLst/>
            <a:ahLst/>
            <a:cxnLst/>
            <a:rect l="l" t="t" r="r" b="b"/>
            <a:pathLst>
              <a:path w="3422226" h="4199051">
                <a:moveTo>
                  <a:pt x="0" y="0"/>
                </a:moveTo>
                <a:lnTo>
                  <a:pt x="3422226" y="0"/>
                </a:lnTo>
                <a:lnTo>
                  <a:pt x="3422226" y="4199051"/>
                </a:lnTo>
                <a:lnTo>
                  <a:pt x="0" y="41990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18413" y="999984"/>
            <a:ext cx="6346042" cy="8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08945" y="3337559"/>
            <a:ext cx="8115300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Začátek rekonstrukce duben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08945" y="4548224"/>
            <a:ext cx="8440026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Nositel projektu Naděje, finančně zaštiťuje město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08945" y="5758889"/>
            <a:ext cx="8115300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Získaná dotace 12 milionů Kč - MPSV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08945" y="6970253"/>
            <a:ext cx="8115300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Plánované dokončení září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6020" y="2265051"/>
            <a:ext cx="6052238" cy="134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10099" b="1">
                <a:solidFill>
                  <a:srgbClr val="F8F8F8"/>
                </a:solidFill>
                <a:latin typeface="Rubik Bold"/>
                <a:ea typeface="Rubik Bold"/>
                <a:cs typeface="Rubik Bold"/>
                <a:sym typeface="Rubik Bold"/>
              </a:rPr>
              <a:t>NDZM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18413" y="4538890"/>
            <a:ext cx="6841421" cy="4677773"/>
            <a:chOff x="0" y="0"/>
            <a:chExt cx="812800" cy="5557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55746"/>
            </a:xfrm>
            <a:custGeom>
              <a:avLst/>
              <a:gdLst/>
              <a:ahLst/>
              <a:cxnLst/>
              <a:rect l="l" t="t" r="r" b="b"/>
              <a:pathLst>
                <a:path w="812800" h="555746">
                  <a:moveTo>
                    <a:pt x="0" y="0"/>
                  </a:moveTo>
                  <a:lnTo>
                    <a:pt x="812800" y="0"/>
                  </a:lnTo>
                  <a:lnTo>
                    <a:pt x="812800" y="555746"/>
                  </a:lnTo>
                  <a:lnTo>
                    <a:pt x="0" y="555746"/>
                  </a:lnTo>
                  <a:close/>
                </a:path>
              </a:pathLst>
            </a:custGeom>
            <a:blipFill>
              <a:blip r:embed="rId14"/>
              <a:stretch>
                <a:fillRect t="-4845" b="-4845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3752" y="997370"/>
            <a:ext cx="12653085" cy="1731966"/>
            <a:chOff x="0" y="0"/>
            <a:chExt cx="3332500" cy="456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2500" cy="456156"/>
            </a:xfrm>
            <a:custGeom>
              <a:avLst/>
              <a:gdLst/>
              <a:ahLst/>
              <a:cxnLst/>
              <a:rect l="l" t="t" r="r" b="b"/>
              <a:pathLst>
                <a:path w="3332500" h="456156">
                  <a:moveTo>
                    <a:pt x="9178" y="0"/>
                  </a:moveTo>
                  <a:lnTo>
                    <a:pt x="3323322" y="0"/>
                  </a:lnTo>
                  <a:cubicBezTo>
                    <a:pt x="3328391" y="0"/>
                    <a:pt x="3332500" y="4109"/>
                    <a:pt x="3332500" y="9178"/>
                  </a:cubicBezTo>
                  <a:lnTo>
                    <a:pt x="3332500" y="446978"/>
                  </a:lnTo>
                  <a:cubicBezTo>
                    <a:pt x="3332500" y="449412"/>
                    <a:pt x="3331533" y="451746"/>
                    <a:pt x="3329811" y="453467"/>
                  </a:cubicBezTo>
                  <a:cubicBezTo>
                    <a:pt x="3328090" y="455189"/>
                    <a:pt x="3325756" y="456156"/>
                    <a:pt x="3323322" y="456156"/>
                  </a:cubicBezTo>
                  <a:lnTo>
                    <a:pt x="9178" y="456156"/>
                  </a:lnTo>
                  <a:cubicBezTo>
                    <a:pt x="6744" y="456156"/>
                    <a:pt x="4409" y="455189"/>
                    <a:pt x="2688" y="453467"/>
                  </a:cubicBezTo>
                  <a:cubicBezTo>
                    <a:pt x="967" y="451746"/>
                    <a:pt x="0" y="449412"/>
                    <a:pt x="0" y="446978"/>
                  </a:cubicBezTo>
                  <a:lnTo>
                    <a:pt x="0" y="9178"/>
                  </a:lnTo>
                  <a:cubicBezTo>
                    <a:pt x="0" y="6744"/>
                    <a:pt x="967" y="4409"/>
                    <a:pt x="2688" y="2688"/>
                  </a:cubicBezTo>
                  <a:cubicBezTo>
                    <a:pt x="4409" y="967"/>
                    <a:pt x="6744" y="0"/>
                    <a:pt x="9178" y="0"/>
                  </a:cubicBezTo>
                  <a:close/>
                </a:path>
              </a:pathLst>
            </a:custGeom>
            <a:solidFill>
              <a:srgbClr val="2D95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332500" cy="513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4293" y="1436367"/>
            <a:ext cx="9515520" cy="112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8400" b="1">
                <a:solidFill>
                  <a:srgbClr val="F8F8F8"/>
                </a:solidFill>
                <a:latin typeface="Rubik Bold"/>
                <a:ea typeface="Rubik Bold"/>
                <a:cs typeface="Rubik Bold"/>
                <a:sym typeface="Rubik Bold"/>
              </a:rPr>
              <a:t>Paralelně v Borku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6632" y="3169085"/>
            <a:ext cx="8037368" cy="4615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2"/>
              </a:lnSpc>
            </a:pPr>
            <a:r>
              <a:rPr lang="en-US" sz="2600" b="1">
                <a:solidFill>
                  <a:srgbClr val="F8F8F8"/>
                </a:solidFill>
                <a:latin typeface="Rubik Bold"/>
                <a:ea typeface="Rubik Bold"/>
                <a:cs typeface="Rubik Bold"/>
                <a:sym typeface="Rubik Bold"/>
              </a:rPr>
              <a:t>Duben 2025</a:t>
            </a:r>
            <a:r>
              <a:rPr lang="en-US" sz="260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</a:p>
          <a:p>
            <a:pPr algn="l">
              <a:lnSpc>
                <a:spcPts val="3302"/>
              </a:lnSpc>
            </a:pPr>
            <a:endParaRPr lang="en-US" sz="260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302"/>
              </a:lnSpc>
            </a:pPr>
            <a:r>
              <a:rPr lang="en-US" sz="260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Rozjezd komunitní práce lokalita Borek - 2 terénní pracovníci na 3 roky, získaná dotace 6 mil., spoluúčast města 15%</a:t>
            </a:r>
          </a:p>
          <a:p>
            <a:pPr algn="l">
              <a:lnSpc>
                <a:spcPts val="3302"/>
              </a:lnSpc>
            </a:pPr>
            <a:endParaRPr lang="en-US" sz="260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302"/>
              </a:lnSpc>
            </a:pPr>
            <a:r>
              <a:rPr lang="en-US" sz="2600" b="1">
                <a:solidFill>
                  <a:srgbClr val="F8F8F8"/>
                </a:solidFill>
                <a:latin typeface="Rubik Bold"/>
                <a:ea typeface="Rubik Bold"/>
                <a:cs typeface="Rubik Bold"/>
                <a:sym typeface="Rubik Bold"/>
              </a:rPr>
              <a:t>Duben 2025</a:t>
            </a:r>
            <a:r>
              <a:rPr lang="en-US" sz="260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</a:p>
          <a:p>
            <a:pPr algn="l">
              <a:lnSpc>
                <a:spcPts val="3302"/>
              </a:lnSpc>
            </a:pPr>
            <a:endParaRPr lang="en-US" sz="260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302"/>
              </a:lnSpc>
            </a:pPr>
            <a:r>
              <a:rPr lang="en-US" sz="260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Rozjezd projektu terénní NDZM ve městě- 3 terénní pracovníci na 3 roky, projekt žádá Naděje</a:t>
            </a:r>
          </a:p>
          <a:p>
            <a:pPr algn="l">
              <a:lnSpc>
                <a:spcPts val="3302"/>
              </a:lnSpc>
            </a:pPr>
            <a:endParaRPr lang="en-US" sz="2600">
              <a:solidFill>
                <a:srgbClr val="F8F8F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844936" y="2253023"/>
            <a:ext cx="7265570" cy="6487730"/>
            <a:chOff x="149860" y="501650"/>
            <a:chExt cx="12882880" cy="115036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882879" cy="11503660"/>
            </a:xfrm>
            <a:custGeom>
              <a:avLst/>
              <a:gdLst/>
              <a:ahLst/>
              <a:cxnLst/>
              <a:rect l="l" t="t" r="r" b="b"/>
              <a:pathLst>
                <a:path w="12882879" h="11503660">
                  <a:moveTo>
                    <a:pt x="11337290" y="2283460"/>
                  </a:moveTo>
                  <a:cubicBezTo>
                    <a:pt x="10535920" y="1322070"/>
                    <a:pt x="9357360" y="730250"/>
                    <a:pt x="8139430" y="440690"/>
                  </a:cubicBezTo>
                  <a:cubicBezTo>
                    <a:pt x="6921500" y="151130"/>
                    <a:pt x="5646420" y="0"/>
                    <a:pt x="4451350" y="330200"/>
                  </a:cubicBezTo>
                  <a:lnTo>
                    <a:pt x="4452620" y="330200"/>
                  </a:lnTo>
                  <a:cubicBezTo>
                    <a:pt x="2360930" y="749300"/>
                    <a:pt x="601980" y="2358390"/>
                    <a:pt x="180340" y="4406900"/>
                  </a:cubicBezTo>
                  <a:cubicBezTo>
                    <a:pt x="0" y="5284470"/>
                    <a:pt x="33020" y="6197600"/>
                    <a:pt x="195580" y="7077710"/>
                  </a:cubicBezTo>
                  <a:cubicBezTo>
                    <a:pt x="379730" y="8077200"/>
                    <a:pt x="746760" y="9077960"/>
                    <a:pt x="1456690" y="9805670"/>
                  </a:cubicBezTo>
                  <a:cubicBezTo>
                    <a:pt x="2240280" y="10610850"/>
                    <a:pt x="3362960" y="11004550"/>
                    <a:pt x="4475480" y="11163300"/>
                  </a:cubicBezTo>
                  <a:cubicBezTo>
                    <a:pt x="6866890" y="11503660"/>
                    <a:pt x="9480550" y="10773410"/>
                    <a:pt x="11055350" y="8940800"/>
                  </a:cubicBezTo>
                  <a:cubicBezTo>
                    <a:pt x="12630149" y="7108190"/>
                    <a:pt x="12882880" y="4138930"/>
                    <a:pt x="11337290" y="2283460"/>
                  </a:cubicBezTo>
                  <a:close/>
                </a:path>
              </a:pathLst>
            </a:custGeom>
            <a:blipFill>
              <a:blip r:embed="rId2"/>
              <a:stretch>
                <a:fillRect l="-11994" r="-23292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2040790" flipV="1">
            <a:off x="440920" y="8389286"/>
            <a:ext cx="2605474" cy="2373350"/>
          </a:xfrm>
          <a:custGeom>
            <a:avLst/>
            <a:gdLst/>
            <a:ahLst/>
            <a:cxnLst/>
            <a:rect l="l" t="t" r="r" b="b"/>
            <a:pathLst>
              <a:path w="2605474" h="2373350">
                <a:moveTo>
                  <a:pt x="0" y="2373350"/>
                </a:moveTo>
                <a:lnTo>
                  <a:pt x="2605474" y="2373350"/>
                </a:lnTo>
                <a:lnTo>
                  <a:pt x="2605474" y="0"/>
                </a:lnTo>
                <a:lnTo>
                  <a:pt x="0" y="0"/>
                </a:lnTo>
                <a:lnTo>
                  <a:pt x="0" y="23733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40790">
            <a:off x="15241606" y="-441600"/>
            <a:ext cx="2605474" cy="2373350"/>
          </a:xfrm>
          <a:custGeom>
            <a:avLst/>
            <a:gdLst/>
            <a:ahLst/>
            <a:cxnLst/>
            <a:rect l="l" t="t" r="r" b="b"/>
            <a:pathLst>
              <a:path w="2605474" h="2373350">
                <a:moveTo>
                  <a:pt x="0" y="0"/>
                </a:moveTo>
                <a:lnTo>
                  <a:pt x="2605474" y="0"/>
                </a:lnTo>
                <a:lnTo>
                  <a:pt x="2605474" y="2373350"/>
                </a:lnTo>
                <a:lnTo>
                  <a:pt x="0" y="2373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03146" y="3581411"/>
            <a:ext cx="47625" cy="5145704"/>
            <a:chOff x="0" y="0"/>
            <a:chExt cx="12543" cy="1355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1355247"/>
            </a:xfrm>
            <a:custGeom>
              <a:avLst/>
              <a:gdLst/>
              <a:ahLst/>
              <a:cxnLst/>
              <a:rect l="l" t="t" r="r" b="b"/>
              <a:pathLst>
                <a:path w="12543" h="1355247">
                  <a:moveTo>
                    <a:pt x="0" y="0"/>
                  </a:moveTo>
                  <a:lnTo>
                    <a:pt x="12543" y="0"/>
                  </a:lnTo>
                  <a:lnTo>
                    <a:pt x="12543" y="1355247"/>
                  </a:lnTo>
                  <a:lnTo>
                    <a:pt x="0" y="1355247"/>
                  </a:lnTo>
                  <a:close/>
                </a:path>
              </a:pathLst>
            </a:custGeom>
            <a:solidFill>
              <a:srgbClr val="2B2B2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543" cy="1412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59254" y="6372997"/>
            <a:ext cx="564573" cy="598223"/>
          </a:xfrm>
          <a:custGeom>
            <a:avLst/>
            <a:gdLst/>
            <a:ahLst/>
            <a:cxnLst/>
            <a:rect l="l" t="t" r="r" b="b"/>
            <a:pathLst>
              <a:path w="564573" h="598223">
                <a:moveTo>
                  <a:pt x="0" y="0"/>
                </a:moveTo>
                <a:lnTo>
                  <a:pt x="564573" y="0"/>
                </a:lnTo>
                <a:lnTo>
                  <a:pt x="564573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18177" y="5162332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7" y="0"/>
                </a:lnTo>
                <a:lnTo>
                  <a:pt x="646727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59254" y="3954509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159254" y="7583662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3496878" y="1819147"/>
            <a:ext cx="12756952" cy="2043693"/>
            <a:chOff x="0" y="0"/>
            <a:chExt cx="3359856" cy="5382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59856" cy="538257"/>
            </a:xfrm>
            <a:custGeom>
              <a:avLst/>
              <a:gdLst/>
              <a:ahLst/>
              <a:cxnLst/>
              <a:rect l="l" t="t" r="r" b="b"/>
              <a:pathLst>
                <a:path w="3359856" h="538257">
                  <a:moveTo>
                    <a:pt x="9103" y="0"/>
                  </a:moveTo>
                  <a:lnTo>
                    <a:pt x="3350752" y="0"/>
                  </a:lnTo>
                  <a:cubicBezTo>
                    <a:pt x="3353167" y="0"/>
                    <a:pt x="3355482" y="959"/>
                    <a:pt x="3357190" y="2666"/>
                  </a:cubicBezTo>
                  <a:cubicBezTo>
                    <a:pt x="3358897" y="4373"/>
                    <a:pt x="3359856" y="6689"/>
                    <a:pt x="3359856" y="9103"/>
                  </a:cubicBezTo>
                  <a:lnTo>
                    <a:pt x="3359856" y="529153"/>
                  </a:lnTo>
                  <a:cubicBezTo>
                    <a:pt x="3359856" y="534181"/>
                    <a:pt x="3355780" y="538257"/>
                    <a:pt x="3350752" y="538257"/>
                  </a:cubicBezTo>
                  <a:lnTo>
                    <a:pt x="9103" y="538257"/>
                  </a:lnTo>
                  <a:cubicBezTo>
                    <a:pt x="6689" y="538257"/>
                    <a:pt x="4373" y="537297"/>
                    <a:pt x="2666" y="535590"/>
                  </a:cubicBezTo>
                  <a:cubicBezTo>
                    <a:pt x="959" y="533883"/>
                    <a:pt x="0" y="531568"/>
                    <a:pt x="0" y="529153"/>
                  </a:cubicBezTo>
                  <a:lnTo>
                    <a:pt x="0" y="9103"/>
                  </a:lnTo>
                  <a:cubicBezTo>
                    <a:pt x="0" y="6689"/>
                    <a:pt x="959" y="4373"/>
                    <a:pt x="2666" y="2666"/>
                  </a:cubicBezTo>
                  <a:cubicBezTo>
                    <a:pt x="4373" y="959"/>
                    <a:pt x="6689" y="0"/>
                    <a:pt x="9103" y="0"/>
                  </a:cubicBezTo>
                  <a:close/>
                </a:path>
              </a:pathLst>
            </a:custGeom>
            <a:solidFill>
              <a:srgbClr val="ADA3D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3359856" cy="595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3478476">
            <a:off x="13697834" y="8062480"/>
            <a:ext cx="4561007" cy="3408316"/>
          </a:xfrm>
          <a:custGeom>
            <a:avLst/>
            <a:gdLst/>
            <a:ahLst/>
            <a:cxnLst/>
            <a:rect l="l" t="t" r="r" b="b"/>
            <a:pathLst>
              <a:path w="4561007" h="3408316">
                <a:moveTo>
                  <a:pt x="0" y="0"/>
                </a:moveTo>
                <a:lnTo>
                  <a:pt x="4561007" y="0"/>
                </a:lnTo>
                <a:lnTo>
                  <a:pt x="4561007" y="3408316"/>
                </a:lnTo>
                <a:lnTo>
                  <a:pt x="0" y="3408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50937">
            <a:off x="13278969" y="-570928"/>
            <a:ext cx="3422226" cy="4199051"/>
          </a:xfrm>
          <a:custGeom>
            <a:avLst/>
            <a:gdLst/>
            <a:ahLst/>
            <a:cxnLst/>
            <a:rect l="l" t="t" r="r" b="b"/>
            <a:pathLst>
              <a:path w="3422226" h="4199051">
                <a:moveTo>
                  <a:pt x="0" y="0"/>
                </a:moveTo>
                <a:lnTo>
                  <a:pt x="3422226" y="0"/>
                </a:lnTo>
                <a:lnTo>
                  <a:pt x="3422226" y="4199051"/>
                </a:lnTo>
                <a:lnTo>
                  <a:pt x="0" y="41990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18413" y="999984"/>
            <a:ext cx="6346042" cy="8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2026 +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33699" y="4023179"/>
            <a:ext cx="8115300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Zřízení městského krizového bytu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33699" y="5318723"/>
            <a:ext cx="8440026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Výstavbu azylového bytu ve městě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33699" y="6441667"/>
            <a:ext cx="8115300" cy="88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Podpořit školní úspěch dětí ze sociálně vyloučených rodin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33699" y="7652332"/>
            <a:ext cx="8115300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2800">
                <a:solidFill>
                  <a:srgbClr val="2B2B2B"/>
                </a:solidFill>
                <a:latin typeface="Rubik"/>
                <a:ea typeface="Rubik"/>
                <a:cs typeface="Rubik"/>
                <a:sym typeface="Rubik"/>
              </a:rPr>
              <a:t>Dál pracovat na zlepšení situace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3080" y="2402838"/>
            <a:ext cx="8643631" cy="1009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1">
                <a:solidFill>
                  <a:srgbClr val="F8F8F8"/>
                </a:solidFill>
                <a:latin typeface="Rubik Bold"/>
                <a:ea typeface="Rubik Bold"/>
                <a:cs typeface="Rubik Bold"/>
                <a:sym typeface="Rubik Bold"/>
              </a:rPr>
              <a:t>CO PLÁNUJEME?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81944" y="4235938"/>
            <a:ext cx="7702317" cy="5266404"/>
            <a:chOff x="0" y="0"/>
            <a:chExt cx="812800" cy="5557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55746"/>
            </a:xfrm>
            <a:custGeom>
              <a:avLst/>
              <a:gdLst/>
              <a:ahLst/>
              <a:cxnLst/>
              <a:rect l="l" t="t" r="r" b="b"/>
              <a:pathLst>
                <a:path w="812800" h="555746">
                  <a:moveTo>
                    <a:pt x="0" y="0"/>
                  </a:moveTo>
                  <a:lnTo>
                    <a:pt x="812800" y="0"/>
                  </a:lnTo>
                  <a:lnTo>
                    <a:pt x="812800" y="555746"/>
                  </a:lnTo>
                  <a:lnTo>
                    <a:pt x="0" y="555746"/>
                  </a:lnTo>
                  <a:close/>
                </a:path>
              </a:pathLst>
            </a:custGeom>
            <a:blipFill>
              <a:blip r:embed="rId14"/>
              <a:stretch>
                <a:fillRect t="-4845" b="-4845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43616" y="2081153"/>
            <a:ext cx="7800769" cy="373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DĚKUJI VÁM ZA POZORNOST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116244" y="6630980"/>
            <a:ext cx="12055512" cy="706553"/>
            <a:chOff x="0" y="0"/>
            <a:chExt cx="3175114" cy="1860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75114" cy="186088"/>
            </a:xfrm>
            <a:custGeom>
              <a:avLst/>
              <a:gdLst/>
              <a:ahLst/>
              <a:cxnLst/>
              <a:rect l="l" t="t" r="r" b="b"/>
              <a:pathLst>
                <a:path w="3175114" h="186088">
                  <a:moveTo>
                    <a:pt x="9633" y="0"/>
                  </a:moveTo>
                  <a:lnTo>
                    <a:pt x="3165482" y="0"/>
                  </a:lnTo>
                  <a:cubicBezTo>
                    <a:pt x="3168036" y="0"/>
                    <a:pt x="3170487" y="1015"/>
                    <a:pt x="3172293" y="2821"/>
                  </a:cubicBezTo>
                  <a:cubicBezTo>
                    <a:pt x="3174099" y="4628"/>
                    <a:pt x="3175114" y="7078"/>
                    <a:pt x="3175114" y="9633"/>
                  </a:cubicBezTo>
                  <a:lnTo>
                    <a:pt x="3175114" y="176455"/>
                  </a:lnTo>
                  <a:cubicBezTo>
                    <a:pt x="3175114" y="181775"/>
                    <a:pt x="3170802" y="186088"/>
                    <a:pt x="3165482" y="186088"/>
                  </a:cubicBezTo>
                  <a:lnTo>
                    <a:pt x="9633" y="186088"/>
                  </a:lnTo>
                  <a:cubicBezTo>
                    <a:pt x="4313" y="186088"/>
                    <a:pt x="0" y="181775"/>
                    <a:pt x="0" y="176455"/>
                  </a:cubicBezTo>
                  <a:lnTo>
                    <a:pt x="0" y="9633"/>
                  </a:lnTo>
                  <a:cubicBezTo>
                    <a:pt x="0" y="4313"/>
                    <a:pt x="4313" y="0"/>
                    <a:pt x="9633" y="0"/>
                  </a:cubicBezTo>
                  <a:close/>
                </a:path>
              </a:pathLst>
            </a:custGeom>
            <a:solidFill>
              <a:srgbClr val="2D95A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175114" cy="243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6680" y="6758158"/>
            <a:ext cx="11154641" cy="42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2"/>
              </a:lnSpc>
            </a:pPr>
            <a:r>
              <a:rPr lang="en-US" sz="2600">
                <a:solidFill>
                  <a:srgbClr val="F8F8F8"/>
                </a:solidFill>
                <a:latin typeface="Rubik"/>
                <a:ea typeface="Rubik"/>
                <a:cs typeface="Rubik"/>
                <a:sym typeface="Rubik"/>
              </a:rPr>
              <a:t>Ráda zodpovím Vaše případné dotazy. :-) </a:t>
            </a:r>
          </a:p>
        </p:txBody>
      </p:sp>
      <p:sp>
        <p:nvSpPr>
          <p:cNvPr id="7" name="Freeform 7"/>
          <p:cNvSpPr/>
          <p:nvPr/>
        </p:nvSpPr>
        <p:spPr>
          <a:xfrm flipV="1">
            <a:off x="14418052" y="5616887"/>
            <a:ext cx="3869948" cy="4748403"/>
          </a:xfrm>
          <a:custGeom>
            <a:avLst/>
            <a:gdLst/>
            <a:ahLst/>
            <a:cxnLst/>
            <a:rect l="l" t="t" r="r" b="b"/>
            <a:pathLst>
              <a:path w="3869948" h="4748403">
                <a:moveTo>
                  <a:pt x="0" y="4748402"/>
                </a:moveTo>
                <a:lnTo>
                  <a:pt x="3869948" y="4748402"/>
                </a:lnTo>
                <a:lnTo>
                  <a:pt x="3869948" y="0"/>
                </a:lnTo>
                <a:lnTo>
                  <a:pt x="0" y="0"/>
                </a:lnTo>
                <a:lnTo>
                  <a:pt x="0" y="474840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0" y="-231344"/>
            <a:ext cx="3869948" cy="4748403"/>
          </a:xfrm>
          <a:custGeom>
            <a:avLst/>
            <a:gdLst/>
            <a:ahLst/>
            <a:cxnLst/>
            <a:rect l="l" t="t" r="r" b="b"/>
            <a:pathLst>
              <a:path w="3869948" h="4748403">
                <a:moveTo>
                  <a:pt x="3869948" y="0"/>
                </a:moveTo>
                <a:lnTo>
                  <a:pt x="0" y="0"/>
                </a:lnTo>
                <a:lnTo>
                  <a:pt x="0" y="4748402"/>
                </a:lnTo>
                <a:lnTo>
                  <a:pt x="3869948" y="4748402"/>
                </a:lnTo>
                <a:lnTo>
                  <a:pt x="38699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 flipV="1">
            <a:off x="-906274" y="6191753"/>
            <a:ext cx="3869948" cy="4748403"/>
          </a:xfrm>
          <a:custGeom>
            <a:avLst/>
            <a:gdLst/>
            <a:ahLst/>
            <a:cxnLst/>
            <a:rect l="l" t="t" r="r" b="b"/>
            <a:pathLst>
              <a:path w="3869948" h="4748403">
                <a:moveTo>
                  <a:pt x="0" y="4748403"/>
                </a:moveTo>
                <a:lnTo>
                  <a:pt x="3869948" y="4748403"/>
                </a:lnTo>
                <a:lnTo>
                  <a:pt x="3869948" y="0"/>
                </a:lnTo>
                <a:lnTo>
                  <a:pt x="0" y="0"/>
                </a:lnTo>
                <a:lnTo>
                  <a:pt x="0" y="474840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 flipH="1">
            <a:off x="15324326" y="-439227"/>
            <a:ext cx="3869948" cy="4748403"/>
          </a:xfrm>
          <a:custGeom>
            <a:avLst/>
            <a:gdLst/>
            <a:ahLst/>
            <a:cxnLst/>
            <a:rect l="l" t="t" r="r" b="b"/>
            <a:pathLst>
              <a:path w="3869948" h="4748403">
                <a:moveTo>
                  <a:pt x="3869948" y="0"/>
                </a:moveTo>
                <a:lnTo>
                  <a:pt x="0" y="0"/>
                </a:lnTo>
                <a:lnTo>
                  <a:pt x="0" y="4748402"/>
                </a:lnTo>
                <a:lnTo>
                  <a:pt x="3869948" y="4748402"/>
                </a:lnTo>
                <a:lnTo>
                  <a:pt x="386994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Vlastní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Rubik Bold</vt:lpstr>
      <vt:lpstr>Calibri</vt:lpstr>
      <vt:lpstr>Segoe Script</vt:lpstr>
      <vt:lpstr>Rubik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</dc:title>
  <dc:creator>Vitková Martina Mgr.</dc:creator>
  <cp:lastModifiedBy>Vitková Martina Mgr.</cp:lastModifiedBy>
  <cp:revision>2</cp:revision>
  <dcterms:created xsi:type="dcterms:W3CDTF">2006-08-16T00:00:00Z</dcterms:created>
  <dcterms:modified xsi:type="dcterms:W3CDTF">2025-03-24T06:08:30Z</dcterms:modified>
  <dc:identifier>DAGiXozVm5c</dc:identifier>
</cp:coreProperties>
</file>