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66" r:id="rId3"/>
    <p:sldId id="270" r:id="rId4"/>
    <p:sldId id="271" r:id="rId5"/>
    <p:sldId id="276" r:id="rId6"/>
    <p:sldId id="272" r:id="rId7"/>
    <p:sldId id="274" r:id="rId8"/>
    <p:sldId id="275" r:id="rId9"/>
    <p:sldId id="277" r:id="rId10"/>
    <p:sldId id="273" r:id="rId11"/>
    <p:sldId id="267" r:id="rId12"/>
  </p:sldIdLst>
  <p:sldSz cx="9144000" cy="5143500" type="screen16x9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5">
          <p15:clr>
            <a:srgbClr val="A4A3A4"/>
          </p15:clr>
        </p15:guide>
        <p15:guide id="7" pos="1496">
          <p15:clr>
            <a:srgbClr val="A4A3A4"/>
          </p15:clr>
        </p15:guide>
        <p15:guide id="8" pos="3220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44" y="252"/>
      </p:cViewPr>
      <p:guideLst>
        <p:guide orient="horz" pos="223"/>
        <p:guide orient="horz" pos="2857"/>
        <p:guide orient="horz" pos="2634"/>
        <p:guide pos="5532"/>
        <p:guide pos="229"/>
        <p:guide pos="1725"/>
        <p:guide pos="1496"/>
        <p:guide pos="3220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3" y="2133602"/>
            <a:ext cx="4293313" cy="300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5060"/>
            <a:ext cx="1213200" cy="5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45136"/>
            <a:ext cx="4035425" cy="31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69566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4013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896260"/>
            <a:ext cx="8418512" cy="328521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1750" y="354013"/>
            <a:ext cx="3670300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rgbClr val="B9E0F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4013"/>
            <a:ext cx="4384675" cy="382746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11750" y="784900"/>
            <a:ext cx="3670300" cy="3396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4019"/>
            <a:ext cx="8418512" cy="327745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3" y="2133602"/>
            <a:ext cx="4293313" cy="300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1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5060"/>
            <a:ext cx="1213200" cy="5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45136"/>
            <a:ext cx="4035425" cy="31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3" y="1945135"/>
            <a:ext cx="4035425" cy="31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1"/>
            <a:ext cx="9143999" cy="4535487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0021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4019"/>
            <a:ext cx="8418512" cy="3277456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55422" y="4535487"/>
            <a:ext cx="2192792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Mgr. Petr Filipi</a:t>
            </a:r>
          </a:p>
          <a:p>
            <a:r>
              <a:rPr lang="cs-CZ" sz="900" dirty="0">
                <a:solidFill>
                  <a:srgbClr val="004B8D"/>
                </a:solidFill>
              </a:rPr>
              <a:t>Ředitel odboru inovativních a digitálních řešení  </a:t>
            </a:r>
          </a:p>
          <a:p>
            <a:r>
              <a:rPr lang="cs-CZ" sz="900" dirty="0">
                <a:solidFill>
                  <a:srgbClr val="004B8D"/>
                </a:solidFill>
              </a:rPr>
              <a:t>Ministerstvo průmyslu a obchodu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1362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Dotační podpora</a:t>
            </a:r>
          </a:p>
          <a:p>
            <a:r>
              <a:rPr lang="cs-CZ" sz="900" dirty="0">
                <a:solidFill>
                  <a:srgbClr val="004B8D"/>
                </a:solidFill>
              </a:rPr>
              <a:t>připojení v pevném místě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4013"/>
            <a:ext cx="8418512" cy="1231106"/>
          </a:xfrm>
        </p:spPr>
        <p:txBody>
          <a:bodyPr/>
          <a:lstStyle/>
          <a:p>
            <a:r>
              <a:rPr lang="cs-CZ" b="1" dirty="0"/>
              <a:t>Dotační podpora </a:t>
            </a:r>
            <a:br>
              <a:rPr lang="cs-CZ" b="1" dirty="0"/>
            </a:br>
            <a:r>
              <a:rPr lang="cs-CZ" b="1" dirty="0"/>
              <a:t>připojení v pevném místě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1950" y="1493599"/>
            <a:ext cx="8418512" cy="1350000"/>
          </a:xfrm>
        </p:spPr>
        <p:txBody>
          <a:bodyPr/>
          <a:lstStyle/>
          <a:p>
            <a:r>
              <a:rPr lang="cs-CZ" sz="2400" dirty="0"/>
              <a:t>Celostátní konference HSOÚ</a:t>
            </a:r>
          </a:p>
          <a:p>
            <a:r>
              <a:rPr lang="cs-CZ" sz="2400" dirty="0"/>
              <a:t>25. března 2025 Svitavy </a:t>
            </a: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89D4C8-B929-44FE-8944-5E58AAF47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1" y="0"/>
            <a:ext cx="72749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7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o pokrytí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identifikace nedostatečně pokrytých oblastí na základě </a:t>
            </a:r>
            <a:r>
              <a:rPr lang="cs-CZ" b="1" dirty="0"/>
              <a:t>dat o pokrytí</a:t>
            </a:r>
          </a:p>
          <a:p>
            <a:pPr lvl="1"/>
            <a:r>
              <a:rPr lang="cs-CZ" dirty="0"/>
              <a:t>provozovatelé infrastruktury sami každoročně vykazují ČTÚ</a:t>
            </a:r>
          </a:p>
          <a:p>
            <a:pPr lvl="2"/>
            <a:r>
              <a:rPr lang="cs-CZ" dirty="0"/>
              <a:t>ne vždy odpovídá realitě (způsobí špatné vyhodnocení a nezařazení oblasti k dotaci)</a:t>
            </a:r>
          </a:p>
          <a:p>
            <a:pPr lvl="2"/>
            <a:r>
              <a:rPr lang="cs-CZ" dirty="0"/>
              <a:t>veřejnost může vykázané pokrytí zjistit a zkontrolovat na vizualizačním portále ČTÚ – www.vportal.ctu.gov.cz/fix/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70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A233DCB-79B3-4717-A038-B2BE13BA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52" y="34195"/>
            <a:ext cx="8072095" cy="50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0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podpora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je poskytována do ZSJ, které jsou menšími částmi obcí</a:t>
            </a:r>
          </a:p>
          <a:p>
            <a:r>
              <a:rPr lang="cs-CZ" dirty="0"/>
              <a:t>více jak polovina ZSJ nacházejících se v HSOÚ je nedostatečně pokrytá – proto byly nabídnuty k podpoře</a:t>
            </a:r>
          </a:p>
          <a:p>
            <a:r>
              <a:rPr lang="cs-CZ" dirty="0"/>
              <a:t>12 % z nabídnutých se stalo předmětem dotačního projektu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D04BE21-DF50-4DC1-927E-96D87505D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15046"/>
              </p:ext>
            </p:extLst>
          </p:nvPr>
        </p:nvGraphicFramePr>
        <p:xfrm>
          <a:off x="502920" y="3236320"/>
          <a:ext cx="8138160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1440">
                  <a:extLst>
                    <a:ext uri="{9D8B030D-6E8A-4147-A177-3AD203B41FA5}">
                      <a16:colId xmlns:a16="http://schemas.microsoft.com/office/drawing/2014/main" val="202440482"/>
                    </a:ext>
                  </a:extLst>
                </a:gridCol>
                <a:gridCol w="2753360">
                  <a:extLst>
                    <a:ext uri="{9D8B030D-6E8A-4147-A177-3AD203B41FA5}">
                      <a16:colId xmlns:a16="http://schemas.microsoft.com/office/drawing/2014/main" val="1043811932"/>
                    </a:ext>
                  </a:extLst>
                </a:gridCol>
                <a:gridCol w="2753360">
                  <a:extLst>
                    <a:ext uri="{9D8B030D-6E8A-4147-A177-3AD203B41FA5}">
                      <a16:colId xmlns:a16="http://schemas.microsoft.com/office/drawing/2014/main" val="1759340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Celkový počet ZSJ v HSOÚ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ZSJ nabídnutých k podpoře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ZSJ obsažených v projektech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0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3 559 (55 %)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418 (12 %)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27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36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výzvy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6CD9A02D-A055-4B6E-8C1E-E411FF4FB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52809"/>
              </p:ext>
            </p:extLst>
          </p:nvPr>
        </p:nvGraphicFramePr>
        <p:xfrm>
          <a:off x="195072" y="1049910"/>
          <a:ext cx="8674608" cy="31973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8652">
                  <a:extLst>
                    <a:ext uri="{9D8B030D-6E8A-4147-A177-3AD203B41FA5}">
                      <a16:colId xmlns:a16="http://schemas.microsoft.com/office/drawing/2014/main" val="226166307"/>
                    </a:ext>
                  </a:extLst>
                </a:gridCol>
                <a:gridCol w="1970532">
                  <a:extLst>
                    <a:ext uri="{9D8B030D-6E8A-4147-A177-3AD203B41FA5}">
                      <a16:colId xmlns:a16="http://schemas.microsoft.com/office/drawing/2014/main" val="1345096441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4211885575"/>
                    </a:ext>
                  </a:extLst>
                </a:gridCol>
                <a:gridCol w="2670048">
                  <a:extLst>
                    <a:ext uri="{9D8B030D-6E8A-4147-A177-3AD203B41FA5}">
                      <a16:colId xmlns:a16="http://schemas.microsoft.com/office/drawing/2014/main" val="146452361"/>
                    </a:ext>
                  </a:extLst>
                </a:gridCol>
              </a:tblGrid>
              <a:tr h="532888">
                <a:tc>
                  <a:txBody>
                    <a:bodyPr/>
                    <a:lstStyle/>
                    <a:p>
                      <a:pPr algn="ctr" fontAlgn="b"/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 PIK (2 výzvy)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 TAK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718623"/>
                  </a:ext>
                </a:extLst>
              </a:tr>
              <a:tr h="5328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Ukončení realizace projektů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4/2026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6/2029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242923"/>
                  </a:ext>
                </a:extLst>
              </a:tr>
              <a:tr h="5328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Částka dotace*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mil. Kč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(již proplaceno)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mld. Kč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(předpoklad proplacení)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mld. Kč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(předpoklad proplacení - projekty v hodnocení)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7372173"/>
                  </a:ext>
                </a:extLst>
              </a:tr>
              <a:tr h="5328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Míra dotace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 / 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6691936"/>
                  </a:ext>
                </a:extLst>
              </a:tr>
              <a:tr h="5328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Prahová rychlost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Mbit/s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/ 100 Mbit/s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/ 100 Mbit/s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977320"/>
                  </a:ext>
                </a:extLst>
              </a:tr>
              <a:tr h="5328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Cílová rychlost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Mbit/s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Mbit/s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/ 1 000 Mbit/s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418440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C8E37F17-A9FB-41A9-90C4-75D9FD244545}"/>
              </a:ext>
            </a:extLst>
          </p:cNvPr>
          <p:cNvSpPr txBox="1"/>
          <p:nvPr/>
        </p:nvSpPr>
        <p:spPr>
          <a:xfrm>
            <a:off x="5549582" y="257688"/>
            <a:ext cx="332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*Celková dotace projektu, ve kterém jsou obsaženy ZSJ v HSOÚ</a:t>
            </a:r>
          </a:p>
        </p:txBody>
      </p:sp>
    </p:spTree>
    <p:extLst>
      <p:ext uri="{BB962C8B-B14F-4D97-AF65-F5344CB8AC3E}">
        <p14:creationId xmlns:p14="http://schemas.microsoft.com/office/powerpoint/2010/main" val="3630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E2A044-A1CA-45F4-BDAC-BF04EC780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1" y="0"/>
            <a:ext cx="72749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4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614CAF-5DE5-4197-B773-52A017115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1" y="0"/>
            <a:ext cx="72749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8E0A33-B85A-4B28-87C6-D34043B3F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1" y="0"/>
            <a:ext cx="72749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7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podpora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OP TAK vyjednána výjimka na nižší cílovou rychlost (150 Mbit/s) pro vybrané ZSJ za účelem zmírnění požadavků a tím pádem zvýšení zájmu o pokrytí u méně zajímavých ZSJ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přesto stále zůstávají tzv. neatraktivní ZSJ, tedy takové, které byly nabídnuty již ve 4 výzvách, ale nebyly vybrány k pokrytí v žádném projektu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269216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bílá B (formát 16-9)</Template>
  <TotalTime>185</TotalTime>
  <Words>287</Words>
  <Application>Microsoft Office PowerPoint</Application>
  <PresentationFormat>Předvádění na obrazovce (16:9)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Předloha V1</vt:lpstr>
      <vt:lpstr>Dotační podpora  připojení v pevném místě</vt:lpstr>
      <vt:lpstr>Data o pokrytí</vt:lpstr>
      <vt:lpstr>Prezentace aplikace PowerPoint</vt:lpstr>
      <vt:lpstr>Dotační podpora</vt:lpstr>
      <vt:lpstr>Dotační výzvy</vt:lpstr>
      <vt:lpstr>Prezentace aplikace PowerPoint</vt:lpstr>
      <vt:lpstr>Prezentace aplikace PowerPoint</vt:lpstr>
      <vt:lpstr>Prezentace aplikace PowerPoint</vt:lpstr>
      <vt:lpstr>Dotační podpora</vt:lpstr>
      <vt:lpstr>Prezentace aplikace PowerPoint</vt:lpstr>
      <vt:lpstr>Děkuji za pozornost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Koubová Zuzana</dc:creator>
  <cp:lastModifiedBy>Vitková Martina Mgr.</cp:lastModifiedBy>
  <cp:revision>17</cp:revision>
  <dcterms:created xsi:type="dcterms:W3CDTF">2025-03-21T09:41:26Z</dcterms:created>
  <dcterms:modified xsi:type="dcterms:W3CDTF">2025-03-21T14:25:29Z</dcterms:modified>
</cp:coreProperties>
</file>