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6474" r:id="rId3"/>
    <p:sldId id="6595" r:id="rId4"/>
    <p:sldId id="6611" r:id="rId5"/>
    <p:sldId id="6609" r:id="rId6"/>
    <p:sldId id="6614" r:id="rId7"/>
    <p:sldId id="6617" r:id="rId8"/>
    <p:sldId id="6618" r:id="rId9"/>
    <p:sldId id="6619" r:id="rId10"/>
    <p:sldId id="6620" r:id="rId11"/>
    <p:sldId id="6613" r:id="rId12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EC5CEB-DFDF-27A9-2A04-EC77B04DE895}" name="Krátký Tomáš" initials="KT" userId="S::to077697@cetin.cz::090080dd-f82f-45cf-b5bc-c9d4e5b28c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062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hynka Petr" userId="2260e50f-cc38-4a7c-8650-d157b8696e59" providerId="ADAL" clId="{FD12BC93-2F40-4EC6-AE3D-E0E4562EC7E4}"/>
    <pc:docChg chg="undo redo custSel modSld">
      <pc:chgData name="Blahynka Petr" userId="2260e50f-cc38-4a7c-8650-d157b8696e59" providerId="ADAL" clId="{FD12BC93-2F40-4EC6-AE3D-E0E4562EC7E4}" dt="2025-03-24T10:14:37.091" v="62" actId="20577"/>
      <pc:docMkLst>
        <pc:docMk/>
      </pc:docMkLst>
      <pc:sldChg chg="modSp mod">
        <pc:chgData name="Blahynka Petr" userId="2260e50f-cc38-4a7c-8650-d157b8696e59" providerId="ADAL" clId="{FD12BC93-2F40-4EC6-AE3D-E0E4562EC7E4}" dt="2025-03-24T10:14:37.091" v="62" actId="20577"/>
        <pc:sldMkLst>
          <pc:docMk/>
          <pc:sldMk cId="3300316908" sldId="6595"/>
        </pc:sldMkLst>
        <pc:spChg chg="mod">
          <ac:chgData name="Blahynka Petr" userId="2260e50f-cc38-4a7c-8650-d157b8696e59" providerId="ADAL" clId="{FD12BC93-2F40-4EC6-AE3D-E0E4562EC7E4}" dt="2025-03-24T10:13:44.316" v="45" actId="108"/>
          <ac:spMkLst>
            <pc:docMk/>
            <pc:sldMk cId="3300316908" sldId="6595"/>
            <ac:spMk id="18" creationId="{6EE6268D-6A64-E3F5-93EE-6CD991E4378C}"/>
          </ac:spMkLst>
        </pc:spChg>
        <pc:spChg chg="mod">
          <ac:chgData name="Blahynka Petr" userId="2260e50f-cc38-4a7c-8650-d157b8696e59" providerId="ADAL" clId="{FD12BC93-2F40-4EC6-AE3D-E0E4562EC7E4}" dt="2025-03-24T10:14:37.091" v="62" actId="20577"/>
          <ac:spMkLst>
            <pc:docMk/>
            <pc:sldMk cId="3300316908" sldId="6595"/>
            <ac:spMk id="19" creationId="{69C1DABC-2B95-9844-4ADB-BDD388C5BB61}"/>
          </ac:spMkLst>
        </pc:spChg>
      </pc:sldChg>
      <pc:sldChg chg="modSp mod">
        <pc:chgData name="Blahynka Petr" userId="2260e50f-cc38-4a7c-8650-d157b8696e59" providerId="ADAL" clId="{FD12BC93-2F40-4EC6-AE3D-E0E4562EC7E4}" dt="2025-03-24T10:10:51.833" v="26" actId="20577"/>
        <pc:sldMkLst>
          <pc:docMk/>
          <pc:sldMk cId="4130012674" sldId="6613"/>
        </pc:sldMkLst>
        <pc:spChg chg="mod">
          <ac:chgData name="Blahynka Petr" userId="2260e50f-cc38-4a7c-8650-d157b8696e59" providerId="ADAL" clId="{FD12BC93-2F40-4EC6-AE3D-E0E4562EC7E4}" dt="2025-03-24T10:10:51.833" v="26" actId="20577"/>
          <ac:spMkLst>
            <pc:docMk/>
            <pc:sldMk cId="4130012674" sldId="6613"/>
            <ac:spMk id="14" creationId="{C16E96FE-5E48-8559-F5DC-2104FAEF5A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18207-40BF-485C-9780-1E0CD773E42A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27990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E4B7-98C1-426E-AB1C-D815945A2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40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2F009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>
                <a:solidFill>
                  <a:srgbClr val="2F0091"/>
                </a:solidFill>
              </a:rPr>
              <a:t>‹#›</a:t>
            </a:fld>
            <a:endParaRPr dirty="0">
              <a:solidFill>
                <a:srgbClr val="2F009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F009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>
                <a:solidFill>
                  <a:srgbClr val="2F0091"/>
                </a:solidFill>
              </a:rPr>
              <a:t>‹#›</a:t>
            </a:fld>
            <a:endParaRPr dirty="0">
              <a:solidFill>
                <a:srgbClr val="2F009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F009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>
                <a:solidFill>
                  <a:srgbClr val="2F0091"/>
                </a:solidFill>
              </a:rPr>
              <a:t>‹#›</a:t>
            </a:fld>
            <a:endParaRPr dirty="0">
              <a:solidFill>
                <a:srgbClr val="2F009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9179" y="0"/>
            <a:ext cx="3570825" cy="532800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17" y="2"/>
            <a:ext cx="5243830" cy="5328285"/>
          </a:xfrm>
          <a:custGeom>
            <a:avLst/>
            <a:gdLst/>
            <a:ahLst/>
            <a:cxnLst/>
            <a:rect l="l" t="t" r="r" b="b"/>
            <a:pathLst>
              <a:path w="5243830" h="5328285">
                <a:moveTo>
                  <a:pt x="5243239" y="0"/>
                </a:moveTo>
                <a:lnTo>
                  <a:pt x="0" y="0"/>
                </a:lnTo>
                <a:lnTo>
                  <a:pt x="0" y="5328005"/>
                </a:lnTo>
                <a:lnTo>
                  <a:pt x="4580358" y="5328005"/>
                </a:lnTo>
                <a:lnTo>
                  <a:pt x="5243239" y="0"/>
                </a:lnTo>
                <a:close/>
              </a:path>
            </a:pathLst>
          </a:custGeom>
          <a:solidFill>
            <a:srgbClr val="300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F009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>
                <a:solidFill>
                  <a:srgbClr val="2F0091"/>
                </a:solidFill>
              </a:rPr>
              <a:t>‹#›</a:t>
            </a:fld>
            <a:endParaRPr dirty="0">
              <a:solidFill>
                <a:srgbClr val="2F009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>
                <a:solidFill>
                  <a:srgbClr val="2F0091"/>
                </a:solidFill>
              </a:rPr>
              <a:t>‹#›</a:t>
            </a:fld>
            <a:endParaRPr dirty="0">
              <a:solidFill>
                <a:srgbClr val="2F009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78050AD-0399-E647-8C99-B5AE2FCBA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396" y="289761"/>
            <a:ext cx="3279814" cy="707886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30DB3EE-D94B-FE42-B6F2-EEEC2A211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78250" y="2510060"/>
            <a:ext cx="377825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CZ"/>
              <a:t>Picture ctrl C + ctvl V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AD00CE-8120-A545-B8DE-0EE8E29F0B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1229" y="1121607"/>
            <a:ext cx="3279814" cy="162032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GB" sz="1053" b="1" i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585AB2-271C-7948-8E3D-A3F6CE4E2A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1229" y="1563362"/>
            <a:ext cx="3279814" cy="104196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GB" sz="677" b="0" i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0C10AC-9F45-DF44-8D8B-C95EC6912C5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791069" y="4960702"/>
            <a:ext cx="1699974" cy="138499"/>
          </a:xfrm>
        </p:spPr>
        <p:txBody>
          <a:bodyPr/>
          <a:lstStyle/>
          <a:p>
            <a:fld id="{C8AC317E-C4D9-E344-AF6A-3C669B81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208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719" y="419468"/>
            <a:ext cx="3674745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2F009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938" y="1537182"/>
            <a:ext cx="3611879" cy="2532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53542" y="4974844"/>
            <a:ext cx="163195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bg1"/>
                </a:solidFill>
                <a:latin typeface="AvenirNext LT Pro Bold"/>
                <a:cs typeface="AvenirNext LT Pro Bold"/>
              </a:defRPr>
            </a:lvl1pPr>
          </a:lstStyle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>
                <a:solidFill>
                  <a:srgbClr val="2F0091"/>
                </a:solidFill>
              </a:rPr>
              <a:t>‹#›</a:t>
            </a:fld>
            <a:endParaRPr dirty="0">
              <a:solidFill>
                <a:srgbClr val="2F009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Ryz5wxBgmu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713" y="1371600"/>
            <a:ext cx="5506140" cy="23362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5290">
              <a:lnSpc>
                <a:spcPct val="116700"/>
              </a:lnSpc>
              <a:spcBef>
                <a:spcPts val="95"/>
              </a:spcBef>
            </a:pPr>
            <a:r>
              <a:rPr lang="cs-CZ" sz="2800" spc="85" dirty="0">
                <a:solidFill>
                  <a:srgbClr val="FFFFFF"/>
                </a:solidFill>
                <a:latin typeface="AvenirNext LT Pro Bold"/>
                <a:cs typeface="AvenirNext LT Pro Bold"/>
              </a:rPr>
              <a:t> </a:t>
            </a:r>
            <a:r>
              <a:rPr lang="cs-CZ" sz="2800" spc="80" dirty="0">
                <a:solidFill>
                  <a:srgbClr val="FFFFFF"/>
                </a:solidFill>
                <a:latin typeface="AvenirNext LT Pro Bold"/>
                <a:cs typeface="AvenirNext LT Pro Bold"/>
              </a:rPr>
              <a:t/>
            </a:r>
            <a:br>
              <a:rPr lang="cs-CZ" sz="2800" spc="80" dirty="0">
                <a:solidFill>
                  <a:srgbClr val="FFFFFF"/>
                </a:solidFill>
                <a:latin typeface="AvenirNext LT Pro Bold"/>
                <a:cs typeface="AvenirNext LT Pro Bold"/>
              </a:rPr>
            </a:br>
            <a:r>
              <a:rPr lang="cs-CZ" sz="2800" spc="80" dirty="0">
                <a:solidFill>
                  <a:srgbClr val="FFFFFF"/>
                </a:solidFill>
                <a:latin typeface="AvenirNext LT Pro Bold"/>
                <a:cs typeface="AvenirNext LT Pro Bold"/>
              </a:rPr>
              <a:t/>
            </a:r>
            <a:br>
              <a:rPr lang="cs-CZ" sz="2800" spc="80" dirty="0">
                <a:solidFill>
                  <a:srgbClr val="FFFFFF"/>
                </a:solidFill>
                <a:latin typeface="AvenirNext LT Pro Bold"/>
                <a:cs typeface="AvenirNext LT Pro Bold"/>
              </a:rPr>
            </a:br>
            <a:r>
              <a:rPr lang="cs-CZ" sz="2200" spc="80" dirty="0">
                <a:solidFill>
                  <a:srgbClr val="FFFFFF"/>
                </a:solidFill>
                <a:latin typeface="AvenirNext LT Pro Bold"/>
                <a:cs typeface="AvenirNext LT Pro Bold"/>
              </a:rPr>
              <a:t>Partner samospráv také v HSOÚ</a:t>
            </a:r>
            <a:r>
              <a:rPr lang="cs-CZ" sz="2000" spc="80" dirty="0">
                <a:solidFill>
                  <a:srgbClr val="FFFFFF"/>
                </a:solidFill>
                <a:latin typeface="AvenirNext LT Pro Bold"/>
                <a:cs typeface="AvenirNext LT Pro Bold"/>
              </a:rPr>
              <a:t/>
            </a:r>
            <a:br>
              <a:rPr lang="cs-CZ" sz="2000" spc="80" dirty="0">
                <a:solidFill>
                  <a:srgbClr val="FFFFFF"/>
                </a:solidFill>
                <a:latin typeface="AvenirNext LT Pro Bold"/>
                <a:cs typeface="AvenirNext LT Pro Bold"/>
              </a:rPr>
            </a:br>
            <a:r>
              <a:rPr lang="cs-CZ" sz="2000" spc="80" dirty="0">
                <a:solidFill>
                  <a:srgbClr val="FFFFFF"/>
                </a:solidFill>
                <a:latin typeface="AvenirNext LT Pro Bold"/>
                <a:cs typeface="AvenirNext LT Pro Bold"/>
              </a:rPr>
              <a:t/>
            </a:r>
            <a:br>
              <a:rPr lang="cs-CZ" sz="2000" spc="80" dirty="0">
                <a:solidFill>
                  <a:srgbClr val="FFFFFF"/>
                </a:solidFill>
                <a:latin typeface="AvenirNext LT Pro Bold"/>
                <a:cs typeface="AvenirNext LT Pro Bold"/>
              </a:rPr>
            </a:br>
            <a:r>
              <a:rPr lang="cs-CZ" sz="2000" spc="80" dirty="0">
                <a:solidFill>
                  <a:srgbClr val="FFFFFF"/>
                </a:solidFill>
                <a:latin typeface="AvenirNext LT Pro Bold"/>
                <a:cs typeface="AvenirNext LT Pro Bold"/>
              </a:rPr>
              <a:t/>
            </a:r>
            <a:br>
              <a:rPr lang="cs-CZ" sz="2000" spc="80" dirty="0">
                <a:solidFill>
                  <a:srgbClr val="FFFFFF"/>
                </a:solidFill>
                <a:latin typeface="AvenirNext LT Pro Bold"/>
                <a:cs typeface="AvenirNext LT Pro Bold"/>
              </a:rPr>
            </a:br>
            <a:r>
              <a:rPr lang="cs-CZ" sz="1200" spc="80" dirty="0">
                <a:solidFill>
                  <a:srgbClr val="FFFFFF"/>
                </a:solidFill>
                <a:latin typeface="AvenirNext LT Pro Bold"/>
                <a:cs typeface="AvenirNext LT Pro Bold"/>
              </a:rPr>
              <a:t>Konference Svitavy 25.3.2025</a:t>
            </a:r>
            <a:endParaRPr sz="1200" dirty="0">
              <a:latin typeface="AvenirNext LT Pro Bold"/>
              <a:cs typeface="AvenirNext LT Pro 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202565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FC3E2250-D95F-FEDC-8D50-84B4F415EEDE}"/>
              </a:ext>
            </a:extLst>
          </p:cNvPr>
          <p:cNvSpPr/>
          <p:nvPr/>
        </p:nvSpPr>
        <p:spPr>
          <a:xfrm>
            <a:off x="0" y="0"/>
            <a:ext cx="2330450" cy="5334000"/>
          </a:xfrm>
          <a:prstGeom prst="rect">
            <a:avLst/>
          </a:prstGeom>
          <a:solidFill>
            <a:srgbClr val="300091"/>
          </a:solidFill>
        </p:spPr>
        <p:txBody>
          <a:bodyPr wrap="square" lIns="0" tIns="0" rIns="0" bIns="0" rtlCol="0"/>
          <a:lstStyle/>
          <a:p>
            <a:endParaRPr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5416A-F935-234A-B392-EEFA40FD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940" y="1878054"/>
            <a:ext cx="2566330" cy="2714589"/>
          </a:xfrm>
        </p:spPr>
        <p:txBody>
          <a:bodyPr/>
          <a:lstStyle/>
          <a:p>
            <a:pPr algn="ctr"/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>Záměry Individuální výstavby</a:t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>2025 – 2027</a:t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1400" dirty="0">
                <a:solidFill>
                  <a:schemeClr val="bg1"/>
                </a:solidFill>
                <a:latin typeface="Arial"/>
                <a:cs typeface="Arial"/>
              </a:rPr>
              <a:t>HSOÚ ORP </a:t>
            </a:r>
            <a:br>
              <a:rPr lang="cs-CZ" sz="1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1400" u="sng" dirty="0">
                <a:solidFill>
                  <a:schemeClr val="bg1"/>
                </a:solidFill>
                <a:latin typeface="Arial"/>
                <a:cs typeface="Arial"/>
              </a:rPr>
              <a:t>SVITAVY</a:t>
            </a:r>
            <a:endParaRPr lang="cs-CZ" sz="2030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199D9D26-58B1-5F46-D3B8-1DB6F3671BED}"/>
              </a:ext>
            </a:extLst>
          </p:cNvPr>
          <p:cNvSpPr/>
          <p:nvPr/>
        </p:nvSpPr>
        <p:spPr>
          <a:xfrm>
            <a:off x="0" y="420304"/>
            <a:ext cx="368300" cy="407670"/>
          </a:xfrm>
          <a:custGeom>
            <a:avLst/>
            <a:gdLst/>
            <a:ahLst/>
            <a:cxnLst/>
            <a:rect l="l" t="t" r="r" b="b"/>
            <a:pathLst>
              <a:path w="368300" h="407669">
                <a:moveTo>
                  <a:pt x="0" y="0"/>
                </a:moveTo>
                <a:lnTo>
                  <a:pt x="0" y="407504"/>
                </a:lnTo>
                <a:lnTo>
                  <a:pt x="367919" y="205816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05A77947-AA95-49DD-C59C-49F58121C95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842" y="1016821"/>
            <a:ext cx="1408765" cy="700300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DD9CB3B-415A-F5DF-47A2-060623153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341976"/>
              </p:ext>
            </p:extLst>
          </p:nvPr>
        </p:nvGraphicFramePr>
        <p:xfrm>
          <a:off x="2482850" y="614495"/>
          <a:ext cx="4835060" cy="399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454">
                  <a:extLst>
                    <a:ext uri="{9D8B030D-6E8A-4147-A177-3AD203B41FA5}">
                      <a16:colId xmlns:a16="http://schemas.microsoft.com/office/drawing/2014/main" val="247031302"/>
                    </a:ext>
                  </a:extLst>
                </a:gridCol>
                <a:gridCol w="1496178">
                  <a:extLst>
                    <a:ext uri="{9D8B030D-6E8A-4147-A177-3AD203B41FA5}">
                      <a16:colId xmlns:a16="http://schemas.microsoft.com/office/drawing/2014/main" val="2735822690"/>
                    </a:ext>
                  </a:extLst>
                </a:gridCol>
                <a:gridCol w="1793428">
                  <a:extLst>
                    <a:ext uri="{9D8B030D-6E8A-4147-A177-3AD203B41FA5}">
                      <a16:colId xmlns:a16="http://schemas.microsoft.com/office/drawing/2014/main" val="2666493076"/>
                    </a:ext>
                  </a:extLst>
                </a:gridCol>
              </a:tblGrid>
              <a:tr h="5281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Obec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Typ výstavby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Připojených bytů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2530962215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Opatov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Nadzemní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118033498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Opatovec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Nadzemní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1735054003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Koclířov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Nadzemní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3407166213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Vendolí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 - dotační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2635483945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Březová nad Svitavou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2821112781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Brněnec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1404393234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Mikuleč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 - dotační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2068353252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Svitavy – Lačnov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 - dotační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2652672883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Svitavy – u Božích Muk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 - dotační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513547222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Karle a Ostrý Kámen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Nadzemní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712121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12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AC65F599-0057-5BDF-6D2D-EA286C4890FE}"/>
              </a:ext>
            </a:extLst>
          </p:cNvPr>
          <p:cNvGrpSpPr/>
          <p:nvPr/>
        </p:nvGrpSpPr>
        <p:grpSpPr>
          <a:xfrm>
            <a:off x="0" y="609"/>
            <a:ext cx="5244647" cy="5327650"/>
            <a:chOff x="0" y="609"/>
            <a:chExt cx="5244647" cy="532765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76A51F8A-834A-D446-5891-438CEBB5E315}"/>
                </a:ext>
              </a:extLst>
            </p:cNvPr>
            <p:cNvSpPr/>
            <p:nvPr/>
          </p:nvSpPr>
          <p:spPr>
            <a:xfrm>
              <a:off x="817" y="609"/>
              <a:ext cx="5243830" cy="5327650"/>
            </a:xfrm>
            <a:custGeom>
              <a:avLst/>
              <a:gdLst/>
              <a:ahLst/>
              <a:cxnLst/>
              <a:rect l="l" t="t" r="r" b="b"/>
              <a:pathLst>
                <a:path w="5243830" h="5327650">
                  <a:moveTo>
                    <a:pt x="5243239" y="0"/>
                  </a:moveTo>
                  <a:lnTo>
                    <a:pt x="0" y="0"/>
                  </a:lnTo>
                  <a:lnTo>
                    <a:pt x="0" y="5327396"/>
                  </a:lnTo>
                  <a:lnTo>
                    <a:pt x="4686832" y="5327396"/>
                  </a:lnTo>
                  <a:lnTo>
                    <a:pt x="5243239" y="0"/>
                  </a:lnTo>
                  <a:close/>
                </a:path>
              </a:pathLst>
            </a:custGeom>
            <a:solidFill>
              <a:srgbClr val="3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D5A0A8ED-02C2-7C5C-704F-BB7590D82241}"/>
                </a:ext>
              </a:extLst>
            </p:cNvPr>
            <p:cNvSpPr/>
            <p:nvPr/>
          </p:nvSpPr>
          <p:spPr>
            <a:xfrm>
              <a:off x="0" y="426219"/>
              <a:ext cx="363855" cy="402590"/>
            </a:xfrm>
            <a:custGeom>
              <a:avLst/>
              <a:gdLst/>
              <a:ahLst/>
              <a:cxnLst/>
              <a:rect l="l" t="t" r="r" b="b"/>
              <a:pathLst>
                <a:path w="363855" h="402590">
                  <a:moveTo>
                    <a:pt x="0" y="0"/>
                  </a:moveTo>
                  <a:lnTo>
                    <a:pt x="0" y="402005"/>
                  </a:lnTo>
                  <a:lnTo>
                    <a:pt x="363553" y="201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/>
          <p:nvPr/>
        </p:nvSpPr>
        <p:spPr>
          <a:xfrm>
            <a:off x="0" y="420304"/>
            <a:ext cx="368300" cy="407670"/>
          </a:xfrm>
          <a:custGeom>
            <a:avLst/>
            <a:gdLst/>
            <a:ahLst/>
            <a:cxnLst/>
            <a:rect l="l" t="t" r="r" b="b"/>
            <a:pathLst>
              <a:path w="368300" h="407669">
                <a:moveTo>
                  <a:pt x="0" y="0"/>
                </a:moveTo>
                <a:lnTo>
                  <a:pt x="0" y="407504"/>
                </a:lnTo>
                <a:lnTo>
                  <a:pt x="367919" y="205816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0070" y="263784"/>
            <a:ext cx="3139111" cy="366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pc="110" dirty="0">
                <a:solidFill>
                  <a:schemeClr val="bg1"/>
                </a:solidFill>
              </a:rPr>
              <a:t>CETIN</a:t>
            </a:r>
            <a:r>
              <a:rPr spc="-105" dirty="0">
                <a:solidFill>
                  <a:schemeClr val="bg1"/>
                </a:solidFill>
              </a:rPr>
              <a:t> </a:t>
            </a:r>
            <a:r>
              <a:rPr lang="cs-CZ" spc="55" dirty="0">
                <a:solidFill>
                  <a:schemeClr val="bg1"/>
                </a:solidFill>
              </a:rPr>
              <a:t>a obce v HSOÚ</a:t>
            </a:r>
            <a:endParaRPr spc="55" dirty="0">
              <a:solidFill>
                <a:schemeClr val="bg1"/>
              </a:solidFill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C16E96FE-5E48-8559-F5DC-2104FAEF5A4F}"/>
              </a:ext>
            </a:extLst>
          </p:cNvPr>
          <p:cNvSpPr txBox="1"/>
          <p:nvPr/>
        </p:nvSpPr>
        <p:spPr>
          <a:xfrm>
            <a:off x="637381" y="898961"/>
            <a:ext cx="2971800" cy="38331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endParaRPr lang="cs-CZ" sz="1600" b="1" dirty="0">
              <a:solidFill>
                <a:schemeClr val="bg1"/>
              </a:solidFill>
              <a:latin typeface="AvenirNext LT Pro Bold"/>
              <a:cs typeface="AvenirNext LT Pro Bold"/>
            </a:endParaRPr>
          </a:p>
          <a:p>
            <a:pPr marL="298450" indent="-285750">
              <a:lnSpc>
                <a:spcPct val="100000"/>
              </a:lnSpc>
              <a:spcBef>
                <a:spcPts val="229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AvenirNext LT Pro Bold"/>
                <a:cs typeface="AvenirNext LT Pro Bold"/>
              </a:rPr>
              <a:t>Nabízíme spolupráci a investice.</a:t>
            </a:r>
            <a:endParaRPr sz="1600" dirty="0">
              <a:solidFill>
                <a:schemeClr val="bg1"/>
              </a:solidFill>
              <a:latin typeface="AvenirNext LT Pro Bold"/>
              <a:cs typeface="AvenirNext LT Pro 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1200" dirty="0">
                <a:solidFill>
                  <a:schemeClr val="bg1"/>
                </a:solidFill>
                <a:latin typeface="AvenirNext LT Pro Regular"/>
                <a:cs typeface="AvenirNext LT Pro Regular"/>
              </a:rPr>
              <a:t>	Kdykoli se na nás můžete 	obrátit, řešení vždy hledáme.</a:t>
            </a:r>
            <a:endParaRPr lang="cs-CZ" sz="1200" spc="-10" dirty="0">
              <a:solidFill>
                <a:schemeClr val="bg1"/>
              </a:solidFill>
              <a:latin typeface="AvenirNext LT Pro Regular"/>
              <a:cs typeface="AvenirNext LT Pro Regular"/>
            </a:endParaRP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cs-CZ" sz="1200" spc="-10" dirty="0">
              <a:solidFill>
                <a:schemeClr val="bg1"/>
              </a:solidFill>
              <a:latin typeface="AvenirNext LT Pro Regular"/>
              <a:cs typeface="AvenirNext LT Pro Regular"/>
            </a:endParaRP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cs-CZ" sz="1200" spc="-10" dirty="0">
              <a:solidFill>
                <a:schemeClr val="bg1"/>
              </a:solidFill>
              <a:latin typeface="AvenirNext LT Pro Regular"/>
              <a:cs typeface="AvenirNext LT Pro Regular"/>
            </a:endParaRPr>
          </a:p>
          <a:p>
            <a:pPr marL="298450" indent="-285750">
              <a:lnSpc>
                <a:spcPct val="100000"/>
              </a:lnSpc>
              <a:spcBef>
                <a:spcPts val="229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AvenirNext LT Pro Bold"/>
                <a:cs typeface="AvenirNext LT Pro Bold"/>
              </a:rPr>
              <a:t>Chceme být dlouhodobým partnerem obcí a měst také v HSOÚ.</a:t>
            </a:r>
            <a:endParaRPr lang="cs-CZ" sz="1600" dirty="0">
              <a:solidFill>
                <a:schemeClr val="bg1"/>
              </a:solidFill>
              <a:latin typeface="AvenirNext LT Pro Bold"/>
              <a:cs typeface="AvenirNext LT Pro 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1200" dirty="0">
                <a:solidFill>
                  <a:schemeClr val="bg1"/>
                </a:solidFill>
                <a:latin typeface="AvenirNext LT Pro Regular"/>
                <a:cs typeface="AvenirNext LT Pro Regular"/>
              </a:rPr>
              <a:t>       	Zastavte se v našemu  	stánku a ověřte si stav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1200" dirty="0">
                <a:solidFill>
                  <a:schemeClr val="bg1"/>
                </a:solidFill>
                <a:latin typeface="AvenirNext LT Pro Regular"/>
                <a:cs typeface="AvenirNext LT Pro Regular"/>
              </a:rPr>
              <a:t>	ve vaší obci.</a:t>
            </a:r>
            <a:endParaRPr lang="cs-CZ" sz="1200" b="1" dirty="0">
              <a:solidFill>
                <a:schemeClr val="bg1"/>
              </a:solidFill>
              <a:latin typeface="AvenirNext LT Pro Bold"/>
              <a:cs typeface="AvenirNext LT Pro Bold"/>
            </a:endParaRPr>
          </a:p>
          <a:p>
            <a:pPr marL="12700">
              <a:spcBef>
                <a:spcPts val="105"/>
              </a:spcBef>
            </a:pPr>
            <a:endParaRPr lang="cs-CZ" sz="1200" b="1" dirty="0">
              <a:solidFill>
                <a:schemeClr val="bg1"/>
              </a:solidFill>
              <a:latin typeface="AvenirNext LT Pro Bold"/>
              <a:cs typeface="AvenirNext LT Pro Bold"/>
            </a:endParaRPr>
          </a:p>
          <a:p>
            <a:pPr marL="298450" indent="-28575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AvenirNext LT Pro Bold"/>
                <a:cs typeface="AvenirNext LT Pro Bold"/>
              </a:rPr>
              <a:t>Jak můžeme my pomoci Vám?</a:t>
            </a:r>
            <a:endParaRPr lang="cs-CZ" sz="1600" dirty="0">
              <a:solidFill>
                <a:schemeClr val="bg1"/>
              </a:solidFill>
              <a:latin typeface="AvenirNext LT Pro Bold"/>
              <a:cs typeface="AvenirNext LT Pro 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cs-CZ" sz="1400" dirty="0">
              <a:latin typeface="AvenirNext LT Pro Regular"/>
              <a:cs typeface="AvenirNext LT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3001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416A-F935-234A-B392-EEFA40FD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36" y="1023114"/>
            <a:ext cx="3794614" cy="246221"/>
          </a:xfrm>
        </p:spPr>
        <p:txBody>
          <a:bodyPr/>
          <a:lstStyle/>
          <a:p>
            <a:r>
              <a:rPr lang="cs-CZ" sz="1600" dirty="0">
                <a:latin typeface="Arial"/>
                <a:cs typeface="Arial"/>
              </a:rPr>
              <a:t>Jsme VELKOOBCHODNÍ OPERÁTOR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6239588D-EB3C-AC61-3CE6-9A3A553F5F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946" y="1353550"/>
            <a:ext cx="3911847" cy="1457835"/>
          </a:xfrm>
        </p:spPr>
        <p:txBody>
          <a:bodyPr/>
          <a:lstStyle/>
          <a:p>
            <a:pPr algn="l"/>
            <a:r>
              <a:rPr lang="cs-CZ" sz="1203" dirty="0"/>
              <a:t>CETIN </a:t>
            </a:r>
            <a:r>
              <a:rPr lang="cs-CZ" sz="1203" b="0" dirty="0"/>
              <a:t>je poskytovatelem telekomunikační infrastruktury, na které nabízí služby občanům a firmám více než </a:t>
            </a:r>
            <a:br>
              <a:rPr lang="cs-CZ" sz="1203" b="0" dirty="0"/>
            </a:br>
            <a:r>
              <a:rPr lang="cs-CZ" sz="1203" b="0" dirty="0"/>
              <a:t>15 operátorů.</a:t>
            </a:r>
          </a:p>
          <a:p>
            <a:pPr algn="l"/>
            <a:endParaRPr lang="cs-CZ" sz="1203" dirty="0"/>
          </a:p>
          <a:p>
            <a:pPr algn="l"/>
            <a:r>
              <a:rPr lang="cs-CZ" sz="1203" dirty="0"/>
              <a:t>Co to v praxi znamená? </a:t>
            </a:r>
            <a:r>
              <a:rPr lang="cs-CZ" sz="1203" b="0" dirty="0"/>
              <a:t>Jedna síť, jeden kabel, jeden výkop a ochranné pásmo = více možností výběru pro občany, firmy, úřady a další organizace.</a:t>
            </a:r>
          </a:p>
          <a:p>
            <a:endParaRPr lang="cs-CZ" dirty="0"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222AB028-8B75-81F2-55E0-B1DD91AD7EFD}"/>
              </a:ext>
            </a:extLst>
          </p:cNvPr>
          <p:cNvSpPr/>
          <p:nvPr/>
        </p:nvSpPr>
        <p:spPr>
          <a:xfrm>
            <a:off x="4364917" y="536859"/>
            <a:ext cx="3191583" cy="4255556"/>
          </a:xfrm>
          <a:prstGeom prst="rect">
            <a:avLst/>
          </a:prstGeom>
          <a:solidFill>
            <a:srgbClr val="300091"/>
          </a:solidFill>
        </p:spPr>
        <p:txBody>
          <a:bodyPr wrap="square" lIns="0" tIns="0" rIns="0" bIns="0" rtlCol="0"/>
          <a:lstStyle/>
          <a:p>
            <a:endParaRPr b="1" dirty="0">
              <a:solidFill>
                <a:schemeClr val="bg1"/>
              </a:solidFill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14F327A8-50A0-E9C4-026F-B44AD9C42B90}"/>
              </a:ext>
            </a:extLst>
          </p:cNvPr>
          <p:cNvSpPr txBox="1">
            <a:spLocks/>
          </p:cNvSpPr>
          <p:nvPr/>
        </p:nvSpPr>
        <p:spPr>
          <a:xfrm>
            <a:off x="4636862" y="1007898"/>
            <a:ext cx="2647692" cy="793498"/>
          </a:xfrm>
          <a:prstGeom prst="rect">
            <a:avLst/>
          </a:prstGeom>
        </p:spPr>
        <p:txBody>
          <a:bodyPr vert="horz" wrap="square" lIns="0" tIns="4774" rIns="0" bIns="0" rtlCol="0">
            <a:spAutoFit/>
          </a:bodyPr>
          <a:lstStyle>
            <a:lvl1pPr>
              <a:defRPr sz="2300" b="1" i="0">
                <a:solidFill>
                  <a:srgbClr val="2F009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4774" marR="1910">
              <a:lnSpc>
                <a:spcPct val="116700"/>
              </a:lnSpc>
              <a:spcBef>
                <a:spcPts val="38"/>
              </a:spcBef>
            </a:pPr>
            <a:r>
              <a:rPr lang="cs-CZ" sz="1504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CETIN PŘIVÁDÍ RYCHLEJŠÍ PŘIPOJENÍ DO STATISÍCŮ NEMOVITOSTÍ V ČR</a:t>
            </a: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BA13F335-F0CF-5A33-98A6-1B0AD1FC093A}"/>
              </a:ext>
            </a:extLst>
          </p:cNvPr>
          <p:cNvSpPr txBox="1"/>
          <p:nvPr/>
        </p:nvSpPr>
        <p:spPr>
          <a:xfrm>
            <a:off x="5057556" y="2422872"/>
            <a:ext cx="2270931" cy="309046"/>
          </a:xfrm>
          <a:prstGeom prst="rect">
            <a:avLst/>
          </a:prstGeom>
        </p:spPr>
        <p:txBody>
          <a:bodyPr vert="horz" wrap="square" lIns="0" tIns="8115" rIns="0" bIns="0" rtlCol="0">
            <a:spAutoFit/>
          </a:bodyPr>
          <a:lstStyle/>
          <a:p>
            <a:pPr marL="4774">
              <a:spcBef>
                <a:spcPts val="64"/>
              </a:spcBef>
            </a:pPr>
            <a:r>
              <a:rPr sz="105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 s rychlostí </a:t>
            </a:r>
            <a:r>
              <a:rPr sz="1053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sz="105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5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105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Gb/s</a:t>
            </a:r>
            <a:r>
              <a:rPr lang="cs-CZ" sz="105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05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90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sz="90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pokrytí optickou sítí</a:t>
            </a:r>
          </a:p>
        </p:txBody>
      </p:sp>
      <p:sp>
        <p:nvSpPr>
          <p:cNvPr id="24" name="object 14">
            <a:extLst>
              <a:ext uri="{FF2B5EF4-FFF2-40B4-BE49-F238E27FC236}">
                <a16:creationId xmlns:a16="http://schemas.microsoft.com/office/drawing/2014/main" id="{7705CDB1-9ABD-951C-B330-DCC0431E329D}"/>
              </a:ext>
            </a:extLst>
          </p:cNvPr>
          <p:cNvSpPr txBox="1"/>
          <p:nvPr/>
        </p:nvSpPr>
        <p:spPr>
          <a:xfrm>
            <a:off x="5046910" y="3140549"/>
            <a:ext cx="2270931" cy="311215"/>
          </a:xfrm>
          <a:prstGeom prst="rect">
            <a:avLst/>
          </a:prstGeom>
        </p:spPr>
        <p:txBody>
          <a:bodyPr vert="horz" wrap="square" lIns="0" tIns="10263" rIns="0" bIns="0" rtlCol="0">
            <a:spAutoFit/>
          </a:bodyPr>
          <a:lstStyle/>
          <a:p>
            <a:pPr marL="4774">
              <a:spcBef>
                <a:spcPts val="81"/>
              </a:spcBef>
            </a:pPr>
            <a:r>
              <a:rPr sz="105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Nejvyšší </a:t>
            </a:r>
            <a:r>
              <a:rPr sz="1053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</a:t>
            </a:r>
            <a:r>
              <a:rPr sz="105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3" b="1" spc="-4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</a:t>
            </a:r>
            <a:r>
              <a:rPr lang="cs-CZ" sz="1053" b="1" spc="-4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902" b="1" spc="-4" dirty="0">
                <a:solidFill>
                  <a:srgbClr val="DB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902" b="1" spc="-4" dirty="0">
                <a:solidFill>
                  <a:srgbClr val="DB00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90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desítky zařízení </a:t>
            </a:r>
            <a:r>
              <a:rPr sz="902" spc="-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současně</a:t>
            </a:r>
            <a:endParaRPr sz="90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CC5012B0-1848-F982-401C-177DDDDB3BF6}"/>
              </a:ext>
            </a:extLst>
          </p:cNvPr>
          <p:cNvSpPr txBox="1"/>
          <p:nvPr/>
        </p:nvSpPr>
        <p:spPr>
          <a:xfrm>
            <a:off x="5057557" y="3860395"/>
            <a:ext cx="2257270" cy="310250"/>
          </a:xfrm>
          <a:prstGeom prst="rect">
            <a:avLst/>
          </a:prstGeom>
        </p:spPr>
        <p:txBody>
          <a:bodyPr vert="horz" wrap="square" lIns="0" tIns="9308" rIns="0" bIns="0" rtlCol="0">
            <a:spAutoFit/>
          </a:bodyPr>
          <a:lstStyle/>
          <a:p>
            <a:pPr marL="4774">
              <a:spcBef>
                <a:spcPts val="73"/>
              </a:spcBef>
            </a:pPr>
            <a:r>
              <a:rPr sz="1053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Spolehlivý</a:t>
            </a:r>
            <a:r>
              <a:rPr sz="105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5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stabilní a </a:t>
            </a:r>
            <a:r>
              <a:rPr sz="1053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pevný</a:t>
            </a:r>
            <a:r>
              <a:rPr sz="105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3" b="1" spc="-4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cs-CZ" sz="1053" b="1" spc="-4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</a:t>
            </a:r>
            <a:r>
              <a:rPr sz="90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ohledu</a:t>
            </a:r>
            <a:r>
              <a:rPr lang="cs-CZ" sz="902" spc="10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2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sz="90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roční dobu a </a:t>
            </a:r>
            <a:r>
              <a:rPr sz="902" spc="-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počasí</a:t>
            </a:r>
            <a:endParaRPr sz="902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35">
            <a:extLst>
              <a:ext uri="{FF2B5EF4-FFF2-40B4-BE49-F238E27FC236}">
                <a16:creationId xmlns:a16="http://schemas.microsoft.com/office/drawing/2014/main" id="{E28478C3-57E3-9109-3F1C-3ACC0C2FF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135" y="2439343"/>
            <a:ext cx="300596" cy="263022"/>
          </a:xfrm>
          <a:prstGeom prst="rect">
            <a:avLst/>
          </a:prstGeom>
        </p:spPr>
      </p:pic>
      <p:pic>
        <p:nvPicPr>
          <p:cNvPr id="27" name="Picture 29">
            <a:extLst>
              <a:ext uri="{FF2B5EF4-FFF2-40B4-BE49-F238E27FC236}">
                <a16:creationId xmlns:a16="http://schemas.microsoft.com/office/drawing/2014/main" id="{08C17C7D-F10A-D05A-F088-9796FA5A5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135" y="3166553"/>
            <a:ext cx="282231" cy="291335"/>
          </a:xfrm>
          <a:prstGeom prst="rect">
            <a:avLst/>
          </a:prstGeom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C6B07812-A33F-2E41-750B-EF4C8CE21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034" y="3889763"/>
            <a:ext cx="268781" cy="251440"/>
          </a:xfrm>
          <a:prstGeom prst="rect">
            <a:avLst/>
          </a:prstGeom>
        </p:spPr>
      </p:pic>
      <p:sp>
        <p:nvSpPr>
          <p:cNvPr id="3" name="object 18">
            <a:extLst>
              <a:ext uri="{FF2B5EF4-FFF2-40B4-BE49-F238E27FC236}">
                <a16:creationId xmlns:a16="http://schemas.microsoft.com/office/drawing/2014/main" id="{339DF423-B106-E423-8A52-FCCC02975AE3}"/>
              </a:ext>
            </a:extLst>
          </p:cNvPr>
          <p:cNvSpPr txBox="1">
            <a:spLocks/>
          </p:cNvSpPr>
          <p:nvPr/>
        </p:nvSpPr>
        <p:spPr>
          <a:xfrm>
            <a:off x="476719" y="419468"/>
            <a:ext cx="367474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 cap="all" baseline="0">
                <a:solidFill>
                  <a:srgbClr val="2F009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cs-CZ">
                <a:latin typeface="AvenirNext LT Pro Bold"/>
                <a:cs typeface="AvenirNext LT Pro Bold"/>
              </a:rPr>
              <a:t>KDO JSME A CO </a:t>
            </a:r>
            <a:r>
              <a:rPr lang="cs-CZ" spc="-10">
                <a:latin typeface="AvenirNext LT Pro Bold"/>
                <a:cs typeface="AvenirNext LT Pro Bold"/>
              </a:rPr>
              <a:t>DĚLÁME</a:t>
            </a:r>
            <a:endParaRPr lang="cs-CZ" spc="-10" dirty="0">
              <a:latin typeface="AvenirNext LT Pro Bold"/>
              <a:cs typeface="AvenirNext LT Pro Bold"/>
            </a:endParaRPr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A7869F42-12C6-BF89-3B0E-E12F0A8A0DC1}"/>
              </a:ext>
            </a:extLst>
          </p:cNvPr>
          <p:cNvSpPr/>
          <p:nvPr/>
        </p:nvSpPr>
        <p:spPr>
          <a:xfrm>
            <a:off x="-839" y="443000"/>
            <a:ext cx="368300" cy="407670"/>
          </a:xfrm>
          <a:custGeom>
            <a:avLst/>
            <a:gdLst/>
            <a:ahLst/>
            <a:cxnLst/>
            <a:rect l="l" t="t" r="r" b="b"/>
            <a:pathLst>
              <a:path w="368300" h="407669">
                <a:moveTo>
                  <a:pt x="0" y="0"/>
                </a:moveTo>
                <a:lnTo>
                  <a:pt x="0" y="407504"/>
                </a:lnTo>
                <a:lnTo>
                  <a:pt x="367919" y="205816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rázek 35">
            <a:extLst>
              <a:ext uri="{FF2B5EF4-FFF2-40B4-BE49-F238E27FC236}">
                <a16:creationId xmlns:a16="http://schemas.microsoft.com/office/drawing/2014/main" id="{C9164EA9-09F4-EA12-0F20-F221F1245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87" y="2726874"/>
            <a:ext cx="3058055" cy="1668491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19BD12E0-795A-21F0-9B64-168BB7CC9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87" y="4395365"/>
            <a:ext cx="3025540" cy="11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5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DFF9F876-21F0-FB6E-BA02-2B1B55D5C562}"/>
              </a:ext>
            </a:extLst>
          </p:cNvPr>
          <p:cNvSpPr/>
          <p:nvPr/>
        </p:nvSpPr>
        <p:spPr>
          <a:xfrm>
            <a:off x="5195262" y="541585"/>
            <a:ext cx="2361238" cy="4255556"/>
          </a:xfrm>
          <a:prstGeom prst="rect">
            <a:avLst/>
          </a:prstGeom>
          <a:solidFill>
            <a:srgbClr val="300091"/>
          </a:solidFill>
        </p:spPr>
        <p:txBody>
          <a:bodyPr wrap="square" lIns="0" tIns="0" rIns="0" bIns="0" rtlCol="0"/>
          <a:lstStyle/>
          <a:p>
            <a:endParaRPr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5416A-F935-234A-B392-EEFA40FD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96" y="1041646"/>
            <a:ext cx="4872801" cy="543867"/>
          </a:xfrm>
        </p:spPr>
        <p:txBody>
          <a:bodyPr/>
          <a:lstStyle/>
          <a:p>
            <a:r>
              <a:rPr lang="cs-CZ" sz="2030" dirty="0">
                <a:latin typeface="Arial"/>
                <a:cs typeface="Arial"/>
              </a:rPr>
              <a:t>PŘIVÁDÍME RYCHLEJŠÍ PŘIPOJENÍ</a:t>
            </a:r>
            <a:r>
              <a:rPr lang="cs-CZ" sz="1504" dirty="0"/>
              <a:t/>
            </a:r>
            <a:br>
              <a:rPr lang="cs-CZ" sz="1504" dirty="0"/>
            </a:br>
            <a:r>
              <a:rPr lang="cs-CZ" sz="1504" dirty="0"/>
              <a:t>DO STATISÍCŮ DOMÁCNOSTÍ V ČR</a:t>
            </a:r>
            <a:endParaRPr lang="cs-CZ" sz="1504" dirty="0">
              <a:latin typeface="Arial"/>
              <a:cs typeface="Arial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2F787EE-4B08-B9DE-1458-0E960D594671}"/>
              </a:ext>
            </a:extLst>
          </p:cNvPr>
          <p:cNvSpPr txBox="1">
            <a:spLocks/>
          </p:cNvSpPr>
          <p:nvPr/>
        </p:nvSpPr>
        <p:spPr>
          <a:xfrm>
            <a:off x="211396" y="1789739"/>
            <a:ext cx="4090607" cy="209737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600" kern="1200" baseline="0">
                <a:solidFill>
                  <a:srgbClr val="3430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053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66458E6-CF8D-D35F-B279-313DC2325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1396" y="1908271"/>
            <a:ext cx="1724748" cy="416461"/>
          </a:xfrm>
        </p:spPr>
        <p:txBody>
          <a:bodyPr wrap="square" lIns="0" tIns="0" rIns="0" bIns="0" anchor="t">
            <a:spAutoFit/>
          </a:bodyPr>
          <a:lstStyle/>
          <a:p>
            <a:r>
              <a:rPr lang="cs-CZ" sz="1804" dirty="0">
                <a:solidFill>
                  <a:srgbClr val="DB0032"/>
                </a:solidFill>
                <a:latin typeface="Arial"/>
                <a:cs typeface="Arial"/>
              </a:rPr>
              <a:t>OPTIKA</a:t>
            </a:r>
          </a:p>
          <a:p>
            <a:endParaRPr lang="cs-CZ" sz="902" dirty="0">
              <a:solidFill>
                <a:srgbClr val="DB0032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BE89CE5-9291-D692-44C6-A897CC5B10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1396" y="2259014"/>
            <a:ext cx="2079625" cy="694421"/>
          </a:xfrm>
        </p:spPr>
        <p:txBody>
          <a:bodyPr wrap="square" lIns="0" tIns="0" rIns="0" bIns="0" anchor="t">
            <a:spAutoFit/>
          </a:bodyPr>
          <a:lstStyle/>
          <a:p>
            <a:pPr marL="107413" indent="-107413">
              <a:buFont typeface="Arial" panose="020B0604020202020204" pitchFamily="34" charset="0"/>
              <a:buChar char="•"/>
            </a:pPr>
            <a:r>
              <a:rPr lang="cs-CZ" sz="752" kern="1200" dirty="0">
                <a:cs typeface="+mn-cs"/>
              </a:rPr>
              <a:t>rychlost až 2 </a:t>
            </a:r>
            <a:r>
              <a:rPr lang="cs-CZ" sz="752" kern="1200" dirty="0" err="1">
                <a:cs typeface="+mn-cs"/>
              </a:rPr>
              <a:t>Gb</a:t>
            </a:r>
            <a:r>
              <a:rPr lang="cs-CZ" sz="752" kern="1200" dirty="0">
                <a:cs typeface="+mn-cs"/>
              </a:rPr>
              <a:t>/s</a:t>
            </a:r>
            <a:br>
              <a:rPr lang="cs-CZ" sz="752" kern="1200" dirty="0">
                <a:cs typeface="+mn-cs"/>
              </a:rPr>
            </a:br>
            <a:endParaRPr lang="cs-CZ" sz="752" kern="1200" dirty="0">
              <a:cs typeface="+mn-cs"/>
            </a:endParaRPr>
          </a:p>
          <a:p>
            <a:pPr marL="107413" indent="-107413">
              <a:buFont typeface="Arial" panose="020B0604020202020204" pitchFamily="34" charset="0"/>
              <a:buChar char="•"/>
            </a:pPr>
            <a:r>
              <a:rPr lang="cs-CZ" sz="752" kern="1200" dirty="0">
                <a:cs typeface="+mn-cs"/>
              </a:rPr>
              <a:t>nejmodernější dostupná technologie pevné sítě, založená na principu přivedení optického vlákna až do jednotlivých domů a bytů</a:t>
            </a:r>
          </a:p>
          <a:p>
            <a:endParaRPr lang="cs-CZ" sz="752" dirty="0">
              <a:solidFill>
                <a:srgbClr val="3F3E98"/>
              </a:solidFill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A56E66D-CFFA-23E6-306E-C38C66CD18BC}"/>
              </a:ext>
            </a:extLst>
          </p:cNvPr>
          <p:cNvSpPr txBox="1">
            <a:spLocks/>
          </p:cNvSpPr>
          <p:nvPr/>
        </p:nvSpPr>
        <p:spPr>
          <a:xfrm>
            <a:off x="2771969" y="1908271"/>
            <a:ext cx="1724748" cy="32470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600" kern="1200" baseline="0">
                <a:solidFill>
                  <a:srgbClr val="3430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4" b="1" dirty="0" err="1">
                <a:solidFill>
                  <a:srgbClr val="DB0032"/>
                </a:solidFill>
                <a:latin typeface="Arial"/>
                <a:cs typeface="Arial"/>
              </a:rPr>
              <a:t>METALIKA</a:t>
            </a:r>
            <a:endParaRPr lang="cs-CZ" sz="1804" b="1" dirty="0">
              <a:solidFill>
                <a:srgbClr val="DB0032"/>
              </a:solidFill>
              <a:latin typeface="Arial"/>
              <a:cs typeface="Arial"/>
            </a:endParaRPr>
          </a:p>
        </p:txBody>
      </p:sp>
      <p:sp>
        <p:nvSpPr>
          <p:cNvPr id="18" name="Zástupný text 3">
            <a:extLst>
              <a:ext uri="{FF2B5EF4-FFF2-40B4-BE49-F238E27FC236}">
                <a16:creationId xmlns:a16="http://schemas.microsoft.com/office/drawing/2014/main" id="{6EE6268D-6A64-E3F5-93EE-6CD991E4378C}"/>
              </a:ext>
            </a:extLst>
          </p:cNvPr>
          <p:cNvSpPr txBox="1">
            <a:spLocks/>
          </p:cNvSpPr>
          <p:nvPr/>
        </p:nvSpPr>
        <p:spPr>
          <a:xfrm>
            <a:off x="274058" y="3330252"/>
            <a:ext cx="2148638" cy="264027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lang="en-GB" sz="1800" b="0" i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solidFill>
                  <a:srgbClr val="211F20"/>
                </a:solidFill>
                <a:latin typeface="Ogilvy Sans" panose="02010503040101060103" pitchFamily="2" charset="77"/>
                <a:ea typeface="+mn-ea"/>
                <a:cs typeface="+mn-cs"/>
              </a:defRPr>
            </a:lvl2pPr>
            <a:lvl3pPr marL="914400">
              <a:defRPr>
                <a:solidFill>
                  <a:srgbClr val="211F20"/>
                </a:solidFill>
                <a:latin typeface="Ogilvy Sans" panose="02010503040101060103" pitchFamily="2" charset="77"/>
                <a:ea typeface="+mn-ea"/>
                <a:cs typeface="+mn-cs"/>
              </a:defRPr>
            </a:lvl3pPr>
            <a:lvl4pPr marL="1371600">
              <a:defRPr>
                <a:solidFill>
                  <a:srgbClr val="211F20"/>
                </a:solidFill>
                <a:latin typeface="Ogilvy Sans" panose="02010503040101060103" pitchFamily="2" charset="77"/>
                <a:ea typeface="+mn-ea"/>
                <a:cs typeface="+mn-cs"/>
              </a:defRPr>
            </a:lvl4pPr>
            <a:lvl5pPr marL="1828800">
              <a:defRPr>
                <a:solidFill>
                  <a:srgbClr val="211F20"/>
                </a:solidFill>
                <a:latin typeface="Ogilvy Sans" panose="02010503040101060103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cs-CZ" sz="902" b="1" dirty="0">
                <a:cs typeface="+mn-cs"/>
              </a:rPr>
              <a:t>Bytové domy	</a:t>
            </a:r>
            <a:r>
              <a:rPr lang="cs-CZ" sz="1203" b="1" kern="1200" dirty="0">
                <a:cs typeface="+mn-cs"/>
              </a:rPr>
              <a:t>437 164 </a:t>
            </a:r>
            <a:r>
              <a:rPr lang="cs-CZ" sz="902" b="1" dirty="0">
                <a:cs typeface="+mn-cs"/>
              </a:rPr>
              <a:t>přípojek</a:t>
            </a:r>
            <a:br>
              <a:rPr lang="cs-CZ" sz="902" b="1" dirty="0">
                <a:cs typeface="+mn-cs"/>
              </a:rPr>
            </a:br>
            <a:r>
              <a:rPr lang="cs-CZ" sz="902" b="1" dirty="0">
                <a:cs typeface="+mn-cs"/>
              </a:rPr>
              <a:t>Rodinné domy	   </a:t>
            </a:r>
            <a:r>
              <a:rPr lang="cs-CZ" sz="1203" b="1" kern="1200" dirty="0">
                <a:cs typeface="+mn-cs"/>
              </a:rPr>
              <a:t>43 665 </a:t>
            </a:r>
            <a:r>
              <a:rPr lang="cs-CZ" sz="902" b="1" dirty="0">
                <a:cs typeface="+mn-cs"/>
              </a:rPr>
              <a:t>přípojek</a:t>
            </a:r>
          </a:p>
          <a:p>
            <a:endParaRPr lang="cs-CZ" sz="413" dirty="0">
              <a:solidFill>
                <a:schemeClr val="bg1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9C1DABC-2B95-9844-4ADB-BDD388C5BB61}"/>
              </a:ext>
            </a:extLst>
          </p:cNvPr>
          <p:cNvSpPr txBox="1"/>
          <p:nvPr/>
        </p:nvSpPr>
        <p:spPr>
          <a:xfrm>
            <a:off x="2771968" y="3271865"/>
            <a:ext cx="2244332" cy="272323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>
              <a:defRPr sz="2800" b="0" i="0" ker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211F20"/>
                </a:solidFill>
                <a:latin typeface="Ogilvy Sans" panose="02010503040101060103" pitchFamily="2" charset="77"/>
              </a:defRPr>
            </a:lvl2pPr>
            <a:lvl3pPr>
              <a:defRPr>
                <a:solidFill>
                  <a:srgbClr val="211F20"/>
                </a:solidFill>
                <a:latin typeface="Ogilvy Sans" panose="02010503040101060103" pitchFamily="2" charset="77"/>
              </a:defRPr>
            </a:lvl3pPr>
            <a:lvl4pPr>
              <a:defRPr>
                <a:solidFill>
                  <a:srgbClr val="211F20"/>
                </a:solidFill>
                <a:latin typeface="Ogilvy Sans" panose="02010503040101060103" pitchFamily="2" charset="77"/>
              </a:defRPr>
            </a:lvl4pPr>
            <a:lvl5pPr>
              <a:defRPr>
                <a:solidFill>
                  <a:srgbClr val="211F20"/>
                </a:solidFill>
                <a:latin typeface="Ogilvy Sans" panose="02010503040101060103" pitchFamily="2" charset="77"/>
              </a:defRPr>
            </a:lvl5pPr>
          </a:lstStyle>
          <a:p>
            <a:r>
              <a:rPr lang="cs-CZ" sz="902" b="1" kern="1200" dirty="0">
                <a:cs typeface="+mn-cs"/>
              </a:rPr>
              <a:t>Bytové domy	</a:t>
            </a:r>
            <a:r>
              <a:rPr lang="cs-CZ" sz="1203" b="1" kern="1200" dirty="0">
                <a:cs typeface="+mn-cs"/>
              </a:rPr>
              <a:t>2 042 853 </a:t>
            </a:r>
            <a:r>
              <a:rPr lang="cs-CZ" sz="902" b="1" kern="1200" dirty="0">
                <a:cs typeface="+mn-cs"/>
              </a:rPr>
              <a:t>přípojek</a:t>
            </a:r>
            <a:br>
              <a:rPr lang="cs-CZ" sz="902" b="1" kern="1200" dirty="0">
                <a:cs typeface="+mn-cs"/>
              </a:rPr>
            </a:br>
            <a:r>
              <a:rPr lang="cs-CZ" sz="902" b="1" kern="1200" dirty="0">
                <a:cs typeface="+mn-cs"/>
              </a:rPr>
              <a:t>Rodinné domy	</a:t>
            </a:r>
            <a:r>
              <a:rPr lang="cs-CZ" sz="1203" b="1" kern="1200" dirty="0">
                <a:cs typeface="+mn-cs"/>
              </a:rPr>
              <a:t>1 724 140 </a:t>
            </a:r>
            <a:r>
              <a:rPr lang="cs-CZ" sz="902" b="1" kern="1200" dirty="0">
                <a:cs typeface="+mn-cs"/>
              </a:rPr>
              <a:t>přípojek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16364-F15C-5295-1584-378BE4BE4A15}"/>
              </a:ext>
            </a:extLst>
          </p:cNvPr>
          <p:cNvSpPr txBox="1">
            <a:spLocks/>
          </p:cNvSpPr>
          <p:nvPr/>
        </p:nvSpPr>
        <p:spPr>
          <a:xfrm>
            <a:off x="787340" y="4091335"/>
            <a:ext cx="3720911" cy="258705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defRPr lang="en-GB" sz="2800" b="1" i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solidFill>
                  <a:srgbClr val="211F20"/>
                </a:solidFill>
                <a:latin typeface="Ogilvy Sans" panose="02010503040101060103" pitchFamily="2" charset="77"/>
                <a:ea typeface="+mn-ea"/>
                <a:cs typeface="+mn-cs"/>
              </a:defRPr>
            </a:lvl2pPr>
            <a:lvl3pPr marL="914400">
              <a:defRPr>
                <a:solidFill>
                  <a:srgbClr val="211F20"/>
                </a:solidFill>
                <a:latin typeface="Ogilvy Sans" panose="02010503040101060103" pitchFamily="2" charset="77"/>
                <a:ea typeface="+mn-ea"/>
                <a:cs typeface="+mn-cs"/>
              </a:defRPr>
            </a:lvl3pPr>
            <a:lvl4pPr marL="1371600">
              <a:defRPr>
                <a:solidFill>
                  <a:srgbClr val="211F20"/>
                </a:solidFill>
                <a:latin typeface="Ogilvy Sans" panose="02010503040101060103" pitchFamily="2" charset="77"/>
                <a:ea typeface="+mn-ea"/>
                <a:cs typeface="+mn-cs"/>
              </a:defRPr>
            </a:lvl4pPr>
            <a:lvl5pPr marL="1828800">
              <a:defRPr>
                <a:solidFill>
                  <a:srgbClr val="211F20"/>
                </a:solidFill>
                <a:latin typeface="Ogilvy Sans" panose="02010503040101060103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53" dirty="0">
                <a:solidFill>
                  <a:srgbClr val="DB0032"/>
                </a:solidFill>
                <a:latin typeface="Arial"/>
                <a:cs typeface="Arial"/>
              </a:rPr>
              <a:t>Průměrná dostupná rychlost v síti CETIN je 426 Mb/s </a:t>
            </a:r>
          </a:p>
          <a:p>
            <a:endParaRPr lang="cs-CZ" sz="902" dirty="0">
              <a:solidFill>
                <a:srgbClr val="DB0032"/>
              </a:solidFill>
              <a:latin typeface="Arial"/>
              <a:cs typeface="Arial"/>
            </a:endParaRPr>
          </a:p>
          <a:p>
            <a:endParaRPr lang="cs-CZ" sz="902" dirty="0">
              <a:solidFill>
                <a:srgbClr val="DB0032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0816320-D28C-689C-0A63-DA73A0692B0D}"/>
              </a:ext>
            </a:extLst>
          </p:cNvPr>
          <p:cNvSpPr txBox="1">
            <a:spLocks/>
          </p:cNvSpPr>
          <p:nvPr/>
        </p:nvSpPr>
        <p:spPr>
          <a:xfrm>
            <a:off x="2771968" y="2273815"/>
            <a:ext cx="2112895" cy="513974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defRPr>
                <a:solidFill>
                  <a:srgbClr val="211F20"/>
                </a:solidFill>
                <a:latin typeface="Ogilvy Sans" panose="02010503040101060103" pitchFamily="2" charset="77"/>
                <a:ea typeface="+mn-ea"/>
                <a:cs typeface="+mn-cs"/>
              </a:defRPr>
            </a:lvl1pPr>
            <a:lvl2pPr marL="457200">
              <a:defRPr>
                <a:solidFill>
                  <a:srgbClr val="211F20"/>
                </a:solidFill>
                <a:latin typeface="Ogilvy Sans" panose="02010503040101060103" pitchFamily="2" charset="77"/>
                <a:ea typeface="+mn-ea"/>
                <a:cs typeface="+mn-cs"/>
              </a:defRPr>
            </a:lvl2pPr>
            <a:lvl3pPr marL="914400">
              <a:defRPr>
                <a:solidFill>
                  <a:srgbClr val="211F20"/>
                </a:solidFill>
                <a:latin typeface="Ogilvy Sans" panose="02010503040101060103" pitchFamily="2" charset="77"/>
                <a:ea typeface="+mn-ea"/>
                <a:cs typeface="+mn-cs"/>
              </a:defRPr>
            </a:lvl3pPr>
            <a:lvl4pPr marL="1371600">
              <a:defRPr>
                <a:solidFill>
                  <a:srgbClr val="211F20"/>
                </a:solidFill>
                <a:latin typeface="Ogilvy Sans" panose="02010503040101060103" pitchFamily="2" charset="77"/>
                <a:ea typeface="+mn-ea"/>
                <a:cs typeface="+mn-cs"/>
              </a:defRPr>
            </a:lvl4pPr>
            <a:lvl5pPr marL="1828800">
              <a:defRPr>
                <a:solidFill>
                  <a:srgbClr val="211F20"/>
                </a:solidFill>
                <a:latin typeface="Ogilvy Sans" panose="02010503040101060103" pitchFamily="2" charset="77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07413" indent="-107413">
              <a:buFont typeface="Arial" panose="020B0604020202020204" pitchFamily="34" charset="0"/>
              <a:buChar char="•"/>
            </a:pPr>
            <a:r>
              <a:rPr lang="cs-CZ" sz="752" dirty="0">
                <a:solidFill>
                  <a:schemeClr val="tx1"/>
                </a:solidFill>
                <a:latin typeface="Arial" panose="020B0604020202020204" pitchFamily="34" charset="0"/>
              </a:rPr>
              <a:t>rychlost až 250 Mb/s</a:t>
            </a:r>
            <a:br>
              <a:rPr lang="cs-CZ" sz="752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cs-CZ" sz="752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07413" indent="-107413">
              <a:buFont typeface="Arial" panose="020B0604020202020204" pitchFamily="34" charset="0"/>
              <a:buChar char="•"/>
            </a:pPr>
            <a:r>
              <a:rPr lang="cs-CZ" sz="752" dirty="0">
                <a:solidFill>
                  <a:schemeClr val="tx1"/>
                </a:solidFill>
                <a:latin typeface="Arial" panose="020B0604020202020204" pitchFamily="34" charset="0"/>
              </a:rPr>
              <a:t>stávající pevná síť, kterou jsme z 85 % zrychlili pomocí technologie tzv. předsunutých </a:t>
            </a:r>
            <a:r>
              <a:rPr lang="cs-CZ" sz="752" dirty="0" err="1">
                <a:solidFill>
                  <a:schemeClr val="tx1"/>
                </a:solidFill>
                <a:latin typeface="Arial" panose="020B0604020202020204" pitchFamily="34" charset="0"/>
              </a:rPr>
              <a:t>DSLAMů</a:t>
            </a:r>
            <a:endParaRPr lang="cs-CZ" sz="752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cs-CZ" sz="752" dirty="0">
              <a:solidFill>
                <a:schemeClr val="bg1"/>
              </a:solidFill>
            </a:endParaRPr>
          </a:p>
        </p:txBody>
      </p:sp>
      <p:pic>
        <p:nvPicPr>
          <p:cNvPr id="2049" name="Picture 41">
            <a:extLst>
              <a:ext uri="{FF2B5EF4-FFF2-40B4-BE49-F238E27FC236}">
                <a16:creationId xmlns:a16="http://schemas.microsoft.com/office/drawing/2014/main" id="{4DD549DE-14D0-2F65-261D-186898D81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595" y="2090508"/>
            <a:ext cx="748569" cy="651979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E9A78A45-DD67-B756-4394-E0C0B5E2D8A2}"/>
              </a:ext>
            </a:extLst>
          </p:cNvPr>
          <p:cNvSpPr txBox="1">
            <a:spLocks/>
          </p:cNvSpPr>
          <p:nvPr/>
        </p:nvSpPr>
        <p:spPr>
          <a:xfrm>
            <a:off x="476719" y="419468"/>
            <a:ext cx="367474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 cap="all" baseline="0">
                <a:solidFill>
                  <a:srgbClr val="2F009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40640">
              <a:spcBef>
                <a:spcPts val="100"/>
              </a:spcBef>
            </a:pPr>
            <a:r>
              <a:rPr lang="cs-CZ">
                <a:latin typeface="AvenirNext LT Pro Bold"/>
                <a:cs typeface="AvenirNext LT Pro Bold"/>
              </a:rPr>
              <a:t>CO CETIN </a:t>
            </a:r>
            <a:r>
              <a:rPr lang="cs-CZ" spc="-10">
                <a:latin typeface="AvenirNext LT Pro Bold"/>
                <a:cs typeface="AvenirNext LT Pro Bold"/>
              </a:rPr>
              <a:t>NABÍZÍ</a:t>
            </a:r>
            <a:endParaRPr lang="cs-CZ" spc="-10" dirty="0">
              <a:latin typeface="AvenirNext LT Pro Bold"/>
              <a:cs typeface="AvenirNext LT Pro Bold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137662F-6316-B02F-964A-F1FEBF1687C8}"/>
              </a:ext>
            </a:extLst>
          </p:cNvPr>
          <p:cNvSpPr/>
          <p:nvPr/>
        </p:nvSpPr>
        <p:spPr>
          <a:xfrm>
            <a:off x="0" y="438761"/>
            <a:ext cx="368300" cy="407670"/>
          </a:xfrm>
          <a:custGeom>
            <a:avLst/>
            <a:gdLst/>
            <a:ahLst/>
            <a:cxnLst/>
            <a:rect l="l" t="t" r="r" b="b"/>
            <a:pathLst>
              <a:path w="368300" h="407669">
                <a:moveTo>
                  <a:pt x="0" y="0"/>
                </a:moveTo>
                <a:lnTo>
                  <a:pt x="0" y="407504"/>
                </a:lnTo>
                <a:lnTo>
                  <a:pt x="367919" y="205816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7C6AA2E0-3035-AD78-8EC0-EC8841E59A6F}"/>
              </a:ext>
            </a:extLst>
          </p:cNvPr>
          <p:cNvGrpSpPr/>
          <p:nvPr/>
        </p:nvGrpSpPr>
        <p:grpSpPr>
          <a:xfrm>
            <a:off x="5146860" y="0"/>
            <a:ext cx="2413674" cy="5328285"/>
            <a:chOff x="5143089" y="0"/>
            <a:chExt cx="2417445" cy="5328285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711E3352-3318-598B-963F-0A3CD83C02CD}"/>
                </a:ext>
              </a:extLst>
            </p:cNvPr>
            <p:cNvSpPr/>
            <p:nvPr/>
          </p:nvSpPr>
          <p:spPr>
            <a:xfrm>
              <a:off x="5143089" y="0"/>
              <a:ext cx="2417445" cy="5328285"/>
            </a:xfrm>
            <a:custGeom>
              <a:avLst/>
              <a:gdLst/>
              <a:ahLst/>
              <a:cxnLst/>
              <a:rect l="l" t="t" r="r" b="b"/>
              <a:pathLst>
                <a:path w="2417445" h="5328285">
                  <a:moveTo>
                    <a:pt x="0" y="0"/>
                  </a:moveTo>
                  <a:lnTo>
                    <a:pt x="0" y="5328005"/>
                  </a:lnTo>
                  <a:lnTo>
                    <a:pt x="2416916" y="5328005"/>
                  </a:lnTo>
                  <a:lnTo>
                    <a:pt x="24169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F8F4D695-5CCE-EB37-D283-C719317D001E}"/>
                </a:ext>
              </a:extLst>
            </p:cNvPr>
            <p:cNvSpPr/>
            <p:nvPr/>
          </p:nvSpPr>
          <p:spPr>
            <a:xfrm>
              <a:off x="5418001" y="62915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61439065-C3D9-9767-7595-EEFC5F6629D2}"/>
                </a:ext>
              </a:extLst>
            </p:cNvPr>
            <p:cNvSpPr/>
            <p:nvPr/>
          </p:nvSpPr>
          <p:spPr>
            <a:xfrm>
              <a:off x="5418001" y="118895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A9C8FFA5-D4D5-AF45-E633-674E37D4F794}"/>
                </a:ext>
              </a:extLst>
            </p:cNvPr>
            <p:cNvSpPr/>
            <p:nvPr/>
          </p:nvSpPr>
          <p:spPr>
            <a:xfrm>
              <a:off x="5418001" y="174875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F7FB70A7-88B6-898B-5338-361B24B1EF1D}"/>
                </a:ext>
              </a:extLst>
            </p:cNvPr>
            <p:cNvSpPr/>
            <p:nvPr/>
          </p:nvSpPr>
          <p:spPr>
            <a:xfrm>
              <a:off x="5418001" y="230855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19421E4C-4051-8ABA-8FA7-EACB0BC6EFCD}"/>
                </a:ext>
              </a:extLst>
            </p:cNvPr>
            <p:cNvSpPr/>
            <p:nvPr/>
          </p:nvSpPr>
          <p:spPr>
            <a:xfrm>
              <a:off x="5418001" y="2868356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33F0E8DF-EE34-351B-16E1-31DA8C891DC1}"/>
                </a:ext>
              </a:extLst>
            </p:cNvPr>
            <p:cNvSpPr/>
            <p:nvPr/>
          </p:nvSpPr>
          <p:spPr>
            <a:xfrm>
              <a:off x="5418001" y="3419156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FA0C66F8-1948-78AB-EAC2-3172C37B7635}"/>
                </a:ext>
              </a:extLst>
            </p:cNvPr>
            <p:cNvSpPr/>
            <p:nvPr/>
          </p:nvSpPr>
          <p:spPr>
            <a:xfrm>
              <a:off x="5418001" y="3915956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C0DD10A9-720A-704E-5882-8F3EA38E93FE}"/>
                </a:ext>
              </a:extLst>
            </p:cNvPr>
            <p:cNvSpPr/>
            <p:nvPr/>
          </p:nvSpPr>
          <p:spPr>
            <a:xfrm>
              <a:off x="5418001" y="468275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12">
            <a:extLst>
              <a:ext uri="{FF2B5EF4-FFF2-40B4-BE49-F238E27FC236}">
                <a16:creationId xmlns:a16="http://schemas.microsoft.com/office/drawing/2014/main" id="{C2740100-015E-7F5E-2360-689C3FE0CD7D}"/>
              </a:ext>
            </a:extLst>
          </p:cNvPr>
          <p:cNvSpPr txBox="1"/>
          <p:nvPr/>
        </p:nvSpPr>
        <p:spPr>
          <a:xfrm>
            <a:off x="5853645" y="485991"/>
            <a:ext cx="708025" cy="3854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2 </a:t>
            </a:r>
            <a:r>
              <a:rPr lang="cs-CZ" sz="1200" b="1" spc="-20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5</a:t>
            </a:r>
            <a:r>
              <a:rPr sz="1200" b="1" spc="-20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00+</a:t>
            </a:r>
            <a:endParaRPr sz="1200" dirty="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zaměstnanců</a:t>
            </a:r>
            <a:endParaRPr sz="900" dirty="0">
              <a:latin typeface="AvenirNext LT Pro Regular"/>
              <a:cs typeface="AvenirNext LT Pro Regular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2F2517DC-88B0-F02A-D33A-CDFA78C277DF}"/>
              </a:ext>
            </a:extLst>
          </p:cNvPr>
          <p:cNvSpPr txBox="1"/>
          <p:nvPr/>
        </p:nvSpPr>
        <p:spPr>
          <a:xfrm>
            <a:off x="5853645" y="1043254"/>
            <a:ext cx="1292860" cy="3854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20 000 000 </a:t>
            </a:r>
            <a:r>
              <a:rPr sz="1200" b="1" spc="-25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km</a:t>
            </a:r>
            <a:endParaRPr sz="1200" dirty="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párů metalických </a:t>
            </a: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kabelů</a:t>
            </a:r>
            <a:endParaRPr sz="900" dirty="0">
              <a:latin typeface="AvenirNext LT Pro Regular"/>
              <a:cs typeface="AvenirNext LT Pro Regular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C68D944E-577F-2190-C117-95549CA57E50}"/>
              </a:ext>
            </a:extLst>
          </p:cNvPr>
          <p:cNvSpPr txBox="1"/>
          <p:nvPr/>
        </p:nvSpPr>
        <p:spPr>
          <a:xfrm>
            <a:off x="5853645" y="1641488"/>
            <a:ext cx="909319" cy="3676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55 000 </a:t>
            </a:r>
            <a:r>
              <a:rPr sz="1200" b="1" spc="-25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km</a:t>
            </a:r>
            <a:endParaRPr sz="1200" dirty="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optických </a:t>
            </a: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kabelů</a:t>
            </a:r>
            <a:endParaRPr sz="900" dirty="0">
              <a:latin typeface="AvenirNext LT Pro Regular"/>
              <a:cs typeface="AvenirNext LT Pro Regular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485D21F9-A845-6BD9-F10D-E9F64C7314A8}"/>
              </a:ext>
            </a:extLst>
          </p:cNvPr>
          <p:cNvSpPr txBox="1"/>
          <p:nvPr/>
        </p:nvSpPr>
        <p:spPr>
          <a:xfrm>
            <a:off x="5853645" y="2180970"/>
            <a:ext cx="996950" cy="3854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1</a:t>
            </a:r>
            <a:r>
              <a:rPr sz="1200" b="1" spc="-100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 </a:t>
            </a:r>
            <a:r>
              <a:rPr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700 000 </a:t>
            </a:r>
            <a:r>
              <a:rPr sz="1200" b="1" spc="-25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km</a:t>
            </a:r>
            <a:endParaRPr sz="1200" dirty="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optických </a:t>
            </a: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vláken</a:t>
            </a:r>
            <a:endParaRPr sz="900" dirty="0">
              <a:latin typeface="AvenirNext LT Pro Regular"/>
              <a:cs typeface="AvenirNext LT Pro Regular"/>
            </a:endParaRPr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2416934D-42B1-7B76-B7DB-D50961652275}"/>
              </a:ext>
            </a:extLst>
          </p:cNvPr>
          <p:cNvSpPr txBox="1"/>
          <p:nvPr/>
        </p:nvSpPr>
        <p:spPr>
          <a:xfrm>
            <a:off x="5853645" y="2738234"/>
            <a:ext cx="1463675" cy="21844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6 </a:t>
            </a:r>
            <a:r>
              <a:rPr sz="1200" b="1" spc="-20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000+</a:t>
            </a:r>
            <a:endParaRPr sz="1200" dirty="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základových </a:t>
            </a: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stanic</a:t>
            </a:r>
            <a:endParaRPr sz="900" dirty="0">
              <a:latin typeface="AvenirNext LT Pro Regular"/>
              <a:cs typeface="AvenirNext LT Pro Regula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</a:pPr>
            <a:r>
              <a:rPr sz="1200" b="1" spc="-25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20+</a:t>
            </a:r>
            <a:endParaRPr sz="1200" dirty="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partnerů, </a:t>
            </a: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operátorů</a:t>
            </a:r>
            <a:endParaRPr sz="900" dirty="0">
              <a:latin typeface="AvenirNext LT Pro Regular"/>
              <a:cs typeface="AvenirNext LT Pro Regula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AvenirNext LT Pro Regular"/>
              <a:cs typeface="AvenirNext LT Pro Regular"/>
            </a:endParaRPr>
          </a:p>
          <a:p>
            <a:pPr marL="12700" marR="63500" indent="-635">
              <a:lnSpc>
                <a:spcPts val="1200"/>
              </a:lnSpc>
            </a:pPr>
            <a:r>
              <a:rPr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desítky </a:t>
            </a:r>
            <a:r>
              <a:rPr sz="1200" b="1" spc="-10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obchodních partnerů</a:t>
            </a:r>
            <a:endParaRPr sz="1200" dirty="0">
              <a:latin typeface="AvenirNext LT Pro Regular"/>
              <a:cs typeface="AvenirNext LT Pro Regular"/>
            </a:endParaRPr>
          </a:p>
          <a:p>
            <a:pPr marL="12700" marR="5080" indent="-635">
              <a:lnSpc>
                <a:spcPts val="900"/>
              </a:lnSpc>
              <a:spcBef>
                <a:spcPts val="315"/>
              </a:spcBef>
            </a:pPr>
            <a:r>
              <a:rPr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v zahraničí pro </a:t>
            </a: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mezinárodní </a:t>
            </a:r>
            <a:r>
              <a:rPr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tranzit a </a:t>
            </a: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roaming</a:t>
            </a:r>
            <a:endParaRPr sz="900" dirty="0">
              <a:latin typeface="AvenirNext LT Pro Regular"/>
              <a:cs typeface="AvenirNext LT Pro Regula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 dirty="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ve 4 </a:t>
            </a:r>
            <a:r>
              <a:rPr sz="1200" b="1" spc="-10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zemích</a:t>
            </a:r>
            <a:endParaRPr sz="1200" dirty="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jako CETIN </a:t>
            </a:r>
            <a:r>
              <a:rPr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Group</a:t>
            </a:r>
            <a:endParaRPr sz="900" dirty="0">
              <a:latin typeface="AvenirNext LT Pro Regular"/>
              <a:cs typeface="AvenirNext LT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0031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Rural Yuba County, Calif., to See Fiber Network Expansion">
            <a:extLst>
              <a:ext uri="{FF2B5EF4-FFF2-40B4-BE49-F238E27FC236}">
                <a16:creationId xmlns:a16="http://schemas.microsoft.com/office/drawing/2014/main" id="{98F7FA40-2AD4-DB4D-0631-3D1C79557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r="14916"/>
          <a:stretch/>
        </p:blipFill>
        <p:spPr bwMode="auto">
          <a:xfrm>
            <a:off x="4540250" y="-11944"/>
            <a:ext cx="7048502" cy="533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-6772" y="-7223"/>
            <a:ext cx="5244647" cy="5327650"/>
            <a:chOff x="0" y="609"/>
            <a:chExt cx="5244647" cy="5327650"/>
          </a:xfrm>
        </p:grpSpPr>
        <p:sp>
          <p:nvSpPr>
            <p:cNvPr id="4" name="object 4"/>
            <p:cNvSpPr/>
            <p:nvPr/>
          </p:nvSpPr>
          <p:spPr>
            <a:xfrm>
              <a:off x="817" y="609"/>
              <a:ext cx="5243830" cy="5327650"/>
            </a:xfrm>
            <a:custGeom>
              <a:avLst/>
              <a:gdLst/>
              <a:ahLst/>
              <a:cxnLst/>
              <a:rect l="l" t="t" r="r" b="b"/>
              <a:pathLst>
                <a:path w="5243830" h="5327650">
                  <a:moveTo>
                    <a:pt x="5243239" y="0"/>
                  </a:moveTo>
                  <a:lnTo>
                    <a:pt x="0" y="0"/>
                  </a:lnTo>
                  <a:lnTo>
                    <a:pt x="0" y="5327396"/>
                  </a:lnTo>
                  <a:lnTo>
                    <a:pt x="4686832" y="5327396"/>
                  </a:lnTo>
                  <a:lnTo>
                    <a:pt x="5243239" y="0"/>
                  </a:lnTo>
                  <a:close/>
                </a:path>
              </a:pathLst>
            </a:custGeom>
            <a:solidFill>
              <a:srgbClr val="3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26219"/>
              <a:ext cx="363855" cy="402590"/>
            </a:xfrm>
            <a:custGeom>
              <a:avLst/>
              <a:gdLst/>
              <a:ahLst/>
              <a:cxnLst/>
              <a:rect l="l" t="t" r="r" b="b"/>
              <a:pathLst>
                <a:path w="363855" h="402590">
                  <a:moveTo>
                    <a:pt x="0" y="0"/>
                  </a:moveTo>
                  <a:lnTo>
                    <a:pt x="0" y="402005"/>
                  </a:lnTo>
                  <a:lnTo>
                    <a:pt x="363553" y="201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7938" y="368782"/>
            <a:ext cx="403851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000" dirty="0">
                <a:solidFill>
                  <a:srgbClr val="FFFFFF"/>
                </a:solidFill>
                <a:latin typeface="AvenirNext LT Pro Bold"/>
                <a:cs typeface="AvenirNext LT Pro Bold"/>
              </a:rPr>
              <a:t>CETIN v Pardubickém kraji</a:t>
            </a:r>
            <a:endParaRPr sz="2000" dirty="0">
              <a:latin typeface="AvenirNext LT Pro Bold"/>
              <a:cs typeface="AvenirNext LT Pro Bol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1C4B8DB7-10C0-12BD-C722-B8D90D8AD506}"/>
              </a:ext>
            </a:extLst>
          </p:cNvPr>
          <p:cNvSpPr txBox="1">
            <a:spLocks/>
          </p:cNvSpPr>
          <p:nvPr/>
        </p:nvSpPr>
        <p:spPr>
          <a:xfrm>
            <a:off x="577938" y="689383"/>
            <a:ext cx="4038512" cy="2028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2F009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algn="ctr">
              <a:spcBef>
                <a:spcPts val="100"/>
              </a:spcBef>
            </a:pPr>
            <a:endParaRPr lang="pl-PL" sz="1800" u="sng" dirty="0">
              <a:solidFill>
                <a:srgbClr val="FFFFFF"/>
              </a:solidFill>
              <a:latin typeface="AvenirNext LT Pro Bold"/>
              <a:cs typeface="AvenirNext LT Pro Bold"/>
            </a:endParaRPr>
          </a:p>
          <a:p>
            <a:pPr marL="12700" marR="5080" algn="ctr">
              <a:spcBef>
                <a:spcPts val="100"/>
              </a:spcBef>
            </a:pPr>
            <a:endParaRPr lang="pl-PL" sz="1800" u="sng" dirty="0">
              <a:solidFill>
                <a:srgbClr val="FFFFFF"/>
              </a:solidFill>
              <a:latin typeface="AvenirNext LT Pro Bold"/>
              <a:cs typeface="AvenirNext LT Pro Bold"/>
            </a:endParaRPr>
          </a:p>
          <a:p>
            <a:pPr marL="12700" marR="5080" algn="ctr">
              <a:spcBef>
                <a:spcPts val="100"/>
              </a:spcBef>
            </a:pPr>
            <a:endParaRPr lang="pl-PL" sz="1800" u="sng" dirty="0">
              <a:solidFill>
                <a:srgbClr val="FFFFFF"/>
              </a:solidFill>
              <a:latin typeface="AvenirNext LT Pro Bold"/>
              <a:cs typeface="AvenirNext LT Pro Bold"/>
            </a:endParaRPr>
          </a:p>
          <a:p>
            <a:pPr marL="12700" marR="5080" algn="ctr">
              <a:spcBef>
                <a:spcPts val="100"/>
              </a:spcBef>
            </a:pPr>
            <a:endParaRPr lang="pl-PL" sz="1800" u="sng" dirty="0">
              <a:solidFill>
                <a:srgbClr val="FFFFFF"/>
              </a:solidFill>
              <a:latin typeface="AvenirNext LT Pro Bold"/>
              <a:cs typeface="AvenirNext LT Pro Bold"/>
            </a:endParaRPr>
          </a:p>
          <a:p>
            <a:pPr marL="12700" marR="5080" algn="ctr">
              <a:spcBef>
                <a:spcPts val="100"/>
              </a:spcBef>
            </a:pPr>
            <a:endParaRPr lang="pl-PL" sz="1800" u="sng" dirty="0">
              <a:solidFill>
                <a:srgbClr val="FFFFFF"/>
              </a:solidFill>
              <a:latin typeface="AvenirNext LT Pro Bold"/>
              <a:cs typeface="AvenirNext LT Pro Bold"/>
            </a:endParaRPr>
          </a:p>
          <a:p>
            <a:pPr marL="12700" marR="5080" algn="ctr">
              <a:spcBef>
                <a:spcPts val="100"/>
              </a:spcBef>
            </a:pPr>
            <a:endParaRPr lang="pl-PL" sz="1800" u="sng" dirty="0">
              <a:solidFill>
                <a:srgbClr val="FFFFFF"/>
              </a:solidFill>
              <a:latin typeface="AvenirNext LT Pro Bold"/>
              <a:cs typeface="AvenirNext LT Pro Bold"/>
            </a:endParaRPr>
          </a:p>
          <a:p>
            <a:pPr marL="12700" marR="5080" algn="ctr">
              <a:spcBef>
                <a:spcPts val="100"/>
              </a:spcBef>
            </a:pPr>
            <a:r>
              <a:rPr lang="pl-PL" sz="1800" u="sng" dirty="0">
                <a:solidFill>
                  <a:srgbClr val="FFFFFF"/>
                </a:solidFill>
                <a:latin typeface="AvenirNext LT Pro Bold"/>
                <a:cs typeface="AvenirNext LT Pro Bold"/>
              </a:rPr>
              <a:t>Individuální výstavba - kopané</a:t>
            </a:r>
            <a:endParaRPr lang="pl-PL" sz="1800" u="sng" dirty="0">
              <a:latin typeface="AvenirNext LT Pro Bold"/>
              <a:cs typeface="AvenirNext LT Pro Bold"/>
            </a:endParaRP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8E065F70-1794-CCCF-F690-B64F5D53F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96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venku, obloha, mrak, silnice&#10;&#10;Popis byl vytvořen automaticky">
            <a:extLst>
              <a:ext uri="{FF2B5EF4-FFF2-40B4-BE49-F238E27FC236}">
                <a16:creationId xmlns:a16="http://schemas.microsoft.com/office/drawing/2014/main" id="{93162FD0-5C7A-8885-4639-0C9E55D7BC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2" b="14331"/>
          <a:stretch/>
        </p:blipFill>
        <p:spPr>
          <a:xfrm>
            <a:off x="194966" y="6351"/>
            <a:ext cx="8399947" cy="5327649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609"/>
            <a:ext cx="5244647" cy="5327650"/>
            <a:chOff x="0" y="609"/>
            <a:chExt cx="5244647" cy="5327650"/>
          </a:xfrm>
        </p:grpSpPr>
        <p:sp>
          <p:nvSpPr>
            <p:cNvPr id="4" name="object 4"/>
            <p:cNvSpPr/>
            <p:nvPr/>
          </p:nvSpPr>
          <p:spPr>
            <a:xfrm>
              <a:off x="817" y="609"/>
              <a:ext cx="5243830" cy="5327650"/>
            </a:xfrm>
            <a:custGeom>
              <a:avLst/>
              <a:gdLst/>
              <a:ahLst/>
              <a:cxnLst/>
              <a:rect l="l" t="t" r="r" b="b"/>
              <a:pathLst>
                <a:path w="5243830" h="5327650">
                  <a:moveTo>
                    <a:pt x="5243239" y="0"/>
                  </a:moveTo>
                  <a:lnTo>
                    <a:pt x="0" y="0"/>
                  </a:lnTo>
                  <a:lnTo>
                    <a:pt x="0" y="5327396"/>
                  </a:lnTo>
                  <a:lnTo>
                    <a:pt x="4686832" y="5327396"/>
                  </a:lnTo>
                  <a:lnTo>
                    <a:pt x="5243239" y="0"/>
                  </a:lnTo>
                  <a:close/>
                </a:path>
              </a:pathLst>
            </a:custGeom>
            <a:solidFill>
              <a:srgbClr val="3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26219"/>
              <a:ext cx="363855" cy="402590"/>
            </a:xfrm>
            <a:custGeom>
              <a:avLst/>
              <a:gdLst/>
              <a:ahLst/>
              <a:cxnLst/>
              <a:rect l="l" t="t" r="r" b="b"/>
              <a:pathLst>
                <a:path w="363855" h="402590">
                  <a:moveTo>
                    <a:pt x="0" y="0"/>
                  </a:moveTo>
                  <a:lnTo>
                    <a:pt x="0" y="402005"/>
                  </a:lnTo>
                  <a:lnTo>
                    <a:pt x="363553" y="201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4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7938" y="368782"/>
            <a:ext cx="403851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cs-CZ" sz="2000" dirty="0">
                <a:solidFill>
                  <a:srgbClr val="FFFFFF"/>
                </a:solidFill>
                <a:latin typeface="AvenirNext LT Pro Bold"/>
                <a:cs typeface="AvenirNext LT Pro Bold"/>
              </a:rPr>
              <a:t>CETIN v Pardubickém kraji</a:t>
            </a:r>
            <a:endParaRPr sz="2000" dirty="0">
              <a:latin typeface="AvenirNext LT Pro Bold"/>
              <a:cs typeface="AvenirNext LT Pro Bol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253542" y="4974844"/>
            <a:ext cx="248108" cy="16350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508827" y="2514600"/>
            <a:ext cx="3886112" cy="1469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marR="5080" indent="-237490">
              <a:lnSpc>
                <a:spcPct val="112500"/>
              </a:lnSpc>
              <a:spcBef>
                <a:spcPts val="990"/>
              </a:spcBef>
              <a:buFont typeface="Symbol"/>
              <a:buChar char=""/>
              <a:tabLst>
                <a:tab pos="255270" algn="l"/>
                <a:tab pos="255904" algn="l"/>
              </a:tabLst>
            </a:pPr>
            <a:r>
              <a:rPr lang="cs-CZ" sz="1400" b="0" spc="-10" dirty="0">
                <a:latin typeface="AvenirNext LT Pro Regular"/>
                <a:cs typeface="AvenirNext LT Pro Regular"/>
              </a:rPr>
              <a:t>Často obce nebo části měst</a:t>
            </a:r>
          </a:p>
          <a:p>
            <a:pPr marL="255270" marR="5080" indent="-237490">
              <a:lnSpc>
                <a:spcPct val="112500"/>
              </a:lnSpc>
              <a:spcBef>
                <a:spcPts val="990"/>
              </a:spcBef>
              <a:buFont typeface="Symbol"/>
              <a:buChar char=""/>
              <a:tabLst>
                <a:tab pos="255270" algn="l"/>
                <a:tab pos="255904" algn="l"/>
              </a:tabLst>
            </a:pPr>
            <a:r>
              <a:rPr lang="cs-CZ" sz="1400" b="0" spc="-10" dirty="0">
                <a:latin typeface="AvenirNext LT Pro Regular"/>
                <a:cs typeface="AvenirNext LT Pro Regular"/>
              </a:rPr>
              <a:t>Historicky existence nadzemního vedení a podpěrných sloupů</a:t>
            </a:r>
          </a:p>
          <a:p>
            <a:pPr marL="255270" marR="5080" indent="-237490">
              <a:lnSpc>
                <a:spcPct val="112500"/>
              </a:lnSpc>
              <a:spcBef>
                <a:spcPts val="990"/>
              </a:spcBef>
              <a:buFont typeface="Symbol"/>
              <a:buChar char=""/>
              <a:tabLst>
                <a:tab pos="255270" algn="l"/>
                <a:tab pos="255904" algn="l"/>
              </a:tabLst>
            </a:pPr>
            <a:r>
              <a:rPr lang="cs-CZ" sz="1400" b="0" spc="-10" dirty="0">
                <a:latin typeface="AvenirNext LT Pro Regular"/>
                <a:cs typeface="AvenirNext LT Pro Regular"/>
              </a:rPr>
              <a:t>Modernizace sítě po stávajících podpěrách + oprava či přidání nových podpěr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1C4B8DB7-10C0-12BD-C722-B8D90D8AD506}"/>
              </a:ext>
            </a:extLst>
          </p:cNvPr>
          <p:cNvSpPr txBox="1">
            <a:spLocks/>
          </p:cNvSpPr>
          <p:nvPr/>
        </p:nvSpPr>
        <p:spPr>
          <a:xfrm>
            <a:off x="577938" y="689383"/>
            <a:ext cx="4038512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2F009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algn="ctr">
              <a:spcBef>
                <a:spcPts val="100"/>
              </a:spcBef>
            </a:pPr>
            <a:endParaRPr lang="pl-PL" sz="1800" u="sng" dirty="0">
              <a:solidFill>
                <a:srgbClr val="FFFFFF"/>
              </a:solidFill>
              <a:latin typeface="AvenirNext LT Pro Bold"/>
              <a:cs typeface="AvenirNext LT Pro Bold"/>
            </a:endParaRPr>
          </a:p>
          <a:p>
            <a:pPr marL="12700" marR="5080" algn="ctr">
              <a:spcBef>
                <a:spcPts val="100"/>
              </a:spcBef>
            </a:pPr>
            <a:endParaRPr lang="pl-PL" sz="1800" u="sng" dirty="0">
              <a:solidFill>
                <a:srgbClr val="FFFFFF"/>
              </a:solidFill>
              <a:latin typeface="AvenirNext LT Pro Bold"/>
              <a:cs typeface="AvenirNext LT Pro Bold"/>
            </a:endParaRPr>
          </a:p>
          <a:p>
            <a:pPr marL="12700" marR="5080" algn="ctr">
              <a:spcBef>
                <a:spcPts val="100"/>
              </a:spcBef>
            </a:pPr>
            <a:endParaRPr lang="pl-PL" sz="1800" u="sng" dirty="0">
              <a:solidFill>
                <a:srgbClr val="FFFFFF"/>
              </a:solidFill>
              <a:latin typeface="AvenirNext LT Pro Bold"/>
              <a:cs typeface="AvenirNext LT Pro Bold"/>
            </a:endParaRPr>
          </a:p>
          <a:p>
            <a:pPr marL="12700" marR="5080" algn="ctr">
              <a:spcBef>
                <a:spcPts val="100"/>
              </a:spcBef>
            </a:pPr>
            <a:r>
              <a:rPr lang="pl-PL" sz="1800" u="sng" dirty="0">
                <a:solidFill>
                  <a:srgbClr val="FFFFFF"/>
                </a:solidFill>
                <a:latin typeface="AvenirNext LT Pro Bold"/>
                <a:cs typeface="AvenirNext LT Pro Bold"/>
              </a:rPr>
              <a:t>Nadzemní lokality</a:t>
            </a:r>
            <a:endParaRPr lang="pl-PL" sz="1800" u="sng" dirty="0">
              <a:latin typeface="AvenirNext LT Pro Bold"/>
              <a:cs typeface="AvenirNext LT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332742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3089" y="0"/>
            <a:ext cx="2417445" cy="5328285"/>
            <a:chOff x="5143089" y="0"/>
            <a:chExt cx="2417445" cy="5328285"/>
          </a:xfrm>
        </p:grpSpPr>
        <p:sp>
          <p:nvSpPr>
            <p:cNvPr id="3" name="object 3"/>
            <p:cNvSpPr/>
            <p:nvPr/>
          </p:nvSpPr>
          <p:spPr>
            <a:xfrm>
              <a:off x="5143089" y="0"/>
              <a:ext cx="2417445" cy="5328285"/>
            </a:xfrm>
            <a:custGeom>
              <a:avLst/>
              <a:gdLst/>
              <a:ahLst/>
              <a:cxnLst/>
              <a:rect l="l" t="t" r="r" b="b"/>
              <a:pathLst>
                <a:path w="2417445" h="5328285">
                  <a:moveTo>
                    <a:pt x="0" y="0"/>
                  </a:moveTo>
                  <a:lnTo>
                    <a:pt x="0" y="5328005"/>
                  </a:lnTo>
                  <a:lnTo>
                    <a:pt x="2416916" y="5328005"/>
                  </a:lnTo>
                  <a:lnTo>
                    <a:pt x="24169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8001" y="62915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8001" y="118895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8001" y="174875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8001" y="230855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8001" y="2868356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18001" y="3419156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18001" y="3915956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18001" y="4682755"/>
              <a:ext cx="295275" cy="0"/>
            </a:xfrm>
            <a:custGeom>
              <a:avLst/>
              <a:gdLst/>
              <a:ahLst/>
              <a:cxnLst/>
              <a:rect l="l" t="t" r="r" b="b"/>
              <a:pathLst>
                <a:path w="295275">
                  <a:moveTo>
                    <a:pt x="29519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12E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53645" y="485991"/>
            <a:ext cx="1226136" cy="37125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cs-CZ"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Rychlá výstavba</a:t>
            </a:r>
            <a:endParaRPr sz="1200" dirty="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cs-CZ" sz="900" spc="-1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Až 400 m / den</a:t>
            </a:r>
            <a:endParaRPr sz="900" dirty="0">
              <a:latin typeface="AvenirNext LT Pro Regular"/>
              <a:cs typeface="AvenirNext LT Pro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53645" y="1043254"/>
            <a:ext cx="1292860" cy="404598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cs-CZ"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Minimální omezení provozu</a:t>
            </a:r>
            <a:endParaRPr sz="1200" dirty="0">
              <a:latin typeface="AvenirNext LT Pro Regular"/>
              <a:cs typeface="AvenirNext LT Pro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3644" y="1641488"/>
            <a:ext cx="1463675" cy="20967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cs-CZ"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Minimální prašnost</a:t>
            </a:r>
            <a:endParaRPr sz="1200" dirty="0">
              <a:latin typeface="AvenirNext LT Pro Regular"/>
              <a:cs typeface="AvenirNext LT Pro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53644" y="2180970"/>
            <a:ext cx="1429805" cy="404598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cs-CZ"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Komunikace nebo chodníky</a:t>
            </a:r>
            <a:endParaRPr sz="900" dirty="0">
              <a:latin typeface="AvenirNext LT Pro Regular"/>
              <a:cs typeface="AvenirNext LT Pro 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53646" y="2738234"/>
            <a:ext cx="1429804" cy="1940916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cs-CZ"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Záruka na povrchy</a:t>
            </a:r>
            <a:endParaRPr sz="900" dirty="0">
              <a:latin typeface="AvenirNext LT Pro Regular"/>
              <a:cs typeface="AvenirNext LT Pro Regula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</a:pPr>
            <a:r>
              <a:rPr lang="cs-CZ" sz="1200" b="1" spc="-25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Různá šířka a hloubka</a:t>
            </a:r>
            <a:endParaRPr sz="900" dirty="0">
              <a:latin typeface="AvenirNext LT Pro Regular"/>
              <a:cs typeface="AvenirNext LT Pro Regula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AvenirNext LT Pro Regular"/>
              <a:cs typeface="AvenirNext LT Pro Regular"/>
            </a:endParaRPr>
          </a:p>
          <a:p>
            <a:pPr marL="12700" marR="63500" indent="-635">
              <a:lnSpc>
                <a:spcPts val="1200"/>
              </a:lnSpc>
            </a:pPr>
            <a:r>
              <a:rPr lang="cs-CZ"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Odbočky k domům zvládneme</a:t>
            </a:r>
            <a:endParaRPr sz="900" dirty="0">
              <a:latin typeface="AvenirNext LT Pro Regular"/>
              <a:cs typeface="AvenirNext LT Pro Regula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 dirty="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cs-CZ" sz="1200" b="1" dirty="0">
                <a:solidFill>
                  <a:srgbClr val="F02D48"/>
                </a:solidFill>
                <a:latin typeface="AvenirNext LT Pro Regular"/>
                <a:cs typeface="AvenirNext LT Pro Regular"/>
              </a:rPr>
              <a:t>Odkaz na video:</a:t>
            </a:r>
            <a:endParaRPr sz="1200" dirty="0">
              <a:latin typeface="AvenirNext LT Pro Regular"/>
              <a:cs typeface="AvenirNext LT Pro Regular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cs-CZ" sz="900" dirty="0">
                <a:solidFill>
                  <a:srgbClr val="FFFFFF"/>
                </a:solidFill>
                <a:latin typeface="AvenirNext LT Pro Regular"/>
                <a:cs typeface="AvenirNext LT Pro Regular"/>
              </a:rPr>
              <a:t>Odkaz </a:t>
            </a:r>
            <a:r>
              <a:rPr lang="cs-CZ" sz="900" dirty="0">
                <a:solidFill>
                  <a:srgbClr val="FFFFFF"/>
                </a:solidFill>
                <a:latin typeface="AvenirNext LT Pro Regular"/>
                <a:cs typeface="AvenirNext LT Pro Regular"/>
                <a:hlinkClick r:id="rId2"/>
              </a:rPr>
              <a:t>KLIKNI ZDE</a:t>
            </a:r>
            <a:endParaRPr sz="900" dirty="0">
              <a:latin typeface="AvenirNext LT Pro Regular"/>
              <a:cs typeface="AvenirNext LT Pro Regular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839" y="443000"/>
            <a:ext cx="368300" cy="407670"/>
          </a:xfrm>
          <a:custGeom>
            <a:avLst/>
            <a:gdLst/>
            <a:ahLst/>
            <a:cxnLst/>
            <a:rect l="l" t="t" r="r" b="b"/>
            <a:pathLst>
              <a:path w="368300" h="407669">
                <a:moveTo>
                  <a:pt x="0" y="0"/>
                </a:moveTo>
                <a:lnTo>
                  <a:pt x="0" y="407504"/>
                </a:lnTo>
                <a:lnTo>
                  <a:pt x="367919" y="205816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pc="-10" dirty="0">
                <a:latin typeface="AvenirNext LT Pro Bold"/>
                <a:cs typeface="AvenirNext LT Pro Bold"/>
              </a:rPr>
              <a:t>DALŠÍ TECHNOLOGIE</a:t>
            </a:r>
            <a:endParaRPr spc="-10" dirty="0">
              <a:latin typeface="AvenirNext LT Pro Bold"/>
              <a:cs typeface="AvenirNext LT Pro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6803" y="985570"/>
            <a:ext cx="449770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696595" algn="l"/>
                <a:tab pos="976630" algn="l"/>
                <a:tab pos="2234565" algn="l"/>
                <a:tab pos="3533140" algn="l"/>
              </a:tabLst>
            </a:pPr>
            <a:r>
              <a:rPr lang="cs-CZ" sz="1400" b="1" spc="-20" dirty="0">
                <a:solidFill>
                  <a:srgbClr val="2F0091"/>
                </a:solidFill>
                <a:latin typeface="AvenirNext LT Pro Bold"/>
                <a:cs typeface="AvenirNext LT Pro Bold"/>
              </a:rPr>
              <a:t>MIKROTRENCHING </a:t>
            </a:r>
            <a:r>
              <a:rPr lang="cs-CZ" sz="1200" spc="-25" dirty="0">
                <a:solidFill>
                  <a:srgbClr val="2F0091"/>
                </a:solidFill>
                <a:latin typeface="AvenirNext LT Pro Regular"/>
                <a:cs typeface="AvenirNext LT Pro Regular"/>
              </a:rPr>
              <a:t>– robotická výstavba, která nezatěžuje města a obce nadměrnými uzavírkami a masou vykopaných materiálů.</a:t>
            </a:r>
            <a:endParaRPr sz="1200" dirty="0">
              <a:latin typeface="AvenirNext LT Pro Regular"/>
              <a:cs typeface="AvenirNext LT Pro Regular"/>
            </a:endParaRP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EB9767A1-BF20-3069-AEAF-0533DF3E9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05" y="1577454"/>
            <a:ext cx="3731372" cy="37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1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FC3E2250-D95F-FEDC-8D50-84B4F415EEDE}"/>
              </a:ext>
            </a:extLst>
          </p:cNvPr>
          <p:cNvSpPr/>
          <p:nvPr/>
        </p:nvSpPr>
        <p:spPr>
          <a:xfrm>
            <a:off x="0" y="0"/>
            <a:ext cx="2330450" cy="5334000"/>
          </a:xfrm>
          <a:prstGeom prst="rect">
            <a:avLst/>
          </a:prstGeom>
          <a:solidFill>
            <a:srgbClr val="300091"/>
          </a:solidFill>
        </p:spPr>
        <p:txBody>
          <a:bodyPr wrap="square" lIns="0" tIns="0" rIns="0" bIns="0" rtlCol="0"/>
          <a:lstStyle/>
          <a:p>
            <a:endParaRPr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5416A-F935-234A-B392-EEFA40FD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940" y="1878054"/>
            <a:ext cx="2566330" cy="2617640"/>
          </a:xfrm>
        </p:spPr>
        <p:txBody>
          <a:bodyPr/>
          <a:lstStyle/>
          <a:p>
            <a:pPr algn="ctr"/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>Záměry Individuální výstavby</a:t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>2025 – 2027</a:t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1400" dirty="0">
                <a:solidFill>
                  <a:schemeClr val="bg1"/>
                </a:solidFill>
                <a:latin typeface="Arial"/>
                <a:cs typeface="Arial"/>
              </a:rPr>
              <a:t>HSOÚ ORP </a:t>
            </a:r>
            <a:br>
              <a:rPr lang="cs-CZ" sz="1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1400" u="sng" dirty="0">
                <a:solidFill>
                  <a:schemeClr val="bg1"/>
                </a:solidFill>
                <a:latin typeface="Arial"/>
                <a:cs typeface="Arial"/>
              </a:rPr>
              <a:t>Česká Třebová</a:t>
            </a:r>
            <a:endParaRPr lang="cs-CZ" sz="2030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199D9D26-58B1-5F46-D3B8-1DB6F3671BED}"/>
              </a:ext>
            </a:extLst>
          </p:cNvPr>
          <p:cNvSpPr/>
          <p:nvPr/>
        </p:nvSpPr>
        <p:spPr>
          <a:xfrm>
            <a:off x="0" y="420304"/>
            <a:ext cx="368300" cy="407670"/>
          </a:xfrm>
          <a:custGeom>
            <a:avLst/>
            <a:gdLst/>
            <a:ahLst/>
            <a:cxnLst/>
            <a:rect l="l" t="t" r="r" b="b"/>
            <a:pathLst>
              <a:path w="368300" h="407669">
                <a:moveTo>
                  <a:pt x="0" y="0"/>
                </a:moveTo>
                <a:lnTo>
                  <a:pt x="0" y="407504"/>
                </a:lnTo>
                <a:lnTo>
                  <a:pt x="367919" y="205816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05A77947-AA95-49DD-C59C-49F58121C95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842" y="1016821"/>
            <a:ext cx="1408765" cy="700300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DD9CB3B-415A-F5DF-47A2-060623153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443976"/>
              </p:ext>
            </p:extLst>
          </p:nvPr>
        </p:nvGraphicFramePr>
        <p:xfrm>
          <a:off x="3016250" y="1828800"/>
          <a:ext cx="3776318" cy="1585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043">
                  <a:extLst>
                    <a:ext uri="{9D8B030D-6E8A-4147-A177-3AD203B41FA5}">
                      <a16:colId xmlns:a16="http://schemas.microsoft.com/office/drawing/2014/main" val="247031302"/>
                    </a:ext>
                  </a:extLst>
                </a:gridCol>
                <a:gridCol w="1168557">
                  <a:extLst>
                    <a:ext uri="{9D8B030D-6E8A-4147-A177-3AD203B41FA5}">
                      <a16:colId xmlns:a16="http://schemas.microsoft.com/office/drawing/2014/main" val="2735822690"/>
                    </a:ext>
                  </a:extLst>
                </a:gridCol>
                <a:gridCol w="1400718">
                  <a:extLst>
                    <a:ext uri="{9D8B030D-6E8A-4147-A177-3AD203B41FA5}">
                      <a16:colId xmlns:a16="http://schemas.microsoft.com/office/drawing/2014/main" val="2666493076"/>
                    </a:ext>
                  </a:extLst>
                </a:gridCol>
              </a:tblGrid>
              <a:tr h="5281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Obec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Typ výstavby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Připojených bytů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2530962215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Česká Třebová - Skuhrov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Nadzemní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118033498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Česká Třebová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až 700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1735054003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Rybník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Nadzemní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3407166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43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FC3E2250-D95F-FEDC-8D50-84B4F415EEDE}"/>
              </a:ext>
            </a:extLst>
          </p:cNvPr>
          <p:cNvSpPr/>
          <p:nvPr/>
        </p:nvSpPr>
        <p:spPr>
          <a:xfrm>
            <a:off x="0" y="0"/>
            <a:ext cx="2330450" cy="5334000"/>
          </a:xfrm>
          <a:prstGeom prst="rect">
            <a:avLst/>
          </a:prstGeom>
          <a:solidFill>
            <a:srgbClr val="300091"/>
          </a:solidFill>
        </p:spPr>
        <p:txBody>
          <a:bodyPr wrap="square" lIns="0" tIns="0" rIns="0" bIns="0" rtlCol="0"/>
          <a:lstStyle/>
          <a:p>
            <a:endParaRPr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5416A-F935-234A-B392-EEFA40FD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940" y="1878054"/>
            <a:ext cx="2566330" cy="2617640"/>
          </a:xfrm>
        </p:spPr>
        <p:txBody>
          <a:bodyPr/>
          <a:lstStyle/>
          <a:p>
            <a:pPr algn="ctr"/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>Záměry Individuální výstavby</a:t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>2025 – 2027</a:t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1400" dirty="0">
                <a:solidFill>
                  <a:schemeClr val="bg1"/>
                </a:solidFill>
                <a:latin typeface="Arial"/>
                <a:cs typeface="Arial"/>
              </a:rPr>
              <a:t>HSOÚ ORP </a:t>
            </a:r>
            <a:br>
              <a:rPr lang="cs-CZ" sz="1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1400" u="sng" dirty="0">
                <a:solidFill>
                  <a:schemeClr val="bg1"/>
                </a:solidFill>
                <a:latin typeface="Arial"/>
                <a:cs typeface="Arial"/>
              </a:rPr>
              <a:t>MORAVSKÁ Třebová</a:t>
            </a:r>
            <a:endParaRPr lang="cs-CZ" sz="2030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199D9D26-58B1-5F46-D3B8-1DB6F3671BED}"/>
              </a:ext>
            </a:extLst>
          </p:cNvPr>
          <p:cNvSpPr/>
          <p:nvPr/>
        </p:nvSpPr>
        <p:spPr>
          <a:xfrm>
            <a:off x="0" y="420304"/>
            <a:ext cx="368300" cy="407670"/>
          </a:xfrm>
          <a:custGeom>
            <a:avLst/>
            <a:gdLst/>
            <a:ahLst/>
            <a:cxnLst/>
            <a:rect l="l" t="t" r="r" b="b"/>
            <a:pathLst>
              <a:path w="368300" h="407669">
                <a:moveTo>
                  <a:pt x="0" y="0"/>
                </a:moveTo>
                <a:lnTo>
                  <a:pt x="0" y="407504"/>
                </a:lnTo>
                <a:lnTo>
                  <a:pt x="367919" y="205816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05A77947-AA95-49DD-C59C-49F58121C95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842" y="1016821"/>
            <a:ext cx="1408765" cy="700300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3E8E3B6-E487-0DEA-810C-4D288DC31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33445"/>
              </p:ext>
            </p:extLst>
          </p:nvPr>
        </p:nvGraphicFramePr>
        <p:xfrm>
          <a:off x="2481206" y="573986"/>
          <a:ext cx="4911260" cy="4186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810">
                  <a:extLst>
                    <a:ext uri="{9D8B030D-6E8A-4147-A177-3AD203B41FA5}">
                      <a16:colId xmlns:a16="http://schemas.microsoft.com/office/drawing/2014/main" val="3964733571"/>
                    </a:ext>
                  </a:extLst>
                </a:gridCol>
                <a:gridCol w="1551301">
                  <a:extLst>
                    <a:ext uri="{9D8B030D-6E8A-4147-A177-3AD203B41FA5}">
                      <a16:colId xmlns:a16="http://schemas.microsoft.com/office/drawing/2014/main" val="291952907"/>
                    </a:ext>
                  </a:extLst>
                </a:gridCol>
                <a:gridCol w="1790149">
                  <a:extLst>
                    <a:ext uri="{9D8B030D-6E8A-4147-A177-3AD203B41FA5}">
                      <a16:colId xmlns:a16="http://schemas.microsoft.com/office/drawing/2014/main" val="2038808594"/>
                    </a:ext>
                  </a:extLst>
                </a:gridCol>
              </a:tblGrid>
              <a:tr h="5281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Obec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Typ výstavby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Připojených bytů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3766691197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Moravská Třebová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1235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2820417533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Moravská Třebová - Sušice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2891436764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Jevíčko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783863201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Křenov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149186219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Radkov a Rozstání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 - dotační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1343487176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Kunčina a Nová Ves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 - dotační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3542170053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Třebařov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 - dotační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1399507212"/>
                  </a:ext>
                </a:extLst>
              </a:tr>
              <a:tr h="528152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Bezděčí u Trnávky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 - dotační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702700672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Městečko Trnávka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Kombinovaná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až 300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3364468322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Útěchov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 - dotační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3180737144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Dlouhá Loučka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 - dotační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978395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45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FC3E2250-D95F-FEDC-8D50-84B4F415EEDE}"/>
              </a:ext>
            </a:extLst>
          </p:cNvPr>
          <p:cNvSpPr/>
          <p:nvPr/>
        </p:nvSpPr>
        <p:spPr>
          <a:xfrm>
            <a:off x="0" y="0"/>
            <a:ext cx="2330450" cy="5334000"/>
          </a:xfrm>
          <a:prstGeom prst="rect">
            <a:avLst/>
          </a:prstGeom>
          <a:solidFill>
            <a:srgbClr val="300091"/>
          </a:solidFill>
        </p:spPr>
        <p:txBody>
          <a:bodyPr wrap="square" lIns="0" tIns="0" rIns="0" bIns="0" rtlCol="0"/>
          <a:lstStyle/>
          <a:p>
            <a:endParaRPr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5416A-F935-234A-B392-EEFA40FD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940" y="1878054"/>
            <a:ext cx="2566330" cy="2617640"/>
          </a:xfrm>
        </p:spPr>
        <p:txBody>
          <a:bodyPr/>
          <a:lstStyle/>
          <a:p>
            <a:pPr algn="ctr"/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>Záměry Individuální výstavby</a:t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>2025 – 2027</a:t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cs-CZ" sz="203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1400" dirty="0">
                <a:solidFill>
                  <a:schemeClr val="bg1"/>
                </a:solidFill>
                <a:latin typeface="Arial"/>
                <a:cs typeface="Arial"/>
              </a:rPr>
              <a:t>HSOÚ ORP </a:t>
            </a:r>
            <a:br>
              <a:rPr lang="cs-CZ" sz="1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cs-CZ" sz="1400" u="sng" dirty="0">
                <a:solidFill>
                  <a:schemeClr val="bg1"/>
                </a:solidFill>
                <a:latin typeface="Arial"/>
                <a:cs typeface="Arial"/>
              </a:rPr>
              <a:t>Králíky</a:t>
            </a:r>
            <a:endParaRPr lang="cs-CZ" sz="2030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199D9D26-58B1-5F46-D3B8-1DB6F3671BED}"/>
              </a:ext>
            </a:extLst>
          </p:cNvPr>
          <p:cNvSpPr/>
          <p:nvPr/>
        </p:nvSpPr>
        <p:spPr>
          <a:xfrm>
            <a:off x="0" y="420304"/>
            <a:ext cx="368300" cy="407670"/>
          </a:xfrm>
          <a:custGeom>
            <a:avLst/>
            <a:gdLst/>
            <a:ahLst/>
            <a:cxnLst/>
            <a:rect l="l" t="t" r="r" b="b"/>
            <a:pathLst>
              <a:path w="368300" h="407669">
                <a:moveTo>
                  <a:pt x="0" y="0"/>
                </a:moveTo>
                <a:lnTo>
                  <a:pt x="0" y="407504"/>
                </a:lnTo>
                <a:lnTo>
                  <a:pt x="367919" y="205816"/>
                </a:lnTo>
                <a:lnTo>
                  <a:pt x="0" y="0"/>
                </a:lnTo>
                <a:close/>
              </a:path>
            </a:pathLst>
          </a:custGeom>
          <a:solidFill>
            <a:srgbClr val="F12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05A77947-AA95-49DD-C59C-49F58121C95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842" y="1016821"/>
            <a:ext cx="1408765" cy="700300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DD9CB3B-415A-F5DF-47A2-060623153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816044"/>
              </p:ext>
            </p:extLst>
          </p:nvPr>
        </p:nvGraphicFramePr>
        <p:xfrm>
          <a:off x="2423620" y="2057400"/>
          <a:ext cx="4834128" cy="993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156">
                  <a:extLst>
                    <a:ext uri="{9D8B030D-6E8A-4147-A177-3AD203B41FA5}">
                      <a16:colId xmlns:a16="http://schemas.microsoft.com/office/drawing/2014/main" val="247031302"/>
                    </a:ext>
                  </a:extLst>
                </a:gridCol>
                <a:gridCol w="1917117">
                  <a:extLst>
                    <a:ext uri="{9D8B030D-6E8A-4147-A177-3AD203B41FA5}">
                      <a16:colId xmlns:a16="http://schemas.microsoft.com/office/drawing/2014/main" val="2735822690"/>
                    </a:ext>
                  </a:extLst>
                </a:gridCol>
                <a:gridCol w="1371855">
                  <a:extLst>
                    <a:ext uri="{9D8B030D-6E8A-4147-A177-3AD203B41FA5}">
                      <a16:colId xmlns:a16="http://schemas.microsoft.com/office/drawing/2014/main" val="2666493076"/>
                    </a:ext>
                  </a:extLst>
                </a:gridCol>
              </a:tblGrid>
              <a:tr h="5281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Obec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Typ výstavby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u="none" strike="noStrike" dirty="0">
                          <a:effectLst/>
                        </a:rPr>
                        <a:t>Připojených bytů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2530962215"/>
                  </a:ext>
                </a:extLst>
              </a:tr>
              <a:tr h="296035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Králíky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Kopaná – společná s </a:t>
                      </a:r>
                    </a:p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T-Mobile</a:t>
                      </a:r>
                    </a:p>
                  </a:txBody>
                  <a:tcPr marL="8209" marR="8209" marT="82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8209" marR="8209" marT="8209" marB="0" anchor="b"/>
                </a:tc>
                <a:extLst>
                  <a:ext uri="{0D108BD9-81ED-4DB2-BD59-A6C34878D82A}">
                    <a16:rowId xmlns:a16="http://schemas.microsoft.com/office/drawing/2014/main" val="118033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471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616</Words>
  <Application>Microsoft Office PowerPoint</Application>
  <PresentationFormat>Vlastní</PresentationFormat>
  <Paragraphs>176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AvenirNext LT Pro Bold</vt:lpstr>
      <vt:lpstr>AvenirNext LT Pro Regular</vt:lpstr>
      <vt:lpstr>Calibri</vt:lpstr>
      <vt:lpstr>Ogilvy Sans</vt:lpstr>
      <vt:lpstr>Symbol</vt:lpstr>
      <vt:lpstr>Trebuchet MS</vt:lpstr>
      <vt:lpstr>Office Theme</vt:lpstr>
      <vt:lpstr>   Partner samospráv také v HSOÚ   Konference Svitavy 25.3.2025</vt:lpstr>
      <vt:lpstr>Jsme VELKOOBCHODNÍ OPERÁTOR</vt:lpstr>
      <vt:lpstr>PŘIVÁDÍME RYCHLEJŠÍ PŘIPOJENÍ DO STATISÍCŮ DOMÁCNOSTÍ V ČR</vt:lpstr>
      <vt:lpstr>CETIN v Pardubickém kraji</vt:lpstr>
      <vt:lpstr>CETIN v Pardubickém kraji</vt:lpstr>
      <vt:lpstr>DALŠÍ TECHNOLOGIE</vt:lpstr>
      <vt:lpstr>Záměry Individuální výstavby 2025 – 2027    HSOÚ ORP  Česká Třebová</vt:lpstr>
      <vt:lpstr>Záměry Individuální výstavby 2025 – 2027    HSOÚ ORP  MORAVSKÁ Třebová</vt:lpstr>
      <vt:lpstr>Záměry Individuální výstavby 2025 – 2027    HSOÚ ORP  Králíky</vt:lpstr>
      <vt:lpstr>Záměry Individuální výstavby 2025 – 2027    HSOÚ ORP  SVITAVY</vt:lpstr>
      <vt:lpstr>CETIN a obce v HSOÚ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ROZVOJE OPTICKÉ SÍTĚ DO RODINNÝCH DOMŮ</dc:title>
  <dc:creator>Blahynka Petr</dc:creator>
  <cp:lastModifiedBy>Vitková Martina Mgr.</cp:lastModifiedBy>
  <cp:revision>9</cp:revision>
  <dcterms:created xsi:type="dcterms:W3CDTF">2022-11-08T07:57:59Z</dcterms:created>
  <dcterms:modified xsi:type="dcterms:W3CDTF">2025-03-24T10:22:28Z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2021-09-09T00:00:00Z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2022-11-08T00:00:00Z</vt:filetime>
  </property>
  <property fmtid="{D5CDD505-2E9C-101B-9397-08002B2CF9AE}" pid="5" name="Producer">
    <vt:lpwstr>Adobe PDF Library 15.0</vt:lpwstr>
  </property>
  <property fmtid="{D5CDD505-2E9C-101B-9397-08002B2CF9AE}" pid="6" name="MSIP_Label_e7099f2d-ea7e-4ab7-8d9e-5861760b9f7b_Enabled">
    <vt:lpwstr>true</vt:lpwstr>
  </property>
  <property fmtid="{D5CDD505-2E9C-101B-9397-08002B2CF9AE}" pid="7" name="MSIP_Label_e7099f2d-ea7e-4ab7-8d9e-5861760b9f7b_SetDate">
    <vt:lpwstr>2023-06-05T14:02:03Z</vt:lpwstr>
  </property>
  <property fmtid="{D5CDD505-2E9C-101B-9397-08002B2CF9AE}" pid="8" name="MSIP_Label_e7099f2d-ea7e-4ab7-8d9e-5861760b9f7b_Method">
    <vt:lpwstr>Privileged</vt:lpwstr>
  </property>
  <property fmtid="{D5CDD505-2E9C-101B-9397-08002B2CF9AE}" pid="9" name="MSIP_Label_e7099f2d-ea7e-4ab7-8d9e-5861760b9f7b_Name">
    <vt:lpwstr>REMOVE MARKING</vt:lpwstr>
  </property>
  <property fmtid="{D5CDD505-2E9C-101B-9397-08002B2CF9AE}" pid="10" name="MSIP_Label_e7099f2d-ea7e-4ab7-8d9e-5861760b9f7b_SiteId">
    <vt:lpwstr>5d1297a0-4793-467b-b782-9ddf79faa41f</vt:lpwstr>
  </property>
  <property fmtid="{D5CDD505-2E9C-101B-9397-08002B2CF9AE}" pid="11" name="MSIP_Label_e7099f2d-ea7e-4ab7-8d9e-5861760b9f7b_ActionId">
    <vt:lpwstr>d8f0e827-d357-40a8-a2e8-a8d392995dc3</vt:lpwstr>
  </property>
  <property fmtid="{D5CDD505-2E9C-101B-9397-08002B2CF9AE}" pid="12" name="MSIP_Label_e7099f2d-ea7e-4ab7-8d9e-5861760b9f7b_ContentBits">
    <vt:lpwstr>0</vt:lpwstr>
  </property>
</Properties>
</file>