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9" r:id="rId4"/>
    <p:sldId id="261" r:id="rId5"/>
    <p:sldId id="288" r:id="rId6"/>
    <p:sldId id="281" r:id="rId7"/>
    <p:sldId id="262" r:id="rId8"/>
    <p:sldId id="267" r:id="rId9"/>
    <p:sldId id="290" r:id="rId10"/>
    <p:sldId id="270" r:id="rId11"/>
    <p:sldId id="271" r:id="rId12"/>
    <p:sldId id="272" r:id="rId13"/>
    <p:sldId id="273" r:id="rId14"/>
    <p:sldId id="282" r:id="rId15"/>
    <p:sldId id="283" r:id="rId16"/>
    <p:sldId id="284" r:id="rId17"/>
    <p:sldId id="285" r:id="rId18"/>
    <p:sldId id="286" r:id="rId19"/>
    <p:sldId id="287" r:id="rId20"/>
    <p:sldId id="289" r:id="rId21"/>
    <p:sldId id="280" r:id="rId22"/>
    <p:sldId id="259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BC-6C7F-430A-9395-CC0512DB8C44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77E7-1A05-4619-B465-3B2948372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94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BC-6C7F-430A-9395-CC0512DB8C44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77E7-1A05-4619-B465-3B2948372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02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BC-6C7F-430A-9395-CC0512DB8C44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77E7-1A05-4619-B465-3B2948372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86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BC-6C7F-430A-9395-CC0512DB8C44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77E7-1A05-4619-B465-3B2948372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60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BC-6C7F-430A-9395-CC0512DB8C44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77E7-1A05-4619-B465-3B2948372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335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BC-6C7F-430A-9395-CC0512DB8C44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77E7-1A05-4619-B465-3B2948372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5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BC-6C7F-430A-9395-CC0512DB8C44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77E7-1A05-4619-B465-3B2948372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7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BC-6C7F-430A-9395-CC0512DB8C44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77E7-1A05-4619-B465-3B2948372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55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BC-6C7F-430A-9395-CC0512DB8C44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77E7-1A05-4619-B465-3B2948372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22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BC-6C7F-430A-9395-CC0512DB8C44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77E7-1A05-4619-B465-3B2948372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11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BC-6C7F-430A-9395-CC0512DB8C44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77E7-1A05-4619-B465-3B2948372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27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717BC-6C7F-430A-9395-CC0512DB8C44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077E7-1A05-4619-B465-3B2948372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14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3999" y="4714146"/>
            <a:ext cx="9144000" cy="1655762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r>
              <a:rPr lang="cs-CZ" sz="4800" b="1" u="sng" dirty="0" smtClean="0"/>
              <a:t>Energetický management města Chrudim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7" y="668867"/>
            <a:ext cx="10794999" cy="444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271849" y="395417"/>
            <a:ext cx="10396151" cy="708453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/>
              <a:t> </a:t>
            </a:r>
            <a:r>
              <a:rPr lang="cs-CZ" sz="4000" b="1" dirty="0" smtClean="0"/>
              <a:t>Sledování vody</a:t>
            </a:r>
            <a:endParaRPr lang="cs-CZ" sz="40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34" y="1293340"/>
            <a:ext cx="10147732" cy="55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40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3610" y="172995"/>
            <a:ext cx="11302314" cy="1812324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0"/>
              </a:spcBef>
              <a:defRPr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000" b="1" u="sng" dirty="0" smtClean="0">
                <a:latin typeface="Arial" pitchFamily="34" charset="0"/>
                <a:cs typeface="Arial" pitchFamily="34" charset="0"/>
              </a:rPr>
              <a:t>2018 </a:t>
            </a:r>
            <a:r>
              <a:rPr lang="cs-CZ" sz="30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cs-CZ" sz="3000" dirty="0" smtClean="0">
                <a:latin typeface="Arial" pitchFamily="34" charset="0"/>
                <a:cs typeface="Arial" pitchFamily="34" charset="0"/>
              </a:rPr>
              <a:t> MŠ, ZŠ, ZUŠ, DDM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000" b="1" u="sng" dirty="0" smtClean="0">
                <a:latin typeface="Arial" pitchFamily="34" charset="0"/>
                <a:cs typeface="Arial" pitchFamily="34" charset="0"/>
              </a:rPr>
              <a:t>2019 </a:t>
            </a:r>
            <a:r>
              <a:rPr lang="cs-CZ" sz="3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3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3000" dirty="0" err="1" smtClean="0">
                <a:latin typeface="Arial" pitchFamily="34" charset="0"/>
                <a:cs typeface="Arial" pitchFamily="34" charset="0"/>
              </a:rPr>
              <a:t>MěÚ</a:t>
            </a:r>
            <a:endParaRPr lang="cs-CZ" sz="3000" dirty="0" smtClean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000" b="1" u="sng" dirty="0" smtClean="0">
                <a:latin typeface="Arial" pitchFamily="34" charset="0"/>
                <a:cs typeface="Arial" pitchFamily="34" charset="0"/>
              </a:rPr>
              <a:t>2021</a:t>
            </a:r>
            <a:r>
              <a:rPr lang="cs-CZ" sz="3000" dirty="0" smtClean="0">
                <a:latin typeface="Arial" pitchFamily="34" charset="0"/>
                <a:cs typeface="Arial" pitchFamily="34" charset="0"/>
              </a:rPr>
              <a:t> – Beseda, </a:t>
            </a:r>
            <a:r>
              <a:rPr lang="cs-CZ" sz="3000" dirty="0" smtClean="0">
                <a:latin typeface="Arial" pitchFamily="34" charset="0"/>
                <a:cs typeface="Arial" pitchFamily="34" charset="0"/>
              </a:rPr>
              <a:t>Sportoviště</a:t>
            </a:r>
          </a:p>
          <a:p>
            <a:pPr algn="l">
              <a:spcBef>
                <a:spcPts val="0"/>
              </a:spcBef>
              <a:defRPr/>
            </a:pPr>
            <a:r>
              <a:rPr lang="cs-CZ" sz="3000" b="1" u="sng" dirty="0" smtClean="0">
                <a:latin typeface="Arial" pitchFamily="34" charset="0"/>
                <a:cs typeface="Arial" pitchFamily="34" charset="0"/>
              </a:rPr>
              <a:t>2024</a:t>
            </a:r>
            <a:r>
              <a:rPr lang="cs-CZ" sz="3000" dirty="0" smtClean="0">
                <a:latin typeface="Arial" pitchFamily="34" charset="0"/>
                <a:cs typeface="Arial" pitchFamily="34" charset="0"/>
              </a:rPr>
              <a:t> – přechod na </a:t>
            </a:r>
            <a:r>
              <a:rPr lang="cs-CZ" sz="3200" dirty="0"/>
              <a:t>„</a:t>
            </a:r>
            <a:r>
              <a:rPr lang="cs-CZ" sz="3200" dirty="0" err="1"/>
              <a:t>Smartmetering</a:t>
            </a:r>
            <a:r>
              <a:rPr lang="cs-CZ" sz="3200" dirty="0"/>
              <a:t>“</a:t>
            </a:r>
            <a:r>
              <a:rPr lang="cs-CZ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3200" dirty="0" smtClean="0"/>
              <a:t>frekvencí 433MHz </a:t>
            </a:r>
            <a:endParaRPr lang="cs-CZ" dirty="0" smtClean="0"/>
          </a:p>
        </p:txBody>
      </p:sp>
      <p:pic>
        <p:nvPicPr>
          <p:cNvPr id="4" name="Picture 2" descr="C:\Obrazky\pavlikz\Pictures\Faktury\4 Voda\02 Srážkové vody\V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471" y="1985319"/>
            <a:ext cx="11872570" cy="4847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6573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3610" y="172995"/>
            <a:ext cx="11302314" cy="160637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000" b="1" u="sng" dirty="0" smtClean="0">
                <a:latin typeface="Arial" pitchFamily="34" charset="0"/>
                <a:cs typeface="Arial" pitchFamily="34" charset="0"/>
              </a:rPr>
              <a:t>Teplo 90% </a:t>
            </a:r>
            <a:r>
              <a:rPr lang="cs-CZ" sz="3000" b="1" dirty="0" smtClean="0">
                <a:latin typeface="Arial" pitchFamily="34" charset="0"/>
                <a:cs typeface="Arial" pitchFamily="34" charset="0"/>
              </a:rPr>
              <a:t>odebíráme z EOP Opatovice nad Labem</a:t>
            </a:r>
            <a:endParaRPr lang="cs-CZ" sz="3000" dirty="0">
              <a:latin typeface="Arial" pitchFamily="34" charset="0"/>
              <a:cs typeface="Arial" pitchFamily="34" charset="0"/>
            </a:endParaRPr>
          </a:p>
          <a:p>
            <a:endParaRPr lang="cs-CZ" dirty="0" smtClean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5469924" y="2582562"/>
            <a:ext cx="5618205" cy="33651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cs-CZ" sz="3600" u="sng" dirty="0" err="1" smtClean="0">
                <a:latin typeface="Arial" pitchFamily="34" charset="0"/>
                <a:cs typeface="Arial" pitchFamily="34" charset="0"/>
              </a:rPr>
              <a:t>Dvoutarifní</a:t>
            </a:r>
            <a:r>
              <a:rPr lang="cs-CZ" sz="3600" u="sng" dirty="0" smtClean="0">
                <a:latin typeface="Arial" pitchFamily="34" charset="0"/>
                <a:cs typeface="Arial" pitchFamily="34" charset="0"/>
              </a:rPr>
              <a:t> sazby</a:t>
            </a:r>
          </a:p>
          <a:p>
            <a:pPr marL="571500" indent="-571500" algn="l">
              <a:spcBef>
                <a:spcPts val="0"/>
              </a:spcBef>
              <a:buFontTx/>
              <a:buChar char="-"/>
              <a:defRPr/>
            </a:pPr>
            <a:endParaRPr lang="cs-CZ" sz="3600" dirty="0" smtClean="0">
              <a:latin typeface="Arial" pitchFamily="34" charset="0"/>
              <a:cs typeface="Arial" pitchFamily="34" charset="0"/>
            </a:endParaRPr>
          </a:p>
          <a:p>
            <a:pPr marL="571500" indent="-571500" algn="l">
              <a:spcBef>
                <a:spcPts val="0"/>
              </a:spcBef>
              <a:buFontTx/>
              <a:buChar char="-"/>
              <a:defRPr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cena za sjednaný výkon</a:t>
            </a:r>
          </a:p>
          <a:p>
            <a:pPr marL="571500" indent="-571500" algn="l">
              <a:spcBef>
                <a:spcPts val="0"/>
              </a:spcBef>
              <a:buFontTx/>
              <a:buChar char="-"/>
              <a:defRPr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cena za odebrané množství</a:t>
            </a:r>
          </a:p>
          <a:p>
            <a:pPr marL="571500" indent="-571500" algn="l">
              <a:spcBef>
                <a:spcPts val="0"/>
              </a:spcBef>
              <a:buFontTx/>
              <a:buChar char="-"/>
              <a:defRPr/>
            </a:pPr>
            <a:endParaRPr lang="cs-CZ" sz="3600" dirty="0" smtClean="0">
              <a:latin typeface="Arial" pitchFamily="34" charset="0"/>
              <a:cs typeface="Arial" pitchFamily="34" charset="0"/>
            </a:endParaRPr>
          </a:p>
          <a:p>
            <a:pPr marL="571500" indent="-571500" algn="l">
              <a:spcBef>
                <a:spcPts val="0"/>
              </a:spcBef>
              <a:buFontTx/>
              <a:buChar char="-"/>
              <a:defRPr/>
            </a:pPr>
            <a:endParaRPr lang="cs-CZ" sz="3600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spcBef>
                <a:spcPts val="0"/>
              </a:spcBef>
              <a:buFontTx/>
              <a:buChar char="-"/>
              <a:defRPr/>
            </a:pPr>
            <a:endParaRPr lang="cs-CZ" sz="3600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7" y="1482811"/>
            <a:ext cx="4089055" cy="4750144"/>
          </a:xfrm>
          <a:prstGeom prst="rect">
            <a:avLst/>
          </a:prstGeom>
        </p:spPr>
      </p:pic>
      <p:sp>
        <p:nvSpPr>
          <p:cNvPr id="9" name="Podnadpis 2"/>
          <p:cNvSpPr txBox="1">
            <a:spLocks/>
          </p:cNvSpPr>
          <p:nvPr/>
        </p:nvSpPr>
        <p:spPr>
          <a:xfrm>
            <a:off x="1087393" y="976184"/>
            <a:ext cx="10824519" cy="4464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cs-CZ" sz="3600" u="sng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83250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3610" y="172995"/>
            <a:ext cx="11302314" cy="160637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000" b="1" u="sng" dirty="0" smtClean="0">
                <a:latin typeface="Arial" pitchFamily="34" charset="0"/>
                <a:cs typeface="Arial" pitchFamily="34" charset="0"/>
              </a:rPr>
              <a:t>Teplo 90% </a:t>
            </a:r>
            <a:r>
              <a:rPr lang="cs-CZ" sz="3000" b="1" dirty="0" smtClean="0">
                <a:latin typeface="Arial" pitchFamily="34" charset="0"/>
                <a:cs typeface="Arial" pitchFamily="34" charset="0"/>
              </a:rPr>
              <a:t>odebíráme z EOP Opatovice nad Labem</a:t>
            </a:r>
            <a:endParaRPr lang="cs-CZ" sz="3000" dirty="0">
              <a:latin typeface="Arial" pitchFamily="34" charset="0"/>
              <a:cs typeface="Arial" pitchFamily="34" charset="0"/>
            </a:endParaRPr>
          </a:p>
          <a:p>
            <a:endParaRPr lang="cs-CZ" dirty="0" smtClean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1210962" y="1482811"/>
            <a:ext cx="9877167" cy="4464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cs-CZ" sz="3600" u="sng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cs-CZ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" y="1779373"/>
            <a:ext cx="6840494" cy="4879633"/>
          </a:xfrm>
          <a:prstGeom prst="rect">
            <a:avLst/>
          </a:prstGeom>
        </p:spPr>
      </p:pic>
      <p:sp>
        <p:nvSpPr>
          <p:cNvPr id="8" name="Podnadpis 2"/>
          <p:cNvSpPr txBox="1">
            <a:spLocks/>
          </p:cNvSpPr>
          <p:nvPr/>
        </p:nvSpPr>
        <p:spPr>
          <a:xfrm>
            <a:off x="622986" y="1104128"/>
            <a:ext cx="6233983" cy="4464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- snaha snížit výkonovou složku</a:t>
            </a:r>
            <a:endParaRPr 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71" y="1029730"/>
            <a:ext cx="5750010" cy="491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00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3609" y="172995"/>
            <a:ext cx="11691323" cy="160637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err="1" smtClean="0"/>
              <a:t>MaR</a:t>
            </a:r>
            <a:endParaRPr lang="cs-CZ" dirty="0" smtClean="0"/>
          </a:p>
          <a:p>
            <a:pPr algn="l"/>
            <a:r>
              <a:rPr lang="cs-CZ" dirty="0" smtClean="0"/>
              <a:t>- Řízení objektu a tím následná úspora, při zabezpečení </a:t>
            </a:r>
            <a:r>
              <a:rPr lang="cs-CZ" dirty="0" smtClean="0"/>
              <a:t>potřebného komfortu na objektech</a:t>
            </a:r>
            <a:endParaRPr lang="cs-CZ" dirty="0" smtClean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1210962" y="1482811"/>
            <a:ext cx="9877167" cy="4464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cs-CZ" sz="3600" u="sng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cs-CZ" dirty="0" smtClean="0"/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622986" y="1104128"/>
            <a:ext cx="6233983" cy="4464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8" y="1573426"/>
            <a:ext cx="12086303" cy="52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30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1210962" y="1482811"/>
            <a:ext cx="9877167" cy="4464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cs-CZ" sz="3600" u="sng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cs-CZ" dirty="0" smtClean="0"/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622986" y="1104128"/>
            <a:ext cx="6233983" cy="4464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cs-CZ" dirty="0" smtClean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" y="0"/>
            <a:ext cx="12189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49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1210962" y="1482811"/>
            <a:ext cx="9877167" cy="4464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cs-CZ" sz="3600" u="sng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cs-CZ" dirty="0" smtClean="0"/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622986" y="1104128"/>
            <a:ext cx="6233983" cy="4464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cs-CZ" dirty="0" smtClean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" y="0"/>
            <a:ext cx="12084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43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1210962" y="1482811"/>
            <a:ext cx="9877167" cy="4464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cs-CZ" sz="3600" u="sng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cs-CZ" dirty="0" smtClean="0"/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622986" y="1104128"/>
            <a:ext cx="6233983" cy="4464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cs-CZ" dirty="0" smtClean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9"/>
            <a:ext cx="12192000" cy="678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74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1210962" y="1482811"/>
            <a:ext cx="9877167" cy="4464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cs-CZ" sz="3600" u="sng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cs-CZ" dirty="0" smtClean="0"/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622986" y="1104128"/>
            <a:ext cx="6233983" cy="4464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cs-CZ" dirty="0" smtClean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9" y="0"/>
            <a:ext cx="11726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68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59026" y="131805"/>
            <a:ext cx="10824519" cy="647494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defRPr/>
            </a:pPr>
            <a:r>
              <a:rPr lang="cs-CZ" b="1" u="sng" dirty="0" smtClean="0">
                <a:latin typeface="Arial" pitchFamily="34" charset="0"/>
                <a:cs typeface="Arial" pitchFamily="34" charset="0"/>
              </a:rPr>
              <a:t>Snížení nákladů</a:t>
            </a:r>
          </a:p>
          <a:p>
            <a:pPr>
              <a:spcBef>
                <a:spcPts val="0"/>
              </a:spcBef>
              <a:defRPr/>
            </a:pPr>
            <a:endParaRPr lang="cs-CZ" b="1" u="sng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Kontrola:</a:t>
            </a:r>
          </a:p>
          <a:p>
            <a:pPr algn="l">
              <a:spcBef>
                <a:spcPts val="0"/>
              </a:spcBef>
              <a:defRPr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Tx/>
              <a:buChar char="-"/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spotřeb na objektu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Tx/>
              <a:buChar char="-"/>
              <a:defRPr/>
            </a:pPr>
            <a:endParaRPr lang="cs-CZ" b="1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Tx/>
              <a:buChar char="-"/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ravidelná kontrola faktur (pravidelné odečty) a zaznamenávání odečtů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  <a:defRPr/>
            </a:pPr>
            <a:endParaRPr lang="cs-CZ" b="1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Vyhodnocení: </a:t>
            </a:r>
          </a:p>
          <a:p>
            <a:pPr algn="l">
              <a:spcBef>
                <a:spcPts val="0"/>
              </a:spcBef>
              <a:defRPr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Tx/>
              <a:buChar char="-"/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s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nížení jističů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  <a:defRPr/>
            </a:pPr>
            <a:endParaRPr lang="cs-CZ" b="1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Tx/>
              <a:buChar char="-"/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z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měna distribuční sazby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  <a:defRPr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Tx/>
              <a:buChar char="-"/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s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loučení odběrných míst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  <a:defRPr/>
            </a:pPr>
            <a:endParaRPr lang="cs-CZ" b="1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Výsledek:</a:t>
            </a:r>
          </a:p>
          <a:p>
            <a:pPr algn="l">
              <a:spcBef>
                <a:spcPts val="0"/>
              </a:spcBef>
              <a:defRPr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- nižší platby úspora finančních prostředků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600" u="sng" dirty="0" smtClean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600" u="sng" dirty="0" smtClean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79608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7178" y="395417"/>
            <a:ext cx="11209123" cy="6433753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endParaRPr lang="cs-CZ" sz="32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cs-CZ" sz="4000" b="1" dirty="0">
                <a:latin typeface="Arial" pitchFamily="34" charset="0"/>
                <a:cs typeface="Arial" pitchFamily="34" charset="0"/>
              </a:rPr>
              <a:t>c</a:t>
            </a:r>
            <a:r>
              <a:rPr lang="cs-CZ" sz="3200" b="1" dirty="0">
                <a:latin typeface="Arial" pitchFamily="34" charset="0"/>
                <a:cs typeface="Arial" pitchFamily="34" charset="0"/>
              </a:rPr>
              <a:t>entrální nákup elektrické energie pro město Chrudim a jeho příspěvkové </a:t>
            </a: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organizace na </a:t>
            </a:r>
            <a:r>
              <a:rPr lang="cs-CZ" sz="3200" b="1" dirty="0" err="1" smtClean="0">
                <a:latin typeface="Arial" pitchFamily="34" charset="0"/>
                <a:cs typeface="Arial" pitchFamily="34" charset="0"/>
              </a:rPr>
              <a:t>Pxe</a:t>
            </a: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 burze v Praze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sz="3200" b="1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		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Elektřina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– 205 OM/1VN</a:t>
            </a:r>
          </a:p>
          <a:p>
            <a:pPr algn="l">
              <a:spcBef>
                <a:spcPts val="0"/>
              </a:spcBef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                 - cena elektřiny na rok 2024 –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3 810,74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Kč bez DPH;</a:t>
            </a:r>
          </a:p>
          <a:p>
            <a:pPr algn="l">
              <a:spcBef>
                <a:spcPts val="0"/>
              </a:spcBef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	        - cena </a:t>
            </a:r>
            <a:r>
              <a:rPr lang="cs-CZ" dirty="0">
                <a:latin typeface="Arial" pitchFamily="34" charset="0"/>
                <a:cs typeface="Arial" pitchFamily="34" charset="0"/>
              </a:rPr>
              <a:t>elektřiny na rok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2025 </a:t>
            </a:r>
            <a:r>
              <a:rPr lang="cs-CZ" dirty="0">
                <a:latin typeface="Arial" pitchFamily="34" charset="0"/>
                <a:cs typeface="Arial" pitchFamily="34" charset="0"/>
              </a:rPr>
              <a:t>– 2 992,98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>
                <a:latin typeface="Arial" pitchFamily="34" charset="0"/>
                <a:cs typeface="Arial" pitchFamily="34" charset="0"/>
              </a:rPr>
              <a:t>Kč bez DPH;</a:t>
            </a:r>
          </a:p>
          <a:p>
            <a:pPr algn="l">
              <a:spcBef>
                <a:spcPts val="0"/>
              </a:spcBef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l" defTabSz="711200">
              <a:spcBef>
                <a:spcPct val="0"/>
              </a:spcBef>
              <a:spcAft>
                <a:spcPct val="35000"/>
              </a:spcAft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Plyn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– 41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OM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– cena na rok 2024 –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1 615,76 </a:t>
            </a:r>
            <a:r>
              <a:rPr lang="cs-CZ" dirty="0">
                <a:latin typeface="Arial" pitchFamily="34" charset="0"/>
                <a:cs typeface="Arial" pitchFamily="34" charset="0"/>
              </a:rPr>
              <a:t>Kč bez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DPH;</a:t>
            </a:r>
          </a:p>
          <a:p>
            <a:pPr algn="l" defTabSz="711200">
              <a:spcBef>
                <a:spcPct val="0"/>
              </a:spcBef>
              <a:spcAft>
                <a:spcPct val="35000"/>
              </a:spcAft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                                            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- cena </a:t>
            </a:r>
            <a:r>
              <a:rPr lang="cs-CZ" dirty="0">
                <a:latin typeface="Arial" pitchFamily="34" charset="0"/>
                <a:cs typeface="Arial" pitchFamily="34" charset="0"/>
              </a:rPr>
              <a:t>na rok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2025 </a:t>
            </a:r>
            <a:r>
              <a:rPr lang="cs-CZ" dirty="0">
                <a:latin typeface="Arial" pitchFamily="34" charset="0"/>
                <a:cs typeface="Arial" pitchFamily="34" charset="0"/>
              </a:rPr>
              <a:t>–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 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174,18 </a:t>
            </a:r>
            <a:r>
              <a:rPr lang="cs-CZ" dirty="0">
                <a:latin typeface="Arial" pitchFamily="34" charset="0"/>
                <a:cs typeface="Arial" pitchFamily="34" charset="0"/>
              </a:rPr>
              <a:t>Kč bez DPH;</a:t>
            </a:r>
          </a:p>
          <a:p>
            <a:pPr algn="l" defTabSz="711200">
              <a:spcBef>
                <a:spcPct val="0"/>
              </a:spcBef>
              <a:spcAft>
                <a:spcPct val="35000"/>
              </a:spcAft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algn="l" defTabSz="711200">
              <a:spcBef>
                <a:spcPct val="0"/>
              </a:spcBef>
              <a:spcAft>
                <a:spcPct val="35000"/>
              </a:spcAft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Teplo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54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OM - ceny určuje EOP;</a:t>
            </a:r>
          </a:p>
          <a:p>
            <a:pPr algn="l" defTabSz="711200">
              <a:spcBef>
                <a:spcPct val="0"/>
              </a:spcBef>
              <a:spcAft>
                <a:spcPct val="35000"/>
              </a:spcAft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algn="l" defTabSz="711200">
              <a:spcBef>
                <a:spcPct val="0"/>
              </a:spcBef>
              <a:spcAft>
                <a:spcPct val="35000"/>
              </a:spcAft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Voda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dirty="0">
                <a:latin typeface="Arial" pitchFamily="34" charset="0"/>
                <a:cs typeface="Arial" pitchFamily="34" charset="0"/>
              </a:rPr>
              <a:t>64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(46)ceny určuje Vodárenská společnost.</a:t>
            </a:r>
          </a:p>
          <a:p>
            <a:pPr algn="l" defTabSz="711200">
              <a:spcBef>
                <a:spcPct val="0"/>
              </a:spcBef>
              <a:spcAft>
                <a:spcPct val="35000"/>
              </a:spcAft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algn="l" defTabSz="711200">
              <a:spcBef>
                <a:spcPct val="0"/>
              </a:spcBef>
              <a:spcAft>
                <a:spcPct val="35000"/>
              </a:spcAft>
            </a:pP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433384" y="395417"/>
            <a:ext cx="9234616" cy="70845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 </a:t>
            </a:r>
            <a:endParaRPr lang="cs-CZ" sz="4000" b="1" u="sng" dirty="0"/>
          </a:p>
        </p:txBody>
      </p:sp>
    </p:spTree>
    <p:extLst>
      <p:ext uri="{BB962C8B-B14F-4D97-AF65-F5344CB8AC3E}">
        <p14:creationId xmlns:p14="http://schemas.microsoft.com/office/powerpoint/2010/main" val="3850155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59026" y="131805"/>
            <a:ext cx="10824519" cy="647494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defRPr/>
            </a:pPr>
            <a:r>
              <a:rPr lang="cs-CZ" b="1" u="sng" dirty="0" smtClean="0">
                <a:latin typeface="Arial" pitchFamily="34" charset="0"/>
                <a:cs typeface="Arial" pitchFamily="34" charset="0"/>
              </a:rPr>
              <a:t>Projekty:</a:t>
            </a:r>
          </a:p>
          <a:p>
            <a:pPr>
              <a:spcBef>
                <a:spcPts val="0"/>
              </a:spcBef>
              <a:defRPr/>
            </a:pPr>
            <a:endParaRPr lang="cs-CZ" b="1" u="sng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b="1" u="sng" dirty="0" smtClean="0">
                <a:latin typeface="Arial" pitchFamily="34" charset="0"/>
                <a:cs typeface="Arial" pitchFamily="34" charset="0"/>
              </a:rPr>
              <a:t>Výměna světel</a:t>
            </a:r>
          </a:p>
          <a:p>
            <a:pPr algn="l">
              <a:spcBef>
                <a:spcPts val="0"/>
              </a:spcBef>
              <a:defRPr/>
            </a:pPr>
            <a:endParaRPr lang="cs-CZ" b="1" u="sng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b="1" u="sng" dirty="0" err="1" smtClean="0">
                <a:latin typeface="Arial" pitchFamily="34" charset="0"/>
                <a:cs typeface="Arial" pitchFamily="34" charset="0"/>
              </a:rPr>
              <a:t>MaR</a:t>
            </a:r>
            <a:endParaRPr lang="cs-CZ" b="1" u="sng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b="1" u="sng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b="1" u="sng" dirty="0" smtClean="0">
                <a:latin typeface="Arial" pitchFamily="34" charset="0"/>
                <a:cs typeface="Arial" pitchFamily="34" charset="0"/>
              </a:rPr>
              <a:t>FTV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b="1" u="sng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b="1" u="sng" dirty="0" smtClean="0">
                <a:latin typeface="Arial" pitchFamily="34" charset="0"/>
                <a:cs typeface="Arial" pitchFamily="34" charset="0"/>
              </a:rPr>
              <a:t>Sloučení OM, změna sazby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b="1" u="sng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b="1" u="sng" dirty="0" smtClean="0">
                <a:latin typeface="Arial" pitchFamily="34" charset="0"/>
                <a:cs typeface="Arial" pitchFamily="34" charset="0"/>
              </a:rPr>
              <a:t>VO </a:t>
            </a:r>
            <a:endParaRPr lang="cs-CZ" b="1" u="sng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b="1" u="sng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b="1" u="sng" dirty="0" smtClean="0">
                <a:latin typeface="Arial" pitchFamily="34" charset="0"/>
                <a:cs typeface="Arial" pitchFamily="34" charset="0"/>
              </a:rPr>
              <a:t>Řízení ¼ na VN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b="1" u="sng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b="1" u="sng" dirty="0" smtClean="0">
                <a:latin typeface="Arial" pitchFamily="34" charset="0"/>
                <a:cs typeface="Arial" pitchFamily="34" charset="0"/>
              </a:rPr>
              <a:t>EPC projekt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b="1" u="sng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b="1" u="sng" dirty="0" smtClean="0">
                <a:latin typeface="Arial" pitchFamily="34" charset="0"/>
                <a:cs typeface="Arial" pitchFamily="34" charset="0"/>
              </a:rPr>
              <a:t>Komplexní projekty (rekonstrukce objektů MŠ)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b="1" u="sng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b="1" u="sng" dirty="0" smtClean="0">
                <a:latin typeface="Arial" pitchFamily="34" charset="0"/>
                <a:cs typeface="Arial" pitchFamily="34" charset="0"/>
              </a:rPr>
              <a:t>Spořiče vody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b="1" u="sng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b="1" u="sng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b="1" u="sng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cs-CZ" b="1" u="sng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endParaRPr lang="cs-CZ" sz="3600" u="sng" dirty="0" smtClean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600" u="sng" dirty="0" smtClean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41149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7178" y="395417"/>
            <a:ext cx="11209123" cy="6433753"/>
          </a:xfrm>
        </p:spPr>
        <p:txBody>
          <a:bodyPr>
            <a:normAutofit fontScale="25000" lnSpcReduction="20000"/>
          </a:bodyPr>
          <a:lstStyle/>
          <a:p>
            <a:pPr algn="l">
              <a:spcBef>
                <a:spcPts val="0"/>
              </a:spcBef>
              <a:defRPr/>
            </a:pPr>
            <a:endParaRPr lang="cs-CZ" sz="32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Tx/>
              <a:buChar char="-"/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Tx/>
              <a:buChar char="-"/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defTabSz="711200">
              <a:spcAft>
                <a:spcPct val="35000"/>
              </a:spcAft>
              <a:defRPr/>
            </a:pPr>
            <a:endParaRPr lang="cs-CZ" sz="3900" dirty="0" smtClean="0">
              <a:latin typeface="Arial" pitchFamily="34" charset="0"/>
              <a:cs typeface="Arial" pitchFamily="34" charset="0"/>
            </a:endParaRPr>
          </a:p>
          <a:p>
            <a:pPr defTabSz="711200">
              <a:spcAft>
                <a:spcPct val="35000"/>
              </a:spcAft>
              <a:defRPr/>
            </a:pPr>
            <a:endParaRPr lang="cs-CZ" sz="3900" dirty="0" smtClean="0">
              <a:latin typeface="Arial" pitchFamily="34" charset="0"/>
              <a:cs typeface="Arial" pitchFamily="34" charset="0"/>
            </a:endParaRPr>
          </a:p>
          <a:p>
            <a:pPr defTabSz="711200">
              <a:spcAft>
                <a:spcPct val="35000"/>
              </a:spcAft>
              <a:defRPr/>
            </a:pPr>
            <a:r>
              <a:rPr lang="cs-CZ" sz="8600" dirty="0" smtClean="0">
                <a:latin typeface="Arial" pitchFamily="34" charset="0"/>
                <a:cs typeface="Arial" pitchFamily="34" charset="0"/>
              </a:rPr>
              <a:t>Úspora </a:t>
            </a:r>
            <a:r>
              <a:rPr lang="cs-CZ" sz="8600" dirty="0">
                <a:latin typeface="Arial" pitchFamily="34" charset="0"/>
                <a:cs typeface="Arial" pitchFamily="34" charset="0"/>
              </a:rPr>
              <a:t>v roce 2015: 1 933.552,- Kč bez DPH</a:t>
            </a:r>
          </a:p>
          <a:p>
            <a:pPr defTabSz="711200">
              <a:spcAft>
                <a:spcPct val="35000"/>
              </a:spcAft>
              <a:defRPr/>
            </a:pPr>
            <a:r>
              <a:rPr lang="cs-CZ" sz="8600" dirty="0">
                <a:latin typeface="Arial" pitchFamily="34" charset="0"/>
                <a:cs typeface="Arial" pitchFamily="34" charset="0"/>
              </a:rPr>
              <a:t>Úspora v roce 2016: 2 240.457,- Kč bez DPH</a:t>
            </a:r>
          </a:p>
          <a:p>
            <a:pPr defTabSz="711200">
              <a:spcAft>
                <a:spcPct val="35000"/>
              </a:spcAft>
              <a:defRPr/>
            </a:pPr>
            <a:r>
              <a:rPr lang="cs-CZ" sz="8600" dirty="0">
                <a:latin typeface="Arial" pitchFamily="34" charset="0"/>
                <a:cs typeface="Arial" pitchFamily="34" charset="0"/>
              </a:rPr>
              <a:t>Úspora v roce 2017: 2 184.668,- Kč bez DPH</a:t>
            </a:r>
          </a:p>
          <a:p>
            <a:pPr defTabSz="711200">
              <a:spcAft>
                <a:spcPct val="35000"/>
              </a:spcAft>
              <a:defRPr/>
            </a:pPr>
            <a:r>
              <a:rPr lang="cs-CZ" sz="8600" dirty="0">
                <a:latin typeface="Arial" pitchFamily="34" charset="0"/>
                <a:cs typeface="Arial" pitchFamily="34" charset="0"/>
              </a:rPr>
              <a:t>Úspora v roce 2018: 2 209.989,- Kč bez DPH</a:t>
            </a:r>
          </a:p>
          <a:p>
            <a:pPr defTabSz="711200">
              <a:spcAft>
                <a:spcPct val="35000"/>
              </a:spcAft>
              <a:defRPr/>
            </a:pPr>
            <a:r>
              <a:rPr lang="cs-CZ" sz="8600" dirty="0">
                <a:latin typeface="Arial" pitchFamily="34" charset="0"/>
                <a:cs typeface="Arial" pitchFamily="34" charset="0"/>
              </a:rPr>
              <a:t>Úspora v roce 2019: 3 580.221,- Kč bez </a:t>
            </a:r>
            <a:r>
              <a:rPr lang="cs-CZ" sz="8600" dirty="0" smtClean="0">
                <a:latin typeface="Arial" pitchFamily="34" charset="0"/>
                <a:cs typeface="Arial" pitchFamily="34" charset="0"/>
              </a:rPr>
              <a:t>DPH</a:t>
            </a:r>
          </a:p>
          <a:p>
            <a:pPr defTabSz="711200">
              <a:spcAft>
                <a:spcPct val="35000"/>
              </a:spcAft>
              <a:defRPr/>
            </a:pPr>
            <a:r>
              <a:rPr lang="cs-CZ" sz="8600" dirty="0" smtClean="0">
                <a:latin typeface="Arial" pitchFamily="34" charset="0"/>
                <a:cs typeface="Arial" pitchFamily="34" charset="0"/>
              </a:rPr>
              <a:t>Úspora </a:t>
            </a:r>
            <a:r>
              <a:rPr lang="cs-CZ" sz="8600" dirty="0">
                <a:latin typeface="Arial" pitchFamily="34" charset="0"/>
                <a:cs typeface="Arial" pitchFamily="34" charset="0"/>
              </a:rPr>
              <a:t>v roce </a:t>
            </a:r>
            <a:r>
              <a:rPr lang="cs-CZ" sz="8600" dirty="0" smtClean="0">
                <a:latin typeface="Arial" pitchFamily="34" charset="0"/>
                <a:cs typeface="Arial" pitchFamily="34" charset="0"/>
              </a:rPr>
              <a:t>2020: </a:t>
            </a:r>
            <a:r>
              <a:rPr lang="cs-CZ" sz="8600" dirty="0"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cs-CZ" sz="8600" dirty="0" smtClean="0">
                <a:latin typeface="Arial" panose="020B0604020202020204" pitchFamily="34" charset="0"/>
                <a:cs typeface="Arial" panose="020B0604020202020204" pitchFamily="34" charset="0"/>
              </a:rPr>
              <a:t>136.153,- </a:t>
            </a:r>
            <a:r>
              <a:rPr lang="cs-CZ" sz="8600" dirty="0">
                <a:latin typeface="Arial" pitchFamily="34" charset="0"/>
                <a:cs typeface="Arial" pitchFamily="34" charset="0"/>
              </a:rPr>
              <a:t>Kč bez </a:t>
            </a:r>
            <a:r>
              <a:rPr lang="cs-CZ" sz="8600" dirty="0" smtClean="0">
                <a:latin typeface="Arial" pitchFamily="34" charset="0"/>
                <a:cs typeface="Arial" pitchFamily="34" charset="0"/>
              </a:rPr>
              <a:t>DPH</a:t>
            </a:r>
          </a:p>
          <a:p>
            <a:pPr defTabSz="711200">
              <a:spcAft>
                <a:spcPct val="35000"/>
              </a:spcAft>
              <a:defRPr/>
            </a:pPr>
            <a:r>
              <a:rPr lang="cs-CZ" sz="8600" dirty="0">
                <a:latin typeface="Arial" pitchFamily="34" charset="0"/>
                <a:cs typeface="Arial" pitchFamily="34" charset="0"/>
              </a:rPr>
              <a:t>Úspora v roce </a:t>
            </a:r>
            <a:r>
              <a:rPr lang="cs-CZ" sz="8600" dirty="0" smtClean="0">
                <a:latin typeface="Arial" pitchFamily="34" charset="0"/>
                <a:cs typeface="Arial" pitchFamily="34" charset="0"/>
              </a:rPr>
              <a:t>2021: </a:t>
            </a:r>
            <a:r>
              <a:rPr lang="cs-CZ" sz="8600" dirty="0">
                <a:latin typeface="Arial" pitchFamily="34" charset="0"/>
                <a:cs typeface="Arial" pitchFamily="34" charset="0"/>
              </a:rPr>
              <a:t>2 </a:t>
            </a:r>
            <a:r>
              <a:rPr lang="cs-CZ" sz="8600" dirty="0" smtClean="0">
                <a:latin typeface="Arial" pitchFamily="34" charset="0"/>
                <a:cs typeface="Arial" pitchFamily="34" charset="0"/>
              </a:rPr>
              <a:t>953.795,- </a:t>
            </a:r>
            <a:r>
              <a:rPr lang="cs-CZ" sz="8600" dirty="0">
                <a:latin typeface="Arial" pitchFamily="34" charset="0"/>
                <a:cs typeface="Arial" pitchFamily="34" charset="0"/>
              </a:rPr>
              <a:t>Kč bez </a:t>
            </a:r>
            <a:r>
              <a:rPr lang="cs-CZ" sz="8600" dirty="0" smtClean="0">
                <a:latin typeface="Arial" pitchFamily="34" charset="0"/>
                <a:cs typeface="Arial" pitchFamily="34" charset="0"/>
              </a:rPr>
              <a:t>DPH</a:t>
            </a:r>
            <a:endParaRPr lang="cs-CZ" sz="8600" dirty="0">
              <a:latin typeface="Arial" pitchFamily="34" charset="0"/>
              <a:cs typeface="Arial" pitchFamily="34" charset="0"/>
            </a:endParaRPr>
          </a:p>
          <a:p>
            <a:pPr defTabSz="711200">
              <a:spcAft>
                <a:spcPct val="35000"/>
              </a:spcAft>
              <a:defRPr/>
            </a:pPr>
            <a:r>
              <a:rPr lang="cs-CZ" sz="8600" dirty="0" smtClean="0">
                <a:latin typeface="Arial" pitchFamily="34" charset="0"/>
                <a:cs typeface="Arial" pitchFamily="34" charset="0"/>
              </a:rPr>
              <a:t>Úspora </a:t>
            </a:r>
            <a:r>
              <a:rPr lang="cs-CZ" sz="8600" dirty="0">
                <a:latin typeface="Arial" pitchFamily="34" charset="0"/>
                <a:cs typeface="Arial" pitchFamily="34" charset="0"/>
              </a:rPr>
              <a:t>v roce </a:t>
            </a:r>
            <a:r>
              <a:rPr lang="cs-CZ" sz="8600" dirty="0" smtClean="0">
                <a:latin typeface="Arial" pitchFamily="34" charset="0"/>
                <a:cs typeface="Arial" pitchFamily="34" charset="0"/>
              </a:rPr>
              <a:t>2022: 4 090.115,- </a:t>
            </a:r>
            <a:r>
              <a:rPr lang="cs-CZ" sz="8600" dirty="0">
                <a:latin typeface="Arial" pitchFamily="34" charset="0"/>
                <a:cs typeface="Arial" pitchFamily="34" charset="0"/>
              </a:rPr>
              <a:t>Kč bez </a:t>
            </a:r>
            <a:r>
              <a:rPr lang="cs-CZ" sz="8600" dirty="0" smtClean="0">
                <a:latin typeface="Arial" pitchFamily="34" charset="0"/>
                <a:cs typeface="Arial" pitchFamily="34" charset="0"/>
              </a:rPr>
              <a:t>DPH</a:t>
            </a:r>
          </a:p>
          <a:p>
            <a:pPr defTabSz="711200">
              <a:spcAft>
                <a:spcPct val="35000"/>
              </a:spcAft>
              <a:defRPr/>
            </a:pPr>
            <a:r>
              <a:rPr lang="cs-CZ" sz="8600" dirty="0" smtClean="0">
                <a:latin typeface="Arial" pitchFamily="34" charset="0"/>
                <a:cs typeface="Arial" pitchFamily="34" charset="0"/>
              </a:rPr>
              <a:t>Úspora </a:t>
            </a:r>
            <a:r>
              <a:rPr lang="cs-CZ" sz="8600" dirty="0">
                <a:latin typeface="Arial" pitchFamily="34" charset="0"/>
                <a:cs typeface="Arial" pitchFamily="34" charset="0"/>
              </a:rPr>
              <a:t>v roce </a:t>
            </a:r>
            <a:r>
              <a:rPr lang="cs-CZ" sz="8600" dirty="0" smtClean="0">
                <a:latin typeface="Arial" pitchFamily="34" charset="0"/>
                <a:cs typeface="Arial" pitchFamily="34" charset="0"/>
              </a:rPr>
              <a:t>2023: </a:t>
            </a:r>
            <a:r>
              <a:rPr lang="cs-CZ" sz="8600" dirty="0">
                <a:latin typeface="Arial" pitchFamily="34" charset="0"/>
                <a:cs typeface="Arial" pitchFamily="34" charset="0"/>
              </a:rPr>
              <a:t>4 </a:t>
            </a:r>
            <a:r>
              <a:rPr lang="cs-CZ" sz="8600" dirty="0" smtClean="0">
                <a:latin typeface="Arial" pitchFamily="34" charset="0"/>
                <a:cs typeface="Arial" pitchFamily="34" charset="0"/>
              </a:rPr>
              <a:t>537.137,- </a:t>
            </a:r>
            <a:r>
              <a:rPr lang="cs-CZ" sz="8600" dirty="0">
                <a:latin typeface="Arial" pitchFamily="34" charset="0"/>
                <a:cs typeface="Arial" pitchFamily="34" charset="0"/>
              </a:rPr>
              <a:t>Kč bez DPH</a:t>
            </a:r>
          </a:p>
          <a:p>
            <a:pPr defTabSz="711200">
              <a:spcAft>
                <a:spcPct val="35000"/>
              </a:spcAft>
              <a:defRPr/>
            </a:pPr>
            <a:endParaRPr lang="cs-CZ" sz="8600" dirty="0">
              <a:latin typeface="Arial" pitchFamily="34" charset="0"/>
              <a:cs typeface="Arial" pitchFamily="34" charset="0"/>
            </a:endParaRPr>
          </a:p>
          <a:p>
            <a:pPr defTabSz="711200">
              <a:spcAft>
                <a:spcPct val="35000"/>
              </a:spcAft>
              <a:defRPr/>
            </a:pPr>
            <a:endParaRPr lang="cs-CZ" sz="3900" dirty="0">
              <a:latin typeface="Arial" pitchFamily="34" charset="0"/>
              <a:cs typeface="Arial" pitchFamily="34" charset="0"/>
            </a:endParaRPr>
          </a:p>
          <a:p>
            <a:pPr defTabSz="711200">
              <a:spcAft>
                <a:spcPct val="35000"/>
              </a:spcAft>
              <a:defRPr/>
            </a:pPr>
            <a:endParaRPr lang="cs-CZ" sz="3900" dirty="0">
              <a:latin typeface="Arial" pitchFamily="34" charset="0"/>
              <a:cs typeface="Arial" pitchFamily="34" charset="0"/>
            </a:endParaRPr>
          </a:p>
          <a:p>
            <a:pPr defTabSz="711200">
              <a:spcAft>
                <a:spcPct val="35000"/>
              </a:spcAft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Tx/>
              <a:buChar char="-"/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l" defTabSz="711200">
              <a:spcBef>
                <a:spcPct val="0"/>
              </a:spcBef>
              <a:spcAft>
                <a:spcPct val="35000"/>
              </a:spcAft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			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algn="l" defTabSz="711200">
              <a:spcBef>
                <a:spcPct val="0"/>
              </a:spcBef>
              <a:spcAft>
                <a:spcPct val="35000"/>
              </a:spcAft>
            </a:pP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441622" y="757881"/>
            <a:ext cx="9234616" cy="708453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latin typeface="Arial" pitchFamily="34" charset="0"/>
                <a:cs typeface="Arial" pitchFamily="34" charset="0"/>
              </a:rPr>
              <a:t>Úspory od 2015 – </a:t>
            </a:r>
            <a:r>
              <a:rPr lang="cs-CZ" sz="4000" b="1" dirty="0" smtClean="0">
                <a:latin typeface="Arial" pitchFamily="34" charset="0"/>
                <a:cs typeface="Arial" pitchFamily="34" charset="0"/>
              </a:rPr>
              <a:t>2023 </a:t>
            </a:r>
            <a:r>
              <a:rPr lang="cs-CZ" sz="4000" b="1" dirty="0">
                <a:latin typeface="Arial" pitchFamily="34" charset="0"/>
                <a:cs typeface="Arial" pitchFamily="34" charset="0"/>
              </a:rPr>
              <a:t>na majetku města </a:t>
            </a:r>
            <a:r>
              <a:rPr lang="cs-CZ" sz="4000" b="1" dirty="0" smtClean="0">
                <a:latin typeface="Arial" pitchFamily="34" charset="0"/>
                <a:cs typeface="Arial" pitchFamily="34" charset="0"/>
              </a:rPr>
              <a:t>Chrudim</a:t>
            </a:r>
            <a:endParaRPr lang="cs-CZ" sz="4000" b="1" u="sng" dirty="0"/>
          </a:p>
        </p:txBody>
      </p:sp>
    </p:spTree>
    <p:extLst>
      <p:ext uri="{BB962C8B-B14F-4D97-AF65-F5344CB8AC3E}">
        <p14:creationId xmlns:p14="http://schemas.microsoft.com/office/powerpoint/2010/main" val="4083544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59026" y="947352"/>
            <a:ext cx="10824519" cy="4464907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600" u="sng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u="sng" dirty="0" smtClean="0">
                <a:latin typeface="Arial" pitchFamily="34" charset="0"/>
                <a:cs typeface="Arial" pitchFamily="34" charset="0"/>
              </a:rPr>
              <a:t>Děkuji za pozornost </a:t>
            </a:r>
            <a:r>
              <a:rPr lang="cs-CZ" sz="3600" u="sng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cs-CZ" sz="3600" u="sng" dirty="0" smtClean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600" u="sng" dirty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600" u="sng" dirty="0" smtClean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u="sng" dirty="0" smtClean="0">
                <a:latin typeface="Arial" pitchFamily="34" charset="0"/>
                <a:cs typeface="Arial" pitchFamily="34" charset="0"/>
              </a:rPr>
              <a:t>Kontakt:</a:t>
            </a:r>
            <a:r>
              <a:rPr lang="cs-CZ" sz="3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email: zdenek.pavlik@chrudim-city.cz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Telefon: 739 482 261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9136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7178" y="395417"/>
            <a:ext cx="11209123" cy="6433753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endParaRPr lang="cs-CZ" sz="32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cs-CZ" sz="4000" b="1" dirty="0" smtClean="0">
                <a:latin typeface="Arial" pitchFamily="34" charset="0"/>
                <a:cs typeface="Arial" pitchFamily="34" charset="0"/>
              </a:rPr>
              <a:t>Sledovaní cen na trzích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Tx/>
              <a:buChar char="-"/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Tx/>
              <a:buChar char="-"/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l" defTabSz="711200">
              <a:spcBef>
                <a:spcPct val="0"/>
              </a:spcBef>
              <a:spcAft>
                <a:spcPct val="35000"/>
              </a:spcAft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			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algn="l" defTabSz="711200">
              <a:spcBef>
                <a:spcPct val="0"/>
              </a:spcBef>
              <a:spcAft>
                <a:spcPct val="35000"/>
              </a:spcAft>
            </a:pP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433384" y="395417"/>
            <a:ext cx="9234616" cy="70845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 </a:t>
            </a:r>
            <a:endParaRPr lang="cs-CZ" sz="4000" u="sng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377"/>
            <a:ext cx="12192000" cy="492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72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29795" y="1103870"/>
            <a:ext cx="11209123" cy="5626445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0"/>
              </a:spcBef>
              <a:defRPr/>
            </a:pPr>
            <a:endParaRPr lang="cs-CZ" sz="32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1. FTV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MěÚ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výkon - </a:t>
            </a:r>
            <a:r>
              <a:rPr lang="cs-CZ" sz="2800" b="1" dirty="0" smtClean="0"/>
              <a:t>21,840 </a:t>
            </a:r>
            <a:r>
              <a:rPr lang="cs-CZ" sz="2800" b="1" dirty="0" err="1"/>
              <a:t>kWp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– 2018;</a:t>
            </a:r>
          </a:p>
          <a:p>
            <a:pPr algn="l">
              <a:spcBef>
                <a:spcPts val="0"/>
              </a:spcBef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2. FTV Technické služby výkon -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19,320 </a:t>
            </a: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kWp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– 2020;</a:t>
            </a:r>
          </a:p>
          <a:p>
            <a:pPr algn="l">
              <a:spcBef>
                <a:spcPts val="0"/>
              </a:spcBef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3. FTV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MěÚ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výkon –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6,29 </a:t>
            </a: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kWp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– 2020;</a:t>
            </a:r>
          </a:p>
          <a:p>
            <a:pPr algn="l">
              <a:spcBef>
                <a:spcPts val="0"/>
              </a:spcBef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4. FTV Sportoviště –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19,800 </a:t>
            </a: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kWp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+ ohřev Teplé vody 1000l - 2021;</a:t>
            </a:r>
          </a:p>
          <a:p>
            <a:pPr algn="l">
              <a:spcBef>
                <a:spcPts val="0"/>
              </a:spcBef>
              <a:defRPr/>
            </a:pPr>
            <a:endParaRPr lang="cs-CZ" sz="2800" b="1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Celkový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výkon v roce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2021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–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67,25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kWp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– úspora za rok 2021 235.000,- Kč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5. FTV rozšíření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MěÚ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– celkový výkon -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40,740 </a:t>
            </a: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kWp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– 2023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spcBef>
                <a:spcPts val="0"/>
              </a:spcBef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6. FTV fotbalový stadion za vodojemem –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19,890 </a:t>
            </a: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kWp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– 2023;</a:t>
            </a:r>
          </a:p>
          <a:p>
            <a:pPr algn="l">
              <a:spcBef>
                <a:spcPts val="0"/>
              </a:spcBef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7.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 FTV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MŠ U stadionu –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14,760 </a:t>
            </a:r>
            <a:r>
              <a:rPr lang="cs-CZ" sz="2800" b="1" dirty="0" err="1">
                <a:latin typeface="Arial" pitchFamily="34" charset="0"/>
                <a:cs typeface="Arial" pitchFamily="34" charset="0"/>
              </a:rPr>
              <a:t>kWp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–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2023;</a:t>
            </a:r>
            <a:endParaRPr lang="cs-CZ" sz="28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8. FTV MŠ U stadionu – 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14,760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err="1">
                <a:latin typeface="Arial" pitchFamily="34" charset="0"/>
                <a:cs typeface="Arial" pitchFamily="34" charset="0"/>
              </a:rPr>
              <a:t>kWp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–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2023;</a:t>
            </a:r>
            <a:endParaRPr lang="cs-CZ" sz="28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9. FTV Zimní stadion + Krytý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bazen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+ Plovárna –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206,9 </a:t>
            </a: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kWp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– 2023</a:t>
            </a:r>
          </a:p>
          <a:p>
            <a:pPr algn="l">
              <a:spcBef>
                <a:spcPts val="0"/>
              </a:spcBef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10. FTV Kabiny fotbalový stadion + ohřev teplé vody –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10,6 </a:t>
            </a: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kWp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- 2023</a:t>
            </a:r>
          </a:p>
          <a:p>
            <a:pPr algn="l">
              <a:spcBef>
                <a:spcPts val="0"/>
              </a:spcBef>
              <a:defRPr/>
            </a:pPr>
            <a:endParaRPr lang="cs-CZ" sz="3200" b="1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Celkový výkon na konci roku 2023 – 352,97 </a:t>
            </a: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kWp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buFont typeface="Arial" pitchFamily="34" charset="0"/>
              <a:buChar char="•"/>
              <a:defRPr/>
            </a:pPr>
            <a:endParaRPr lang="cs-CZ" sz="32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271849" y="395417"/>
            <a:ext cx="10396151" cy="70845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 </a:t>
            </a:r>
            <a:r>
              <a:rPr lang="cs-CZ" sz="4000" b="1" u="sng" dirty="0" smtClean="0"/>
              <a:t>FTV na území města Chrudim</a:t>
            </a:r>
            <a:endParaRPr lang="cs-CZ" sz="4000" b="1" u="sng" dirty="0"/>
          </a:p>
        </p:txBody>
      </p:sp>
    </p:spTree>
    <p:extLst>
      <p:ext uri="{BB962C8B-B14F-4D97-AF65-F5344CB8AC3E}">
        <p14:creationId xmlns:p14="http://schemas.microsoft.com/office/powerpoint/2010/main" val="234682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29795" y="1103870"/>
            <a:ext cx="11209123" cy="5626445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endParaRPr lang="cs-CZ" sz="32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11. FTV ZŠ Malíka – </a:t>
            </a:r>
            <a:r>
              <a:rPr lang="cs-CZ" sz="2800" b="1" dirty="0" smtClean="0"/>
              <a:t>68,86 </a:t>
            </a:r>
            <a:r>
              <a:rPr lang="cs-CZ" sz="2800" b="1" dirty="0" err="1" smtClean="0"/>
              <a:t>kWp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– 2024;</a:t>
            </a:r>
          </a:p>
          <a:p>
            <a:pPr algn="l">
              <a:spcBef>
                <a:spcPts val="0"/>
              </a:spcBef>
              <a:defRPr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2. FTV ZŠ U stadionu –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76,26 </a:t>
            </a: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kWp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2024;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13. FTV Peška –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51,61 </a:t>
            </a: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kWp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2024;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14. FTV Sladkovského –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24,6 </a:t>
            </a: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kWp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– 2024.</a:t>
            </a:r>
          </a:p>
          <a:p>
            <a:pPr algn="l">
              <a:spcBef>
                <a:spcPts val="0"/>
              </a:spcBef>
              <a:defRPr/>
            </a:pPr>
            <a:endParaRPr lang="cs-CZ" sz="28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Celkový výkon na konci roku 2024 – 574,3 </a:t>
            </a: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kWp</a:t>
            </a: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sz="2800" b="1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Příprava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na komunitní energetiku – aktivní člen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  <a:defRPr/>
            </a:pPr>
            <a:endParaRPr lang="cs-CZ" sz="32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271849" y="395417"/>
            <a:ext cx="10396151" cy="70845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 </a:t>
            </a:r>
            <a:r>
              <a:rPr lang="cs-CZ" sz="4000" u="sng" dirty="0" smtClean="0"/>
              <a:t>Připravené projekty na rok 2024</a:t>
            </a:r>
            <a:endParaRPr lang="cs-CZ" sz="4000" u="sng" dirty="0"/>
          </a:p>
        </p:txBody>
      </p:sp>
    </p:spTree>
    <p:extLst>
      <p:ext uri="{BB962C8B-B14F-4D97-AF65-F5344CB8AC3E}">
        <p14:creationId xmlns:p14="http://schemas.microsoft.com/office/powerpoint/2010/main" val="2831363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1849" y="1548714"/>
            <a:ext cx="11209123" cy="3113903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endParaRPr lang="cs-CZ" sz="3200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buFont typeface="Arial" pitchFamily="34" charset="0"/>
              <a:buChar char="•"/>
              <a:defRPr/>
            </a:pPr>
            <a:endParaRPr lang="cs-CZ" sz="3200" dirty="0">
              <a:latin typeface="Arial" pitchFamily="34" charset="0"/>
              <a:cs typeface="Arial" pitchFamily="34" charset="0"/>
            </a:endParaRPr>
          </a:p>
          <a:p>
            <a:endParaRPr lang="cs-CZ" dirty="0" smtClean="0"/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271849" y="395417"/>
            <a:ext cx="10396151" cy="70845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Vizualizace FTV</a:t>
            </a:r>
            <a:endParaRPr lang="cs-CZ" sz="40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1" y="1123950"/>
            <a:ext cx="9363075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4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1849" y="1548714"/>
            <a:ext cx="11209123" cy="3113903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endParaRPr lang="cs-CZ" sz="3200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buFont typeface="Arial" pitchFamily="34" charset="0"/>
              <a:buChar char="•"/>
              <a:defRPr/>
            </a:pPr>
            <a:endParaRPr lang="cs-CZ" sz="3200" dirty="0">
              <a:latin typeface="Arial" pitchFamily="34" charset="0"/>
              <a:cs typeface="Arial" pitchFamily="34" charset="0"/>
            </a:endParaRPr>
          </a:p>
          <a:p>
            <a:endParaRPr lang="cs-CZ" dirty="0" smtClean="0"/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271849" y="395417"/>
            <a:ext cx="10396151" cy="70845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Vizualizace FTV</a:t>
            </a:r>
            <a:endParaRPr lang="cs-CZ" sz="40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9" y="1029729"/>
            <a:ext cx="5758248" cy="474087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83" y="1618219"/>
            <a:ext cx="595312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73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1849" y="1548714"/>
            <a:ext cx="11209123" cy="3113903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endParaRPr lang="cs-CZ" sz="3200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buFont typeface="Arial" pitchFamily="34" charset="0"/>
              <a:buChar char="•"/>
              <a:defRPr/>
            </a:pPr>
            <a:endParaRPr lang="cs-CZ" sz="3200" dirty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spcBef>
                <a:spcPts val="0"/>
              </a:spcBef>
              <a:buFontTx/>
              <a:buChar char="-"/>
              <a:defRPr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buFont typeface="Arial" pitchFamily="34" charset="0"/>
              <a:buChar char="•"/>
              <a:defRPr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/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271849" y="395417"/>
            <a:ext cx="10396151" cy="70845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Denní výroba FTV 2021 </a:t>
            </a:r>
            <a:r>
              <a:rPr lang="cs-CZ" sz="4000" b="1" dirty="0" err="1" smtClean="0"/>
              <a:t>MěÚ</a:t>
            </a:r>
            <a:r>
              <a:rPr lang="cs-CZ" sz="4000" b="1" dirty="0" smtClean="0"/>
              <a:t> Chrudim</a:t>
            </a:r>
            <a:endParaRPr lang="cs-CZ" sz="40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6" y="1103869"/>
            <a:ext cx="11673016" cy="575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91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1849" y="1103870"/>
            <a:ext cx="11209123" cy="539006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b="1" u="sng" dirty="0" smtClean="0"/>
              <a:t>Postup při realizace FTV:</a:t>
            </a:r>
          </a:p>
          <a:p>
            <a:pPr marL="342900" indent="-342900" algn="l">
              <a:buFontTx/>
              <a:buChar char="-"/>
            </a:pPr>
            <a:r>
              <a:rPr lang="cs-CZ" dirty="0" smtClean="0"/>
              <a:t>Výběr objektu (přípojné místo)</a:t>
            </a:r>
          </a:p>
          <a:p>
            <a:pPr marL="342900" indent="-342900" algn="l">
              <a:buFontTx/>
              <a:buChar char="-"/>
            </a:pPr>
            <a:r>
              <a:rPr lang="cs-CZ" dirty="0" smtClean="0"/>
              <a:t>Střecha</a:t>
            </a:r>
          </a:p>
          <a:p>
            <a:pPr marL="342900" indent="-342900" algn="l">
              <a:buFontTx/>
              <a:buChar char="-"/>
            </a:pPr>
            <a:r>
              <a:rPr lang="cs-CZ" dirty="0" smtClean="0"/>
              <a:t>Statika</a:t>
            </a:r>
          </a:p>
          <a:p>
            <a:pPr marL="342900" indent="-342900" algn="l">
              <a:buFontTx/>
              <a:buChar char="-"/>
            </a:pPr>
            <a:r>
              <a:rPr lang="cs-CZ" dirty="0" smtClean="0"/>
              <a:t>Velikost FTV – do 20 </a:t>
            </a:r>
            <a:r>
              <a:rPr lang="cs-CZ" dirty="0" err="1" smtClean="0"/>
              <a:t>kWp</a:t>
            </a:r>
            <a:r>
              <a:rPr lang="cs-CZ" dirty="0" smtClean="0"/>
              <a:t> – 50 </a:t>
            </a:r>
            <a:r>
              <a:rPr lang="cs-CZ" dirty="0" err="1" smtClean="0"/>
              <a:t>kWp</a:t>
            </a:r>
            <a:r>
              <a:rPr lang="cs-CZ" dirty="0" smtClean="0"/>
              <a:t> – 100 </a:t>
            </a:r>
            <a:r>
              <a:rPr lang="cs-CZ" dirty="0" err="1" smtClean="0"/>
              <a:t>kWp</a:t>
            </a:r>
            <a:r>
              <a:rPr lang="cs-CZ" dirty="0" smtClean="0"/>
              <a:t> – 200 </a:t>
            </a:r>
            <a:r>
              <a:rPr lang="cs-CZ" dirty="0" err="1" smtClean="0"/>
              <a:t>kWp</a:t>
            </a:r>
            <a:endParaRPr lang="cs-CZ" dirty="0" smtClean="0"/>
          </a:p>
          <a:p>
            <a:pPr marL="342900" indent="-342900" algn="l">
              <a:buFontTx/>
              <a:buChar char="-"/>
            </a:pPr>
            <a:r>
              <a:rPr lang="cs-CZ" dirty="0" err="1" smtClean="0"/>
              <a:t>Źádost</a:t>
            </a:r>
            <a:r>
              <a:rPr lang="cs-CZ" dirty="0" smtClean="0"/>
              <a:t> o připojení na distributora</a:t>
            </a:r>
          </a:p>
          <a:p>
            <a:pPr marL="342900" indent="-342900" algn="l">
              <a:buFontTx/>
              <a:buChar char="-"/>
            </a:pPr>
            <a:r>
              <a:rPr lang="cs-CZ" dirty="0" smtClean="0"/>
              <a:t>Kvalitní PD</a:t>
            </a:r>
          </a:p>
          <a:p>
            <a:pPr marL="342900" indent="-342900" algn="l">
              <a:buFontTx/>
              <a:buChar char="-"/>
            </a:pPr>
            <a:r>
              <a:rPr lang="cs-CZ" dirty="0" smtClean="0"/>
              <a:t>Dotace (Energetický posudek)</a:t>
            </a:r>
          </a:p>
          <a:p>
            <a:pPr marL="342900" indent="-342900" algn="l">
              <a:buFontTx/>
              <a:buChar char="-"/>
            </a:pPr>
            <a:r>
              <a:rPr lang="cs-CZ" dirty="0" smtClean="0"/>
              <a:t>Výběrové řízení (realizované projekty, servis, kvalitní komponenty FTV, záruky atd.)</a:t>
            </a:r>
          </a:p>
          <a:p>
            <a:pPr marL="342900" indent="-342900" algn="l">
              <a:buFontTx/>
              <a:buChar char="-"/>
            </a:pPr>
            <a:r>
              <a:rPr lang="cs-CZ" dirty="0" smtClean="0"/>
              <a:t>Realizace</a:t>
            </a:r>
          </a:p>
          <a:p>
            <a:pPr marL="342900" indent="-342900" algn="l">
              <a:buFontTx/>
              <a:buChar char="-"/>
            </a:pPr>
            <a:r>
              <a:rPr lang="cs-CZ" dirty="0" smtClean="0"/>
              <a:t>Kolaudace, BOZP</a:t>
            </a:r>
          </a:p>
          <a:p>
            <a:pPr marL="342900" indent="-342900" algn="l">
              <a:buFontTx/>
              <a:buChar char="-"/>
            </a:pPr>
            <a:r>
              <a:rPr lang="cs-CZ" dirty="0" smtClean="0"/>
              <a:t>Uvedení do provozu</a:t>
            </a:r>
          </a:p>
          <a:p>
            <a:pPr marL="342900" indent="-342900" algn="l">
              <a:buFontTx/>
              <a:buChar char="-"/>
            </a:pPr>
            <a:r>
              <a:rPr lang="cs-CZ" dirty="0" smtClean="0"/>
              <a:t>Licence</a:t>
            </a:r>
          </a:p>
          <a:p>
            <a:pPr algn="l"/>
            <a:endParaRPr lang="cs-CZ" dirty="0" smtClean="0"/>
          </a:p>
          <a:p>
            <a:pPr algn="l"/>
            <a:endParaRPr lang="cs-CZ" dirty="0" smtClean="0"/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271849" y="395417"/>
            <a:ext cx="10396151" cy="70845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FTV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1211393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563</Words>
  <Application>Microsoft Office PowerPoint</Application>
  <PresentationFormat>Širokoúhlá obrazovka</PresentationFormat>
  <Paragraphs>207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 </vt:lpstr>
      <vt:lpstr> </vt:lpstr>
      <vt:lpstr> FTV na území města Chrudim</vt:lpstr>
      <vt:lpstr> Připravené projekty na rok 2024</vt:lpstr>
      <vt:lpstr>Vizualizace FTV</vt:lpstr>
      <vt:lpstr>Vizualizace FTV</vt:lpstr>
      <vt:lpstr>Denní výroba FTV 2021 MěÚ Chrudim</vt:lpstr>
      <vt:lpstr>FTV</vt:lpstr>
      <vt:lpstr> Sledování vody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Úspory od 2015 – 2023 na majetku města Chrudim</vt:lpstr>
      <vt:lpstr>Prezentace aplikace PowerPoint</vt:lpstr>
    </vt:vector>
  </TitlesOfParts>
  <Company>Město Chrudim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Pavlík Zdeněk</dc:creator>
  <cp:lastModifiedBy>Pavlík Zdeněk</cp:lastModifiedBy>
  <cp:revision>41</cp:revision>
  <dcterms:created xsi:type="dcterms:W3CDTF">2020-01-16T11:38:12Z</dcterms:created>
  <dcterms:modified xsi:type="dcterms:W3CDTF">2024-11-19T06:48:08Z</dcterms:modified>
</cp:coreProperties>
</file>