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16"/>
  </p:notesMasterIdLst>
  <p:handoutMasterIdLst>
    <p:handoutMasterId r:id="rId17"/>
  </p:handoutMasterIdLst>
  <p:sldIdLst>
    <p:sldId id="2145707315" r:id="rId5"/>
    <p:sldId id="2145707334" r:id="rId6"/>
    <p:sldId id="2145707325" r:id="rId7"/>
    <p:sldId id="2145707324" r:id="rId8"/>
    <p:sldId id="2145707335" r:id="rId9"/>
    <p:sldId id="2145707328" r:id="rId10"/>
    <p:sldId id="2145707336" r:id="rId11"/>
    <p:sldId id="2145707337" r:id="rId12"/>
    <p:sldId id="2145707331" r:id="rId13"/>
    <p:sldId id="2145707338" r:id="rId14"/>
    <p:sldId id="2145707339" r:id="rId15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0FBE2001-0060-495F-8127-19B1FFB0D57A}">
          <p14:sldIdLst>
            <p14:sldId id="2145707315"/>
            <p14:sldId id="2145707334"/>
            <p14:sldId id="2145707325"/>
            <p14:sldId id="2145707324"/>
            <p14:sldId id="2145707335"/>
            <p14:sldId id="2145707328"/>
            <p14:sldId id="2145707336"/>
            <p14:sldId id="2145707337"/>
            <p14:sldId id="2145707331"/>
            <p14:sldId id="2145707338"/>
            <p14:sldId id="214570733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B8F8536-4367-CD87-F1EA-D783C9CFC6A2}" name="Košťálová Pavla" initials="KP" userId="S::pavla.kostalova@mmr.cz::fb3655b9-53e7-4957-986b-4909406ee6c7" providerId="AD"/>
  <p188:author id="{8DEA8B99-8B5C-64A1-D06E-D41C50563DB0}" name="Sokol Daniel" initials="SD" userId="S::daniel.sokol@mmr.cz::06e50c18-97c9-46fd-91f7-e2b20856e520" providerId="AD"/>
  <p188:author id="{474DF9B2-FAD3-7E88-969F-6027E9D8A8E0}" name="Reznikow Alexandre" initials="RA" userId="S::alexandre.reznikow@mmr.cz::2dcdf4f9-0806-4776-ace0-fa22fa39ba66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AF3F"/>
    <a:srgbClr val="DB7D00"/>
    <a:srgbClr val="F9E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9412" autoAdjust="0"/>
  </p:normalViewPr>
  <p:slideViewPr>
    <p:cSldViewPr snapToGrid="0">
      <p:cViewPr varScale="1">
        <p:scale>
          <a:sx n="84" d="100"/>
          <a:sy n="84" d="100"/>
        </p:scale>
        <p:origin x="906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3127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DA9FB6-D9ED-404E-AFD2-37E0835FC3D6}" type="datetimeFigureOut">
              <a:rPr lang="cs-CZ" smtClean="0"/>
              <a:pPr/>
              <a:t>21.03.2025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BA257B-425A-4350-8792-7C494188941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20806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B48070-1754-4046-9E38-6F5D9D5E9BB1}" type="datetimeFigureOut">
              <a:rPr lang="cs-CZ" smtClean="0"/>
              <a:pPr/>
              <a:t>21.03.2025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477F0F-9C0A-45F8-A7AE-EABCF911889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1469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Začnu možná trochu obecně až filosoficky. Je potřeba změna pohledu na slabé regiony. Otočit pohled.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1214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Různé podmínky, různé možnosti řešení a kapacity, pro kraje různá intenzita a náročnost řešení z pohledu vysoké koncentrace problémů a naopak nízké koncentrace lidí schopných situaci řešit.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90887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BF5F05-0E38-4BF1-95B4-DDF1F68439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1B6A52D6-2ABD-CADF-702B-09D740CDBF0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57B82CBB-D651-184F-354E-C55B89CBED5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1885573-2061-5F53-7445-67527DCF3D4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72366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DB42EE-56C5-D414-3D5D-A6AE6FD594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01BF5139-A98A-9EF4-6F06-A7BB6D667E2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90248C8B-E324-4EC4-66E2-D1C5FF3D0C9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1233800-35EB-2E09-7C56-2F53BB37BF7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61754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309743-33D4-343D-F0E8-75416A688F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B66A9D32-C67A-A94C-0125-DFF3F80B388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2CD93709-B22D-D408-29E3-B9C1AF9E854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62500" lnSpcReduction="20000"/>
          </a:bodyPr>
          <a:lstStyle/>
          <a:p>
            <a:pPr marL="0" lvl="0" indent="0">
              <a:lnSpc>
                <a:spcPct val="107000"/>
              </a:lnSpc>
              <a:buFont typeface="+mj-lt"/>
              <a:buNone/>
            </a:pPr>
            <a:r>
              <a:rPr lang="cs-CZ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1. Práce pro lidi, silnější ekonomika</a:t>
            </a:r>
            <a:endParaRPr lang="cs-CZ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Aptos" panose="020B0004020202020204" pitchFamily="34" charset="0"/>
              <a:buChar char="-"/>
            </a:pP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Zvýšení nabídky kvalifikovaných pracovních míst v území z hlediska státu (MV, MO, MPO).</a:t>
            </a:r>
          </a:p>
          <a:p>
            <a:pPr marL="342900" lvl="0" indent="-342900">
              <a:lnSpc>
                <a:spcPct val="107000"/>
              </a:lnSpc>
              <a:buFont typeface="Aptos" panose="020B0004020202020204" pitchFamily="34" charset="0"/>
              <a:buChar char="-"/>
            </a:pP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Nastartování ekonomiky v regionech příležitostí (MPO, MF). </a:t>
            </a:r>
          </a:p>
          <a:p>
            <a:pPr marL="342900" lvl="0" indent="-342900">
              <a:lnSpc>
                <a:spcPct val="107000"/>
              </a:lnSpc>
              <a:buFont typeface="Aptos" panose="020B0004020202020204" pitchFamily="34" charset="0"/>
              <a:buChar char="-"/>
            </a:pP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Podpora strategických/i menších projektů se zásadním pozitivním dopadem do regionu (MPO, MMR, MŽP) – zlepšení ekonomiky území.</a:t>
            </a:r>
          </a:p>
          <a:p>
            <a:pPr marL="685800">
              <a:lnSpc>
                <a:spcPct val="107000"/>
              </a:lnSpc>
            </a:pP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pPr marL="0" lvl="0" indent="0">
              <a:lnSpc>
                <a:spcPct val="107000"/>
              </a:lnSpc>
              <a:buFont typeface="+mj-lt"/>
              <a:buNone/>
            </a:pPr>
            <a:r>
              <a:rPr lang="cs-CZ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2. Lepší zdravotní péče a školy pro silnější regiony / Vzdělání a zdraví jako základ rozvoje regionů</a:t>
            </a:r>
            <a:endParaRPr lang="cs-CZ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Aptos" panose="020B0004020202020204" pitchFamily="34" charset="0"/>
              <a:buChar char="-"/>
            </a:pP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Zlepšení dostupnosti lékařské péče a atraktivity regionů pro lékaře (</a:t>
            </a:r>
            <a:r>
              <a:rPr lang="cs-CZ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MZd</a:t>
            </a: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MF, Kraje).</a:t>
            </a:r>
          </a:p>
          <a:p>
            <a:pPr marL="342900" lvl="0" indent="-342900">
              <a:lnSpc>
                <a:spcPct val="107000"/>
              </a:lnSpc>
              <a:buFont typeface="Aptos" panose="020B0004020202020204" pitchFamily="34" charset="0"/>
              <a:buChar char="-"/>
            </a:pP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Zvýšení kvality a dostupnosti školství v regionech příležitostí (MŠMT, Kraje, Obce).</a:t>
            </a:r>
          </a:p>
          <a:p>
            <a:pPr marL="342900" lvl="0" indent="-342900">
              <a:lnSpc>
                <a:spcPct val="107000"/>
              </a:lnSpc>
              <a:buFont typeface="Aptos" panose="020B0004020202020204" pitchFamily="34" charset="0"/>
              <a:buChar char="-"/>
            </a:pP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Zlepšení struktury obyvatel a zvýšení podílu VŠ vzdělaných lidí (MMR, Kraje, MF).</a:t>
            </a:r>
          </a:p>
          <a:p>
            <a:pPr marL="685800">
              <a:lnSpc>
                <a:spcPct val="107000"/>
              </a:lnSpc>
            </a:pP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pPr marL="0" lvl="0" indent="0">
              <a:lnSpc>
                <a:spcPct val="107000"/>
              </a:lnSpc>
              <a:buFont typeface="+mj-lt"/>
              <a:buNone/>
            </a:pPr>
            <a:r>
              <a:rPr lang="cs-CZ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3. Stát jako tahoun změny</a:t>
            </a:r>
            <a:endParaRPr lang="cs-CZ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Aptos" panose="020B0004020202020204" pitchFamily="34" charset="0"/>
              <a:buChar char="-"/>
            </a:pP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Zlepšení role státu při rozvoji regionů příležitostí (MMR, MPO, Kraje).</a:t>
            </a:r>
          </a:p>
          <a:p>
            <a:pPr marL="342900" lvl="0" indent="-342900">
              <a:lnSpc>
                <a:spcPct val="107000"/>
              </a:lnSpc>
              <a:buFont typeface="Aptos" panose="020B0004020202020204" pitchFamily="34" charset="0"/>
              <a:buChar char="-"/>
            </a:pP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Zákon pro regiony příležitostí (</a:t>
            </a:r>
            <a:r>
              <a:rPr lang="cs-CZ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Echtregion</a:t>
            </a: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 Lex Aš) – Legislativní podpora – vláda, parlament.</a:t>
            </a:r>
          </a:p>
          <a:p>
            <a:pPr marL="685800">
              <a:lnSpc>
                <a:spcPct val="107000"/>
              </a:lnSpc>
            </a:pP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pPr marL="0" lvl="0" indent="0">
              <a:lnSpc>
                <a:spcPct val="107000"/>
              </a:lnSpc>
              <a:buFont typeface="+mj-lt"/>
              <a:buNone/>
            </a:pPr>
            <a:r>
              <a:rPr lang="cs-CZ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4. Spravedlivé financování a řešení sociálních problémů</a:t>
            </a:r>
            <a:endParaRPr lang="cs-CZ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Aptos" panose="020B0004020202020204" pitchFamily="34" charset="0"/>
              <a:buChar char="-"/>
            </a:pP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Diskuse o stávající definici HSOÚ a SPK.</a:t>
            </a:r>
          </a:p>
          <a:p>
            <a:pPr marL="342900" lvl="0" indent="-342900">
              <a:lnSpc>
                <a:spcPct val="107000"/>
              </a:lnSpc>
              <a:buFont typeface="Aptos" panose="020B0004020202020204" pitchFamily="34" charset="0"/>
              <a:buChar char="-"/>
            </a:pP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Revize RUD – finance postiženým oblastem (MMR, MF).</a:t>
            </a:r>
          </a:p>
          <a:p>
            <a:pPr marL="342900" lvl="0" indent="-342900">
              <a:lnSpc>
                <a:spcPct val="107000"/>
              </a:lnSpc>
              <a:buFont typeface="Aptos" panose="020B0004020202020204" pitchFamily="34" charset="0"/>
              <a:buChar char="-"/>
            </a:pP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Opatření pro vyloučené lokality – sociální oblast.</a:t>
            </a:r>
          </a:p>
          <a:p>
            <a:pPr marL="685800">
              <a:lnSpc>
                <a:spcPct val="107000"/>
              </a:lnSpc>
            </a:pP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pPr marL="0" lvl="0" indent="0">
              <a:lnSpc>
                <a:spcPct val="107000"/>
              </a:lnSpc>
              <a:buFont typeface="+mj-lt"/>
              <a:buNone/>
            </a:pPr>
            <a:r>
              <a:rPr lang="cs-CZ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5. Oživení turismu a spolupráce přes hranice</a:t>
            </a:r>
            <a:endParaRPr lang="cs-CZ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Aptos" panose="020B0004020202020204" pitchFamily="34" charset="0"/>
              <a:buChar char="-"/>
            </a:pP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Systematická pomoc státu v oblasti rozvoje a nastartování cestovního ruchu (MMR, MPO, MŽP).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Aptos" panose="020B0004020202020204" pitchFamily="34" charset="0"/>
              <a:buChar char="-"/>
            </a:pPr>
            <a:r>
              <a:rPr lang="cs-CZ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Posílit mezinárodní a přeshraniční spolupráci (zejm. ve znevýhodněných krajích, ale i jižní hranice Moravy).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6F53C7B-C819-1A8C-7A37-143C8924B74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024C2B-B59D-42F9-ADB1-ECB32AE20EF1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14237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Obrázek 14" descr="roh-01.png"/>
          <p:cNvPicPr>
            <a:picLocks noChangeAspect="1"/>
          </p:cNvPicPr>
          <p:nvPr userDrawn="1"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-782" b="-1159"/>
          <a:stretch/>
        </p:blipFill>
        <p:spPr>
          <a:xfrm>
            <a:off x="7631540" y="-3756"/>
            <a:ext cx="4558749" cy="3351517"/>
          </a:xfrm>
          <a:prstGeom prst="rect">
            <a:avLst/>
          </a:prstGeom>
        </p:spPr>
      </p:pic>
      <p:sp>
        <p:nvSpPr>
          <p:cNvPr id="10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900117" y="4821408"/>
            <a:ext cx="8534400" cy="369238"/>
          </a:xfrm>
          <a:prstGeom prst="rect">
            <a:avLst/>
          </a:prstGeom>
        </p:spPr>
        <p:txBody>
          <a:bodyPr lIns="74961">
            <a:normAutofit/>
          </a:bodyPr>
          <a:lstStyle>
            <a:lvl1pPr marL="0" indent="0" algn="l">
              <a:buNone/>
              <a:defRPr sz="2300" baseline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120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240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360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481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60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721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841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962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Jméno autora/autorů</a:t>
            </a:r>
          </a:p>
        </p:txBody>
      </p:sp>
      <p:sp>
        <p:nvSpPr>
          <p:cNvPr id="11" name="TextovéPole 10"/>
          <p:cNvSpPr txBox="1"/>
          <p:nvPr userDrawn="1"/>
        </p:nvSpPr>
        <p:spPr>
          <a:xfrm>
            <a:off x="1044152" y="625311"/>
            <a:ext cx="4465077" cy="261570"/>
          </a:xfrm>
          <a:prstGeom prst="rect">
            <a:avLst/>
          </a:prstGeom>
          <a:noFill/>
        </p:spPr>
        <p:txBody>
          <a:bodyPr wrap="square" lIns="76160" tIns="38080" rIns="76160" bIns="38080" rtlCol="0">
            <a:spAutoFit/>
          </a:bodyPr>
          <a:lstStyle/>
          <a:p>
            <a:r>
              <a:rPr lang="cs-CZ" sz="1200" b="1"/>
              <a:t>Výbor pro regionální politiku</a:t>
            </a:r>
          </a:p>
        </p:txBody>
      </p:sp>
      <p:sp>
        <p:nvSpPr>
          <p:cNvPr id="12" name="Nadpis 18"/>
          <p:cNvSpPr>
            <a:spLocks noGrp="1"/>
          </p:cNvSpPr>
          <p:nvPr>
            <p:ph type="title" hasCustomPrompt="1"/>
          </p:nvPr>
        </p:nvSpPr>
        <p:spPr>
          <a:xfrm>
            <a:off x="719404" y="2138813"/>
            <a:ext cx="9900405" cy="857250"/>
          </a:xfrm>
          <a:prstGeom prst="rect">
            <a:avLst/>
          </a:prstGeom>
        </p:spPr>
        <p:txBody>
          <a:bodyPr lIns="74961">
            <a:normAutofit/>
          </a:bodyPr>
          <a:lstStyle>
            <a:lvl1pPr algn="l">
              <a:defRPr sz="4500" b="1" baseline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Název prezentace</a:t>
            </a:r>
          </a:p>
        </p:txBody>
      </p:sp>
      <p:sp>
        <p:nvSpPr>
          <p:cNvPr id="13" name="Zástupný symbol pro text 23"/>
          <p:cNvSpPr>
            <a:spLocks noGrp="1"/>
          </p:cNvSpPr>
          <p:nvPr>
            <p:ph type="body" sz="quarter" idx="17" hasCustomPrompt="1"/>
          </p:nvPr>
        </p:nvSpPr>
        <p:spPr>
          <a:xfrm>
            <a:off x="900117" y="5348655"/>
            <a:ext cx="4609112" cy="263978"/>
          </a:xfrm>
          <a:prstGeom prst="rect">
            <a:avLst/>
          </a:prstGeom>
        </p:spPr>
        <p:txBody>
          <a:bodyPr lIns="74961" rIns="119938">
            <a:noAutofit/>
          </a:bodyPr>
          <a:lstStyle>
            <a:lvl1pPr>
              <a:buNone/>
              <a:defRPr sz="170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/>
              <a:t>Datum a místo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5"/>
            <a:ext cx="103632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93D011-9112-4214-8469-CAC7A2C1C71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4707538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871532" y="4581129"/>
            <a:ext cx="9409045" cy="180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autoři projektu</a:t>
            </a:r>
          </a:p>
        </p:txBody>
      </p:sp>
      <p:sp>
        <p:nvSpPr>
          <p:cNvPr id="6" name="Nadpis 13"/>
          <p:cNvSpPr>
            <a:spLocks noGrp="1" noChangeAspect="1"/>
          </p:cNvSpPr>
          <p:nvPr>
            <p:ph type="title" hasCustomPrompt="1"/>
          </p:nvPr>
        </p:nvSpPr>
        <p:spPr>
          <a:xfrm>
            <a:off x="1871532" y="1988841"/>
            <a:ext cx="9710869" cy="1872208"/>
          </a:xfrm>
          <a:prstGeom prst="rect">
            <a:avLst/>
          </a:prstGeom>
        </p:spPr>
        <p:txBody>
          <a:bodyPr anchor="b"/>
          <a:lstStyle>
            <a:lvl1pPr algn="l">
              <a:defRPr b="1" baseline="0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/>
              <a:t>NÁZEV PREZENTACE</a:t>
            </a:r>
          </a:p>
        </p:txBody>
      </p:sp>
      <p:sp>
        <p:nvSpPr>
          <p:cNvPr id="7" name="Podnadpis 2"/>
          <p:cNvSpPr txBox="1">
            <a:spLocks/>
          </p:cNvSpPr>
          <p:nvPr userDrawn="1"/>
        </p:nvSpPr>
        <p:spPr>
          <a:xfrm>
            <a:off x="1871532" y="3789041"/>
            <a:ext cx="9612245" cy="57606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6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6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MINISTERSTVO PRO MÍSTNÍ ROZVOJ ČR</a:t>
            </a:r>
          </a:p>
        </p:txBody>
      </p:sp>
      <p:pic>
        <p:nvPicPr>
          <p:cNvPr id="9" name="Obrázek 8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31372" y="692701"/>
            <a:ext cx="3356531" cy="66247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615638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odráž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527381" y="1412776"/>
            <a:ext cx="11055019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/>
              <a:t>NADPIS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623392" y="2060850"/>
            <a:ext cx="10972800" cy="430607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Wingdings" pitchFamily="2" charset="2"/>
              <a:buChar char="§"/>
              <a:defRPr/>
            </a:lvl1pPr>
            <a:lvl2pPr marL="742950" indent="-285750">
              <a:buClr>
                <a:schemeClr val="accent1"/>
              </a:buClr>
              <a:buFont typeface="Wingdings" pitchFamily="2" charset="2"/>
              <a:buChar char="§"/>
              <a:defRPr/>
            </a:lvl2pPr>
            <a:lvl3pPr marL="1143000" indent="-228600">
              <a:buClr>
                <a:schemeClr val="accent1"/>
              </a:buClr>
              <a:buFont typeface="Wingdings" pitchFamily="2" charset="2"/>
              <a:buChar char="§"/>
              <a:defRPr/>
            </a:lvl3pPr>
            <a:lvl4pPr marL="1600200" indent="-228600">
              <a:buClr>
                <a:schemeClr val="accent1"/>
              </a:buClr>
              <a:buFont typeface="Wingdings" pitchFamily="2" charset="2"/>
              <a:buChar char="§"/>
              <a:defRPr/>
            </a:lvl4pPr>
            <a:lvl5pPr marL="2057400" indent="-228600">
              <a:buClr>
                <a:schemeClr val="accent1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pic>
        <p:nvPicPr>
          <p:cNvPr id="6" name="Obrázek 5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23393" y="620689"/>
            <a:ext cx="2688299" cy="53058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193859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48C0C-CF60-484B-9E49-472574E04F8D}" type="datetimeFigureOut">
              <a:rPr lang="cs-CZ" smtClean="0"/>
              <a:t>21.03.2025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0EAF11-13EE-46E4-9461-D756499F888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612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Zástupný symbol pro obsah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60"/>
          <a:stretch>
            <a:fillRect/>
          </a:stretch>
        </p:blipFill>
        <p:spPr>
          <a:xfrm>
            <a:off x="4151532" y="6344420"/>
            <a:ext cx="8040469" cy="513583"/>
          </a:xfrm>
          <a:prstGeom prst="rect">
            <a:avLst/>
          </a:prstGeom>
        </p:spPr>
      </p:pic>
      <p:sp>
        <p:nvSpPr>
          <p:cNvPr id="8" name="Nadpis 1"/>
          <p:cNvSpPr>
            <a:spLocks noGrp="1"/>
          </p:cNvSpPr>
          <p:nvPr>
            <p:ph type="title" hasCustomPrompt="1"/>
          </p:nvPr>
        </p:nvSpPr>
        <p:spPr>
          <a:xfrm>
            <a:off x="609601" y="205979"/>
            <a:ext cx="10960019" cy="677824"/>
          </a:xfrm>
          <a:prstGeom prst="rect">
            <a:avLst/>
          </a:prstGeom>
        </p:spPr>
        <p:txBody>
          <a:bodyPr lIns="67995" tIns="33997" rIns="67995" bIns="33997">
            <a:normAutofit/>
          </a:bodyPr>
          <a:lstStyle>
            <a:lvl1pPr algn="l">
              <a:defRPr sz="2700" b="1" baseline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Přehled</a:t>
            </a:r>
          </a:p>
        </p:txBody>
      </p:sp>
      <p:pic>
        <p:nvPicPr>
          <p:cNvPr id="9" name="Obrázek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909126"/>
            <a:ext cx="12210121" cy="75710"/>
          </a:xfrm>
          <a:prstGeom prst="rect">
            <a:avLst/>
          </a:prstGeom>
        </p:spPr>
      </p:pic>
      <p:sp>
        <p:nvSpPr>
          <p:cNvPr id="11" name="Zástupný symbol pro obsah 2"/>
          <p:cNvSpPr>
            <a:spLocks noGrp="1"/>
          </p:cNvSpPr>
          <p:nvPr>
            <p:ph idx="1"/>
          </p:nvPr>
        </p:nvSpPr>
        <p:spPr>
          <a:xfrm>
            <a:off x="609600" y="1200150"/>
            <a:ext cx="10972800" cy="4965154"/>
          </a:xfrm>
          <a:prstGeom prst="rect">
            <a:avLst/>
          </a:prstGeom>
        </p:spPr>
        <p:txBody>
          <a:bodyPr lIns="67995" tIns="33997" rIns="67995" bIns="33997"/>
          <a:lstStyle>
            <a:lvl1pPr>
              <a:defRPr sz="270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 typeface="Arial" pitchFamily="34" charset="0"/>
              <a:buChar char="»"/>
              <a:defRPr sz="240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10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Font typeface="Arial" pitchFamily="34" charset="0"/>
              <a:buChar char="»"/>
              <a:defRPr sz="180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Font typeface="Arial" pitchFamily="34" charset="0"/>
              <a:buChar char="•"/>
              <a:defRPr sz="180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910942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60"/>
          <a:stretch>
            <a:fillRect/>
          </a:stretch>
        </p:blipFill>
        <p:spPr>
          <a:xfrm>
            <a:off x="4151532" y="6344420"/>
            <a:ext cx="8040469" cy="513583"/>
          </a:xfrm>
          <a:prstGeom prst="rect">
            <a:avLst/>
          </a:prstGeom>
        </p:spPr>
      </p:pic>
      <p:sp>
        <p:nvSpPr>
          <p:cNvPr id="5" name="Nadpis 1"/>
          <p:cNvSpPr txBox="1">
            <a:spLocks/>
          </p:cNvSpPr>
          <p:nvPr userDrawn="1"/>
        </p:nvSpPr>
        <p:spPr>
          <a:xfrm>
            <a:off x="595808" y="2451987"/>
            <a:ext cx="10972800" cy="857250"/>
          </a:xfrm>
          <a:prstGeom prst="rect">
            <a:avLst/>
          </a:prstGeom>
        </p:spPr>
        <p:txBody>
          <a:bodyPr lIns="67995" tIns="33997" rIns="67995" bIns="33997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500" b="1" kern="1200" baseline="0">
                <a:solidFill>
                  <a:srgbClr val="000099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endParaRPr lang="cs-CZ" sz="400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8175" y="3461898"/>
            <a:ext cx="8093493" cy="50237"/>
          </a:xfrm>
          <a:prstGeom prst="rect">
            <a:avLst/>
          </a:prstGeom>
        </p:spPr>
      </p:pic>
      <p:sp>
        <p:nvSpPr>
          <p:cNvPr id="7" name="Nadpis 18"/>
          <p:cNvSpPr>
            <a:spLocks noGrp="1"/>
          </p:cNvSpPr>
          <p:nvPr>
            <p:ph type="title" hasCustomPrompt="1"/>
          </p:nvPr>
        </p:nvSpPr>
        <p:spPr>
          <a:xfrm>
            <a:off x="595808" y="2451987"/>
            <a:ext cx="10972800" cy="857250"/>
          </a:xfrm>
          <a:prstGeom prst="rect">
            <a:avLst/>
          </a:prstGeom>
        </p:spPr>
        <p:txBody>
          <a:bodyPr lIns="74961">
            <a:normAutofit/>
          </a:bodyPr>
          <a:lstStyle>
            <a:lvl1pPr algn="ctr">
              <a:defRPr sz="4000" b="1" baseline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sz="4800"/>
              <a:t>Název tématu/předělu</a:t>
            </a:r>
          </a:p>
        </p:txBody>
      </p:sp>
      <p:sp>
        <p:nvSpPr>
          <p:cNvPr id="9" name="Zástupný symbol pro text 8"/>
          <p:cNvSpPr>
            <a:spLocks noGrp="1"/>
          </p:cNvSpPr>
          <p:nvPr>
            <p:ph type="body" sz="quarter" idx="10" hasCustomPrompt="1"/>
          </p:nvPr>
        </p:nvSpPr>
        <p:spPr>
          <a:xfrm>
            <a:off x="2108175" y="4059407"/>
            <a:ext cx="8093493" cy="57574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rgbClr val="000099"/>
                </a:solidFill>
              </a:defRPr>
            </a:lvl1pPr>
          </a:lstStyle>
          <a:p>
            <a:pPr lvl="0"/>
            <a:r>
              <a:rPr lang="cs-CZ"/>
              <a:t>Podtitul</a:t>
            </a:r>
          </a:p>
        </p:txBody>
      </p:sp>
    </p:spTree>
    <p:extLst>
      <p:ext uri="{BB962C8B-B14F-4D97-AF65-F5344CB8AC3E}">
        <p14:creationId xmlns:p14="http://schemas.microsoft.com/office/powerpoint/2010/main" val="3724296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1"/>
          <p:cNvSpPr>
            <a:spLocks noGrp="1"/>
          </p:cNvSpPr>
          <p:nvPr>
            <p:ph type="title" hasCustomPrompt="1"/>
          </p:nvPr>
        </p:nvSpPr>
        <p:spPr>
          <a:xfrm>
            <a:off x="609601" y="205979"/>
            <a:ext cx="10960019" cy="677824"/>
          </a:xfrm>
          <a:prstGeom prst="rect">
            <a:avLst/>
          </a:prstGeom>
        </p:spPr>
        <p:txBody>
          <a:bodyPr lIns="67995" tIns="33997" rIns="67995" bIns="33997">
            <a:normAutofit/>
          </a:bodyPr>
          <a:lstStyle>
            <a:lvl1pPr algn="l">
              <a:defRPr sz="2700" b="1" baseline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Nadpis</a:t>
            </a:r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909126"/>
            <a:ext cx="12210121" cy="75710"/>
          </a:xfrm>
          <a:prstGeom prst="rect">
            <a:avLst/>
          </a:prstGeom>
        </p:spPr>
      </p:pic>
      <p:sp>
        <p:nvSpPr>
          <p:cNvPr id="9" name="Zástupný symbol pro obsah 2"/>
          <p:cNvSpPr>
            <a:spLocks noGrp="1"/>
          </p:cNvSpPr>
          <p:nvPr>
            <p:ph idx="1"/>
          </p:nvPr>
        </p:nvSpPr>
        <p:spPr>
          <a:xfrm>
            <a:off x="609600" y="1200150"/>
            <a:ext cx="10972800" cy="4965154"/>
          </a:xfrm>
          <a:prstGeom prst="rect">
            <a:avLst/>
          </a:prstGeom>
        </p:spPr>
        <p:txBody>
          <a:bodyPr lIns="67995" tIns="33997" rIns="67995" bIns="33997"/>
          <a:lstStyle>
            <a:lvl1pPr>
              <a:defRPr sz="270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Font typeface="Arial" pitchFamily="34" charset="0"/>
              <a:buChar char="»"/>
              <a:defRPr sz="240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10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buFont typeface="Arial" pitchFamily="34" charset="0"/>
              <a:buChar char="»"/>
              <a:defRPr sz="180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Font typeface="Arial" pitchFamily="34" charset="0"/>
              <a:buChar char="•"/>
              <a:defRPr sz="180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5"/>
          </p:nvPr>
        </p:nvSpPr>
        <p:spPr>
          <a:xfrm>
            <a:off x="8724819" y="6453336"/>
            <a:ext cx="2844800" cy="273844"/>
          </a:xfrm>
          <a:prstGeom prst="rect">
            <a:avLst/>
          </a:prstGeom>
        </p:spPr>
        <p:txBody>
          <a:bodyPr/>
          <a:lstStyle>
            <a:lvl1pPr algn="r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177AD5F7-9A70-43A8-B2E8-1F114AD105D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 hasCustomPrompt="1"/>
          </p:nvPr>
        </p:nvSpPr>
        <p:spPr>
          <a:xfrm>
            <a:off x="609601" y="205979"/>
            <a:ext cx="10960019" cy="677824"/>
          </a:xfrm>
          <a:prstGeom prst="rect">
            <a:avLst/>
          </a:prstGeom>
        </p:spPr>
        <p:txBody>
          <a:bodyPr lIns="67995" tIns="33997" rIns="67995" bIns="33997">
            <a:normAutofit/>
          </a:bodyPr>
          <a:lstStyle>
            <a:lvl1pPr algn="l">
              <a:defRPr sz="2700" b="1" baseline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Nadpis</a:t>
            </a:r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909126"/>
            <a:ext cx="12210121" cy="75710"/>
          </a:xfrm>
          <a:prstGeom prst="rect">
            <a:avLst/>
          </a:prstGeom>
        </p:spPr>
      </p:pic>
      <p:sp>
        <p:nvSpPr>
          <p:cNvPr id="9" name="Zástupný symbol pro graf 9"/>
          <p:cNvSpPr>
            <a:spLocks noGrp="1"/>
          </p:cNvSpPr>
          <p:nvPr>
            <p:ph type="chart" sz="quarter" idx="13"/>
          </p:nvPr>
        </p:nvSpPr>
        <p:spPr>
          <a:xfrm>
            <a:off x="622383" y="1147781"/>
            <a:ext cx="10947237" cy="5086486"/>
          </a:xfrm>
          <a:prstGeom prst="rect">
            <a:avLst/>
          </a:prstGeom>
        </p:spPr>
        <p:txBody>
          <a:bodyPr lIns="67995" tIns="33997" rIns="67995" bIns="33997"/>
          <a:lstStyle>
            <a:lvl1pPr>
              <a:defRPr sz="270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na ikonu přidáte graf.</a:t>
            </a:r>
          </a:p>
        </p:txBody>
      </p:sp>
      <p:sp>
        <p:nvSpPr>
          <p:cNvPr id="11" name="Zástupný symbol pro číslo snímku 9"/>
          <p:cNvSpPr>
            <a:spLocks noGrp="1"/>
          </p:cNvSpPr>
          <p:nvPr>
            <p:ph type="sldNum" sz="quarter" idx="15"/>
          </p:nvPr>
        </p:nvSpPr>
        <p:spPr>
          <a:xfrm>
            <a:off x="8724819" y="6453336"/>
            <a:ext cx="2844800" cy="273844"/>
          </a:xfrm>
          <a:prstGeom prst="rect">
            <a:avLst/>
          </a:prstGeom>
        </p:spPr>
        <p:txBody>
          <a:bodyPr/>
          <a:lstStyle>
            <a:lvl1pPr algn="r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177AD5F7-9A70-43A8-B2E8-1F114AD105D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title" hasCustomPrompt="1"/>
          </p:nvPr>
        </p:nvSpPr>
        <p:spPr>
          <a:xfrm>
            <a:off x="609601" y="205979"/>
            <a:ext cx="10960019" cy="677824"/>
          </a:xfrm>
          <a:prstGeom prst="rect">
            <a:avLst/>
          </a:prstGeom>
        </p:spPr>
        <p:txBody>
          <a:bodyPr lIns="67995" tIns="33997" rIns="67995" bIns="33997">
            <a:normAutofit/>
          </a:bodyPr>
          <a:lstStyle>
            <a:lvl1pPr algn="l">
              <a:defRPr sz="2700" b="1" baseline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Nadpis</a:t>
            </a:r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909126"/>
            <a:ext cx="12210121" cy="75710"/>
          </a:xfrm>
          <a:prstGeom prst="rect">
            <a:avLst/>
          </a:prstGeom>
        </p:spPr>
      </p:pic>
      <p:sp>
        <p:nvSpPr>
          <p:cNvPr id="10" name="Zástupný symbol pro tabulku 14"/>
          <p:cNvSpPr>
            <a:spLocks noGrp="1"/>
          </p:cNvSpPr>
          <p:nvPr>
            <p:ph type="tbl" sz="quarter" idx="13"/>
          </p:nvPr>
        </p:nvSpPr>
        <p:spPr>
          <a:xfrm>
            <a:off x="609602" y="1200112"/>
            <a:ext cx="10960020" cy="4965192"/>
          </a:xfrm>
          <a:prstGeom prst="rect">
            <a:avLst/>
          </a:prstGeom>
        </p:spPr>
        <p:txBody>
          <a:bodyPr lIns="67995" tIns="33997" rIns="67995" bIns="33997"/>
          <a:lstStyle>
            <a:lvl1pPr>
              <a:defRPr sz="270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na ikonu přidáte tabulku.</a:t>
            </a:r>
          </a:p>
        </p:txBody>
      </p:sp>
      <p:sp>
        <p:nvSpPr>
          <p:cNvPr id="11" name="Zástupný symbol pro číslo snímku 9"/>
          <p:cNvSpPr>
            <a:spLocks noGrp="1"/>
          </p:cNvSpPr>
          <p:nvPr>
            <p:ph type="sldNum" sz="quarter" idx="15"/>
          </p:nvPr>
        </p:nvSpPr>
        <p:spPr>
          <a:xfrm>
            <a:off x="8724819" y="6453336"/>
            <a:ext cx="2844800" cy="273844"/>
          </a:xfrm>
          <a:prstGeom prst="rect">
            <a:avLst/>
          </a:prstGeom>
        </p:spPr>
        <p:txBody>
          <a:bodyPr/>
          <a:lstStyle>
            <a:lvl1pPr algn="r">
              <a:defRPr sz="16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177AD5F7-9A70-43A8-B2E8-1F114AD105D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7160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ozlouč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60"/>
          <a:stretch>
            <a:fillRect/>
          </a:stretch>
        </p:blipFill>
        <p:spPr>
          <a:xfrm>
            <a:off x="4151532" y="6344420"/>
            <a:ext cx="8040469" cy="513583"/>
          </a:xfrm>
          <a:prstGeom prst="rect">
            <a:avLst/>
          </a:prstGeom>
        </p:spPr>
      </p:pic>
      <p:pic>
        <p:nvPicPr>
          <p:cNvPr id="5" name="Obrázek 4" descr="roh-01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7600534" y="3"/>
            <a:ext cx="4591473" cy="3362975"/>
          </a:xfrm>
          <a:prstGeom prst="rect">
            <a:avLst/>
          </a:prstGeom>
        </p:spPr>
      </p:pic>
      <p:sp>
        <p:nvSpPr>
          <p:cNvPr id="6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846976" y="4042914"/>
            <a:ext cx="8498051" cy="738477"/>
          </a:xfrm>
          <a:prstGeom prst="rect">
            <a:avLst/>
          </a:prstGeom>
        </p:spPr>
        <p:txBody>
          <a:bodyPr lIns="66924" tIns="33997" rIns="67995" bIns="33997">
            <a:normAutofit/>
          </a:bodyPr>
          <a:lstStyle>
            <a:lvl1pPr marL="0" indent="0" algn="ctr">
              <a:buNone/>
              <a:defRPr sz="2100" baseline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3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7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Jméno autora/autorů a kontakt</a:t>
            </a:r>
          </a:p>
        </p:txBody>
      </p:sp>
      <p:sp>
        <p:nvSpPr>
          <p:cNvPr id="7" name="Nadpis 18"/>
          <p:cNvSpPr>
            <a:spLocks noGrp="1"/>
          </p:cNvSpPr>
          <p:nvPr>
            <p:ph type="title" hasCustomPrompt="1"/>
          </p:nvPr>
        </p:nvSpPr>
        <p:spPr>
          <a:xfrm>
            <a:off x="1054237" y="2564907"/>
            <a:ext cx="10082979" cy="897775"/>
          </a:xfrm>
          <a:prstGeom prst="rect">
            <a:avLst/>
          </a:prstGeom>
        </p:spPr>
        <p:txBody>
          <a:bodyPr lIns="66924" tIns="33997" rIns="67995" bIns="33997">
            <a:normAutofit/>
          </a:bodyPr>
          <a:lstStyle>
            <a:lvl1pPr algn="ctr">
              <a:defRPr sz="4000" b="1" baseline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Rozloučení</a:t>
            </a:r>
          </a:p>
        </p:txBody>
      </p:sp>
    </p:spTree>
    <p:extLst>
      <p:ext uri="{BB962C8B-B14F-4D97-AF65-F5344CB8AC3E}">
        <p14:creationId xmlns:p14="http://schemas.microsoft.com/office/powerpoint/2010/main" val="843048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C9690E-C80B-45A9-8127-6700B38830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3638184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97AEE-3FFE-4AFC-901E-966D75B31B7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736987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 descr="podtisk_modry.emf"/>
          <p:cNvPicPr>
            <a:picLocks noChangeAspect="1"/>
          </p:cNvPicPr>
          <p:nvPr/>
        </p:nvPicPr>
        <p:blipFill>
          <a:blip r:embed="rId15" cstate="print"/>
          <a:srcRect l="17008" b="8622"/>
          <a:stretch>
            <a:fillRect/>
          </a:stretch>
        </p:blipFill>
        <p:spPr>
          <a:xfrm>
            <a:off x="5" y="1988841"/>
            <a:ext cx="10544727" cy="486916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  <p:sldLayoutId id="2147483665" r:id="rId3"/>
    <p:sldLayoutId id="2147483663" r:id="rId4"/>
    <p:sldLayoutId id="2147483662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3" r:id="rId11"/>
    <p:sldLayoutId id="2147483674" r:id="rId12"/>
    <p:sldLayoutId id="2147483675" r:id="rId1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svrp@mmr.gov.cz" TargetMode="Externa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svrp@mmr.gov.cz" TargetMode="Externa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50EE7C-086C-9353-0409-01E51C8AD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205979"/>
            <a:ext cx="10960019" cy="839050"/>
          </a:xfrm>
        </p:spPr>
        <p:txBody>
          <a:bodyPr lIns="67995" tIns="33997" rIns="67995" bIns="33997" anchor="t">
            <a:normAutofit/>
          </a:bodyPr>
          <a:lstStyle/>
          <a:p>
            <a:r>
              <a:rPr lang="cs-CZ" sz="2800" dirty="0">
                <a:latin typeface="Arial"/>
                <a:cs typeface="Arial"/>
              </a:rPr>
              <a:t>Ministerstvo pro místní rozvoj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4ED096-57F3-8FA7-0ED6-6F803D2B9C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lIns="67995" tIns="33997" rIns="67995" bIns="33997" anchor="t"/>
          <a:lstStyle/>
          <a:p>
            <a:pPr algn="r">
              <a:spcBef>
                <a:spcPts val="0"/>
              </a:spcBef>
            </a:pPr>
            <a:endParaRPr lang="cs-CZ" sz="1400" b="1" dirty="0">
              <a:solidFill>
                <a:schemeClr val="tx1"/>
              </a:solidFill>
              <a:latin typeface="Gill Sans MT"/>
              <a:cs typeface="Arial"/>
            </a:endParaRPr>
          </a:p>
          <a:p>
            <a:pPr algn="r">
              <a:spcBef>
                <a:spcPts val="0"/>
              </a:spcBef>
            </a:pPr>
            <a:endParaRPr lang="cs-CZ" sz="1400" b="1" dirty="0">
              <a:solidFill>
                <a:schemeClr val="tx1"/>
              </a:solidFill>
              <a:latin typeface="Gill Sans MT"/>
              <a:cs typeface="Arial"/>
            </a:endParaRPr>
          </a:p>
          <a:p>
            <a:pPr algn="r">
              <a:spcBef>
                <a:spcPts val="0"/>
              </a:spcBef>
            </a:pPr>
            <a:endParaRPr lang="cs-CZ" sz="1400" b="1" dirty="0">
              <a:solidFill>
                <a:schemeClr val="tx1"/>
              </a:solidFill>
              <a:latin typeface="Gill Sans MT"/>
              <a:cs typeface="Arial"/>
            </a:endParaRPr>
          </a:p>
          <a:p>
            <a:pPr algn="r">
              <a:spcBef>
                <a:spcPts val="0"/>
              </a:spcBef>
            </a:pPr>
            <a:endParaRPr lang="cs-CZ" sz="1400" b="1" dirty="0">
              <a:solidFill>
                <a:schemeClr val="tx1"/>
              </a:solidFill>
              <a:latin typeface="Gill Sans MT"/>
              <a:cs typeface="Arial"/>
            </a:endParaRPr>
          </a:p>
          <a:p>
            <a:pPr algn="ctr">
              <a:spcBef>
                <a:spcPts val="0"/>
              </a:spcBef>
            </a:pPr>
            <a:endParaRPr lang="cs-CZ" sz="2000" b="1" dirty="0">
              <a:solidFill>
                <a:schemeClr val="tx1"/>
              </a:solidFill>
              <a:latin typeface="Gill Sans MT"/>
              <a:cs typeface="Arial"/>
            </a:endParaRPr>
          </a:p>
          <a:p>
            <a:pPr algn="ctr">
              <a:spcBef>
                <a:spcPts val="0"/>
              </a:spcBef>
            </a:pPr>
            <a:endParaRPr lang="cs-CZ" sz="2000" b="1" dirty="0">
              <a:solidFill>
                <a:schemeClr val="tx1"/>
              </a:solidFill>
              <a:latin typeface="Gill Sans MT"/>
              <a:cs typeface="Arial"/>
            </a:endParaRPr>
          </a:p>
          <a:p>
            <a:pPr algn="ctr">
              <a:spcBef>
                <a:spcPts val="0"/>
              </a:spcBef>
            </a:pPr>
            <a:endParaRPr lang="cs-CZ" sz="2000" b="1" dirty="0">
              <a:solidFill>
                <a:schemeClr val="tx1"/>
              </a:solidFill>
              <a:latin typeface="Gill Sans MT"/>
              <a:cs typeface="Arial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cs-CZ" sz="3200" b="1" dirty="0">
              <a:solidFill>
                <a:schemeClr val="accent1"/>
              </a:solidFill>
              <a:latin typeface="Arial"/>
              <a:cs typeface="Arial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cs-CZ" sz="3200" b="1" dirty="0">
                <a:solidFill>
                  <a:schemeClr val="accent1"/>
                </a:solidFill>
                <a:latin typeface="Arial"/>
                <a:cs typeface="Arial"/>
              </a:rPr>
              <a:t>Přehled klíčových oblastí a příležitostí pro HSOÚ</a:t>
            </a:r>
          </a:p>
          <a:p>
            <a:pPr marL="0" indent="0" algn="r">
              <a:spcBef>
                <a:spcPts val="0"/>
              </a:spcBef>
              <a:buNone/>
            </a:pPr>
            <a:endParaRPr lang="cs-CZ" sz="2000" b="1" dirty="0">
              <a:solidFill>
                <a:schemeClr val="accent1"/>
              </a:solidFill>
              <a:latin typeface="Arial"/>
              <a:cs typeface="Arial"/>
            </a:endParaRPr>
          </a:p>
          <a:p>
            <a:pPr marL="0" indent="0" algn="r">
              <a:spcBef>
                <a:spcPts val="0"/>
              </a:spcBef>
              <a:buNone/>
            </a:pPr>
            <a:endParaRPr lang="cs-CZ" sz="2000" b="1" dirty="0">
              <a:solidFill>
                <a:schemeClr val="accent1"/>
              </a:solidFill>
              <a:latin typeface="Arial"/>
              <a:cs typeface="Arial"/>
            </a:endParaRPr>
          </a:p>
          <a:p>
            <a:pPr marL="0" indent="0" algn="r">
              <a:spcBef>
                <a:spcPts val="0"/>
              </a:spcBef>
              <a:buNone/>
            </a:pPr>
            <a:endParaRPr lang="cs-CZ" sz="2000" b="1" dirty="0">
              <a:solidFill>
                <a:schemeClr val="accent1"/>
              </a:solidFill>
              <a:latin typeface="Arial"/>
              <a:cs typeface="Arial"/>
            </a:endParaRPr>
          </a:p>
          <a:p>
            <a:pPr marL="0" indent="0" algn="r">
              <a:spcBef>
                <a:spcPts val="0"/>
              </a:spcBef>
              <a:buNone/>
            </a:pPr>
            <a:endParaRPr lang="cs-CZ" sz="2000" b="1" dirty="0">
              <a:solidFill>
                <a:schemeClr val="accent1"/>
              </a:solidFill>
              <a:latin typeface="Arial"/>
              <a:cs typeface="Arial"/>
            </a:endParaRPr>
          </a:p>
          <a:p>
            <a:pPr marL="0" indent="0" algn="r">
              <a:spcBef>
                <a:spcPts val="0"/>
              </a:spcBef>
              <a:buNone/>
            </a:pPr>
            <a:endParaRPr lang="cs-CZ" sz="2000" b="1" dirty="0">
              <a:solidFill>
                <a:schemeClr val="accent1"/>
              </a:solidFill>
              <a:latin typeface="Arial"/>
              <a:cs typeface="Arial"/>
            </a:endParaRPr>
          </a:p>
          <a:p>
            <a:pPr marL="0" indent="0" algn="r">
              <a:spcBef>
                <a:spcPts val="0"/>
              </a:spcBef>
              <a:buNone/>
            </a:pPr>
            <a:endParaRPr lang="cs-CZ" sz="2000" b="1" dirty="0">
              <a:solidFill>
                <a:schemeClr val="accent1"/>
              </a:solidFill>
              <a:latin typeface="Arial"/>
              <a:cs typeface="Arial"/>
            </a:endParaRPr>
          </a:p>
          <a:p>
            <a:pPr marL="0" indent="0" algn="r">
              <a:spcBef>
                <a:spcPts val="0"/>
              </a:spcBef>
              <a:buNone/>
            </a:pPr>
            <a:r>
              <a:rPr lang="cs-CZ" sz="2000" b="1" dirty="0">
                <a:solidFill>
                  <a:schemeClr val="accent1"/>
                </a:solidFill>
                <a:latin typeface="Arial"/>
                <a:cs typeface="Arial"/>
              </a:rPr>
              <a:t>Celostátní konference HSOÚ PARDUBICKÝ KRAJ, 25. března 2025</a:t>
            </a:r>
          </a:p>
          <a:p>
            <a:pPr marL="0" indent="0" algn="r">
              <a:spcBef>
                <a:spcPts val="0"/>
              </a:spcBef>
              <a:buNone/>
            </a:pPr>
            <a:endParaRPr lang="cs-CZ" sz="2000" b="1" dirty="0">
              <a:solidFill>
                <a:schemeClr val="accent1"/>
              </a:solidFill>
              <a:latin typeface="Arial"/>
              <a:cs typeface="Arial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C092D71-A1D6-8785-0E56-6FA4A57E3809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77AD5F7-9A70-43A8-B2E8-1F114AD105DD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79786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922B39-EAC4-4489-833B-C18D661CFB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Plán pro Regiony příležitostí - TO DO list v. 1.0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14D717-B57C-8331-49AE-D1DD1FC1A3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 doplnění ministerstvy a kraji veřejně přístupný na webu MMR</a:t>
            </a:r>
          </a:p>
          <a:p>
            <a:r>
              <a:rPr lang="cs-CZ" dirty="0"/>
              <a:t>Souhrnný </a:t>
            </a:r>
            <a:r>
              <a:rPr lang="cs-CZ" dirty="0" err="1"/>
              <a:t>multiresortní</a:t>
            </a:r>
            <a:r>
              <a:rPr lang="cs-CZ" dirty="0"/>
              <a:t> pohled na problematiku:</a:t>
            </a:r>
          </a:p>
          <a:p>
            <a:pPr lvl="1"/>
            <a:r>
              <a:rPr lang="cs-CZ" dirty="0"/>
              <a:t>návrhy opatření včetně fáze rozpracovanosti</a:t>
            </a:r>
          </a:p>
          <a:p>
            <a:pPr lvl="1"/>
            <a:r>
              <a:rPr lang="cs-CZ" dirty="0"/>
              <a:t>pravidelně aktualizovaný a doplňovaný</a:t>
            </a:r>
          </a:p>
          <a:p>
            <a:pPr lvl="1"/>
            <a:r>
              <a:rPr lang="cs-CZ" dirty="0"/>
              <a:t>kromě opatření také doporučení a dobrá praxe</a:t>
            </a:r>
          </a:p>
          <a:p>
            <a:endParaRPr lang="cs-CZ" dirty="0"/>
          </a:p>
          <a:p>
            <a:r>
              <a:rPr lang="cs-CZ" b="1" dirty="0"/>
              <a:t>Bude sloužit jako součást plánu činnosti VVRP </a:t>
            </a:r>
          </a:p>
          <a:p>
            <a:pPr lvl="1"/>
            <a:r>
              <a:rPr lang="cs-CZ" dirty="0"/>
              <a:t>Prioritizace, jednání o jednotlivých opatřeních, posuny k dalším aktérům</a:t>
            </a:r>
          </a:p>
          <a:p>
            <a:pPr marL="457200" lvl="1" indent="0">
              <a:buNone/>
            </a:pPr>
            <a:r>
              <a:rPr lang="cs-CZ" dirty="0"/>
              <a:t> </a:t>
            </a:r>
          </a:p>
          <a:p>
            <a:r>
              <a:rPr lang="cs-CZ" dirty="0"/>
              <a:t>TO DO list administruje MMR, odd. RP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75699D8-6441-35BA-E80F-A67A339493F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77AD5F7-9A70-43A8-B2E8-1F114AD105DD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12376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91028C-3C8D-EC0E-2C1C-9EE97E8F28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6519D9-46C5-2BB4-ABFC-91AE182287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Ministerstvo pro místní rozvoj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A28818D-9912-DE84-3054-91041C3143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sz="4000" b="1" dirty="0"/>
          </a:p>
          <a:p>
            <a:pPr marL="0" indent="0" algn="ctr">
              <a:buNone/>
            </a:pPr>
            <a:r>
              <a:rPr lang="cs-CZ" sz="4000" b="1" dirty="0"/>
              <a:t>Děkuji za pozornost</a:t>
            </a:r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/>
              <a:t>..a ještě jednou pozvánka na online jednání o TODO listu </a:t>
            </a:r>
          </a:p>
          <a:p>
            <a:pPr marL="0" indent="0" algn="ctr">
              <a:buNone/>
            </a:pPr>
            <a:r>
              <a:rPr lang="cs-CZ" dirty="0"/>
              <a:t>a představení Plánu pro RP – těšíme se</a:t>
            </a:r>
          </a:p>
          <a:p>
            <a:pPr marL="0" indent="0" algn="ctr">
              <a:buNone/>
            </a:pPr>
            <a:r>
              <a:rPr lang="cs-CZ" sz="3600" b="1" dirty="0"/>
              <a:t>3. dubna ve 12:00 </a:t>
            </a:r>
            <a:r>
              <a:rPr lang="cs-CZ" sz="2000" b="1" dirty="0"/>
              <a:t>(změna vyhrazena)</a:t>
            </a:r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/>
              <a:t>Registrace na e-mailu </a:t>
            </a:r>
            <a:r>
              <a:rPr lang="cs-CZ" dirty="0">
                <a:hlinkClick r:id="rId2"/>
              </a:rPr>
              <a:t>svrp@mmr.gov.cz</a:t>
            </a:r>
            <a:r>
              <a:rPr lang="cs-CZ" dirty="0"/>
              <a:t> do 31.3.2025 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4072540-6997-B54E-3E68-D996A7263DDA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77AD5F7-9A70-43A8-B2E8-1F114AD105DD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8514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BD37FAF-D5D0-16D2-9266-E9A3C6D6AC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539270-BDE0-B529-937C-D32198A52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1914" y="205979"/>
            <a:ext cx="9719300" cy="839050"/>
          </a:xfrm>
        </p:spPr>
        <p:txBody>
          <a:bodyPr lIns="67995" tIns="33997" rIns="67995" bIns="33997" anchor="t">
            <a:normAutofit/>
          </a:bodyPr>
          <a:lstStyle/>
          <a:p>
            <a:r>
              <a:rPr lang="cs-CZ" sz="2800" dirty="0">
                <a:latin typeface="Arial"/>
                <a:cs typeface="Arial"/>
              </a:rPr>
              <a:t>Změna pohledu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9386A8B-D5AB-12A3-D917-EA9E2279BE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lIns="67995" tIns="33997" rIns="67995" bIns="33997" anchor="t"/>
          <a:lstStyle/>
          <a:p>
            <a:pPr algn="r">
              <a:spcBef>
                <a:spcPts val="0"/>
              </a:spcBef>
            </a:pPr>
            <a:endParaRPr lang="cs-CZ" sz="1400" b="1" dirty="0">
              <a:solidFill>
                <a:schemeClr val="tx1"/>
              </a:solidFill>
              <a:latin typeface="Gill Sans MT"/>
              <a:cs typeface="Arial"/>
            </a:endParaRPr>
          </a:p>
          <a:p>
            <a:pPr algn="r">
              <a:spcBef>
                <a:spcPts val="0"/>
              </a:spcBef>
            </a:pPr>
            <a:endParaRPr lang="cs-CZ" sz="1400" b="1" dirty="0">
              <a:solidFill>
                <a:schemeClr val="tx1"/>
              </a:solidFill>
              <a:latin typeface="Gill Sans MT"/>
              <a:cs typeface="Arial"/>
            </a:endParaRPr>
          </a:p>
          <a:p>
            <a:pPr algn="r">
              <a:spcBef>
                <a:spcPts val="0"/>
              </a:spcBef>
            </a:pPr>
            <a:endParaRPr lang="cs-CZ" sz="1400" b="1" dirty="0">
              <a:solidFill>
                <a:schemeClr val="tx1"/>
              </a:solidFill>
              <a:latin typeface="Gill Sans MT"/>
              <a:cs typeface="Arial"/>
            </a:endParaRPr>
          </a:p>
          <a:p>
            <a:pPr algn="r">
              <a:spcBef>
                <a:spcPts val="0"/>
              </a:spcBef>
            </a:pPr>
            <a:endParaRPr lang="cs-CZ" sz="1400" b="1" dirty="0">
              <a:solidFill>
                <a:schemeClr val="tx1"/>
              </a:solidFill>
              <a:latin typeface="Gill Sans MT"/>
              <a:cs typeface="Arial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cs-CZ" sz="3200" b="1" dirty="0">
              <a:solidFill>
                <a:schemeClr val="accent1"/>
              </a:solidFill>
              <a:latin typeface="Arial"/>
              <a:cs typeface="Arial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cs-CZ" sz="4400" b="1" dirty="0">
                <a:solidFill>
                  <a:schemeClr val="accent1"/>
                </a:solidFill>
                <a:latin typeface="Arial"/>
                <a:cs typeface="Arial"/>
              </a:rPr>
              <a:t>Problém = příležitost ho vyřešit</a:t>
            </a:r>
          </a:p>
          <a:p>
            <a:pPr marL="0" indent="0" algn="ctr">
              <a:spcBef>
                <a:spcPts val="0"/>
              </a:spcBef>
              <a:buNone/>
            </a:pPr>
            <a:endParaRPr lang="cs-CZ" sz="4400" b="1" dirty="0">
              <a:solidFill>
                <a:schemeClr val="accent1"/>
              </a:solidFill>
              <a:latin typeface="Arial"/>
              <a:cs typeface="Arial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cs-CZ" sz="4400" b="1" dirty="0">
                <a:solidFill>
                  <a:schemeClr val="accent1"/>
                </a:solidFill>
                <a:latin typeface="Arial"/>
                <a:cs typeface="Arial"/>
              </a:rPr>
              <a:t>HSOÚ a SPK = Regiony příležitostí</a:t>
            </a:r>
          </a:p>
          <a:p>
            <a:endParaRPr lang="cs-CZ" sz="22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E3AF5FD-ED84-471D-7A01-94FC8FA834BF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77AD5F7-9A70-43A8-B2E8-1F114AD105DD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8433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0739D1-7D21-0599-FB29-C56A9AA1CA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Regiony příležitostí – tohle my všichni tady víme..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C053914-12F1-919F-0470-7AAD08D975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200" dirty="0"/>
              <a:t>Nízký ekonomický výkon</a:t>
            </a:r>
          </a:p>
          <a:p>
            <a:r>
              <a:rPr lang="cs-CZ" sz="2200" dirty="0"/>
              <a:t>Nedobrý demografický trend – stárnutí obyvatel a odliv mladých a vzdělaných lidí</a:t>
            </a:r>
          </a:p>
          <a:p>
            <a:r>
              <a:rPr lang="cs-CZ" sz="2200" dirty="0"/>
              <a:t>Nízké mzdy a nedostatek kvalifikované práce</a:t>
            </a:r>
          </a:p>
          <a:p>
            <a:r>
              <a:rPr lang="cs-CZ" sz="2200" dirty="0"/>
              <a:t>Vyšší nezaměstnanost, nižší podnikatelská aktivita</a:t>
            </a:r>
          </a:p>
          <a:p>
            <a:r>
              <a:rPr lang="cs-CZ" sz="2200" dirty="0"/>
              <a:t>Nedobrá sociální a vzdělanostní struktura obyvatelstva </a:t>
            </a:r>
          </a:p>
          <a:p>
            <a:r>
              <a:rPr lang="cs-CZ" sz="2200" dirty="0"/>
              <a:t>Negativní atmosféra v území a často i negativní vnímání ve zbytku kraje nebo ČR</a:t>
            </a:r>
          </a:p>
          <a:p>
            <a:r>
              <a:rPr lang="cs-CZ" sz="2200" dirty="0"/>
              <a:t>Koncentrace sociopatologických jevů – vyloučené lokality, exekuce atd.</a:t>
            </a:r>
          </a:p>
          <a:p>
            <a:endParaRPr lang="cs-CZ" sz="2200" dirty="0"/>
          </a:p>
          <a:p>
            <a:r>
              <a:rPr lang="cs-CZ" sz="2200" dirty="0"/>
              <a:t>CELKOVÝ TREND JE V MNOHA PŘÍPADECH ALARMUJÍCÍ</a:t>
            </a:r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r>
              <a:rPr lang="cs-CZ" sz="3200" b="1" dirty="0"/>
              <a:t>..a tady všude jsou příležitosti situaci zlepšit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4136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7D1939-EEB3-6E48-4F28-4E0EC088E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Regiony příležitostí – tuhle mapu tady také všichni známe..</a:t>
            </a:r>
          </a:p>
        </p:txBody>
      </p:sp>
      <p:pic>
        <p:nvPicPr>
          <p:cNvPr id="7" name="Obrázek 6" descr="Obsah obrázku mapa, text, atlas, diagram&#10;&#10;Obsah vygenerovaný umělou inteligencí může být nesprávný.">
            <a:extLst>
              <a:ext uri="{FF2B5EF4-FFF2-40B4-BE49-F238E27FC236}">
                <a16:creationId xmlns:a16="http://schemas.microsoft.com/office/drawing/2014/main" id="{AB25DF2B-BE61-85A7-D663-306B18BDC05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1" y="1240166"/>
            <a:ext cx="7402593" cy="5183888"/>
          </a:xfrm>
          <a:prstGeom prst="rect">
            <a:avLst/>
          </a:prstGeom>
        </p:spPr>
      </p:pic>
      <p:pic>
        <p:nvPicPr>
          <p:cNvPr id="10" name="Zástupný obsah 8" descr="Obsah obrázku mapa, text&#10;&#10;Popis byl vytvořen automaticky">
            <a:extLst>
              <a:ext uri="{FF2B5EF4-FFF2-40B4-BE49-F238E27FC236}">
                <a16:creationId xmlns:a16="http://schemas.microsoft.com/office/drawing/2014/main" id="{B9BA2DE9-C7DB-8C1F-900E-47CB38F1365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4" cstate="print">
            <a:alphaModFix amt="23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103" b="7956"/>
          <a:stretch/>
        </p:blipFill>
        <p:spPr>
          <a:xfrm>
            <a:off x="706303" y="1897754"/>
            <a:ext cx="7237943" cy="4288966"/>
          </a:xfrm>
        </p:spPr>
      </p:pic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2FA2B537-8671-1765-D0FA-0BEF0A4175C1}"/>
              </a:ext>
            </a:extLst>
          </p:cNvPr>
          <p:cNvSpPr txBox="1">
            <a:spLocks/>
          </p:cNvSpPr>
          <p:nvPr/>
        </p:nvSpPr>
        <p:spPr>
          <a:xfrm>
            <a:off x="8306604" y="2312259"/>
            <a:ext cx="3473504" cy="1987893"/>
          </a:xfrm>
          <a:prstGeom prst="rect">
            <a:avLst/>
          </a:prstGeom>
        </p:spPr>
        <p:txBody>
          <a:bodyPr lIns="67995" tIns="33997" rIns="67995" bIns="33997" anchor="t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700" kern="1200">
                <a:solidFill>
                  <a:srgbClr val="00009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400" kern="1200">
                <a:solidFill>
                  <a:srgbClr val="00009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100" kern="1200">
                <a:solidFill>
                  <a:srgbClr val="00009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kern="1200">
                <a:solidFill>
                  <a:srgbClr val="00009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rgbClr val="00009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200" b="1" dirty="0"/>
              <a:t>Dvě kategorie RP</a:t>
            </a:r>
          </a:p>
          <a:p>
            <a:pPr lvl="1"/>
            <a:r>
              <a:rPr lang="cs-CZ" sz="2200" dirty="0"/>
              <a:t>HSOÚ v SPK</a:t>
            </a:r>
          </a:p>
          <a:p>
            <a:pPr lvl="1"/>
            <a:r>
              <a:rPr lang="cs-CZ" sz="2200" dirty="0">
                <a:latin typeface="Arial"/>
                <a:cs typeface="Arial"/>
              </a:rPr>
              <a:t>HSOÚ v ostatních regionech ČR</a:t>
            </a:r>
          </a:p>
          <a:p>
            <a:pPr marL="457200" lvl="1" indent="0">
              <a:buNone/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228896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A235E40-94F7-3B39-4CC7-CA9BA997BA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2FBD9F-C80A-FCBF-52E9-BC3C520B06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1914" y="205979"/>
            <a:ext cx="9719300" cy="839050"/>
          </a:xfrm>
        </p:spPr>
        <p:txBody>
          <a:bodyPr lIns="67995" tIns="33997" rIns="67995" bIns="33997" anchor="t">
            <a:normAutofit/>
          </a:bodyPr>
          <a:lstStyle/>
          <a:p>
            <a:r>
              <a:rPr lang="cs-CZ" sz="2800" dirty="0">
                <a:latin typeface="Arial"/>
                <a:cs typeface="Arial"/>
              </a:rPr>
              <a:t>Hlavní znaky a překážky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8BA292-6372-FC84-9C96-B9553440D8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946422"/>
            <a:ext cx="10972800" cy="5911577"/>
          </a:xfrm>
        </p:spPr>
        <p:txBody>
          <a:bodyPr lIns="67995" tIns="33997" rIns="67995" bIns="33997" anchor="t"/>
          <a:lstStyle/>
          <a:p>
            <a:pPr algn="r">
              <a:spcBef>
                <a:spcPts val="0"/>
              </a:spcBef>
            </a:pPr>
            <a:endParaRPr lang="cs-CZ" sz="1400" b="1" dirty="0">
              <a:solidFill>
                <a:schemeClr val="tx1"/>
              </a:solidFill>
              <a:latin typeface="Gill Sans MT"/>
              <a:cs typeface="Arial"/>
            </a:endParaRPr>
          </a:p>
          <a:p>
            <a:pPr>
              <a:spcBef>
                <a:spcPts val="0"/>
              </a:spcBef>
            </a:pPr>
            <a:r>
              <a:rPr lang="cs-CZ" sz="3500" b="1" dirty="0">
                <a:solidFill>
                  <a:schemeClr val="accent1"/>
                </a:solidFill>
                <a:latin typeface="Arial"/>
                <a:cs typeface="Arial"/>
              </a:rPr>
              <a:t>Pozornost (státu, vlády, komerční sféry)</a:t>
            </a:r>
          </a:p>
          <a:p>
            <a:pPr lvl="1">
              <a:spcBef>
                <a:spcPts val="0"/>
              </a:spcBef>
            </a:pPr>
            <a:r>
              <a:rPr lang="cs-CZ" b="1" dirty="0">
                <a:solidFill>
                  <a:schemeClr val="accent1"/>
                </a:solidFill>
                <a:latin typeface="Arial"/>
                <a:cs typeface="Arial"/>
              </a:rPr>
              <a:t>není vždy taková, jaká by byla pro řešení potřeba</a:t>
            </a:r>
          </a:p>
          <a:p>
            <a:pPr lvl="1">
              <a:spcBef>
                <a:spcPts val="0"/>
              </a:spcBef>
            </a:pPr>
            <a:endParaRPr lang="cs-CZ" sz="1000" b="1" dirty="0">
              <a:solidFill>
                <a:schemeClr val="accent1"/>
              </a:solidFill>
              <a:latin typeface="Arial"/>
              <a:cs typeface="Arial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cs-CZ" sz="3500" b="1" dirty="0">
                <a:solidFill>
                  <a:schemeClr val="accent1"/>
                </a:solidFill>
                <a:latin typeface="Arial"/>
                <a:cs typeface="Arial"/>
              </a:rPr>
              <a:t>Dlouhodobost</a:t>
            </a:r>
          </a:p>
          <a:p>
            <a:pPr lvl="1">
              <a:spcBef>
                <a:spcPts val="0"/>
              </a:spcBef>
              <a:defRPr/>
            </a:pPr>
            <a:r>
              <a:rPr lang="cs-CZ" b="1" dirty="0">
                <a:solidFill>
                  <a:schemeClr val="accent1"/>
                </a:solidFill>
                <a:latin typeface="Arial"/>
                <a:cs typeface="Arial"/>
              </a:rPr>
              <a:t>jak vzniku negativních jevů tak jejich řešení</a:t>
            </a:r>
          </a:p>
          <a:p>
            <a:pPr lvl="1">
              <a:spcBef>
                <a:spcPts val="0"/>
              </a:spcBef>
              <a:defRPr/>
            </a:pPr>
            <a:endParaRPr lang="cs-CZ" sz="1000" b="1" dirty="0">
              <a:solidFill>
                <a:schemeClr val="accent1"/>
              </a:solidFill>
              <a:latin typeface="Arial"/>
              <a:cs typeface="Arial"/>
            </a:endParaRPr>
          </a:p>
          <a:p>
            <a:pPr>
              <a:spcBef>
                <a:spcPts val="0"/>
              </a:spcBef>
            </a:pPr>
            <a:r>
              <a:rPr lang="cs-CZ" sz="3500" b="1" dirty="0" err="1">
                <a:solidFill>
                  <a:schemeClr val="accent1"/>
                </a:solidFill>
                <a:latin typeface="Arial"/>
                <a:cs typeface="Arial"/>
              </a:rPr>
              <a:t>Multiresortnost</a:t>
            </a:r>
            <a:r>
              <a:rPr lang="cs-CZ" sz="3500" b="1" dirty="0">
                <a:solidFill>
                  <a:schemeClr val="accent1"/>
                </a:solidFill>
                <a:latin typeface="Arial"/>
                <a:cs typeface="Arial"/>
              </a:rPr>
              <a:t> a velká šíře</a:t>
            </a:r>
          </a:p>
          <a:p>
            <a:pPr lvl="1">
              <a:spcBef>
                <a:spcPts val="0"/>
              </a:spcBef>
            </a:pPr>
            <a:r>
              <a:rPr lang="cs-CZ" b="1" dirty="0">
                <a:solidFill>
                  <a:schemeClr val="accent1"/>
                </a:solidFill>
                <a:latin typeface="Arial"/>
                <a:cs typeface="Arial"/>
              </a:rPr>
              <a:t>potřebná řešení nemůže přinést pouze jedno ministerstvo </a:t>
            </a:r>
          </a:p>
          <a:p>
            <a:pPr lvl="1">
              <a:spcBef>
                <a:spcPts val="0"/>
              </a:spcBef>
            </a:pPr>
            <a:endParaRPr lang="cs-CZ" sz="1000" b="1" dirty="0">
              <a:solidFill>
                <a:schemeClr val="accent1"/>
              </a:solidFill>
              <a:latin typeface="Arial"/>
              <a:cs typeface="Arial"/>
            </a:endParaRPr>
          </a:p>
          <a:p>
            <a:pPr>
              <a:spcBef>
                <a:spcPts val="0"/>
              </a:spcBef>
            </a:pPr>
            <a:r>
              <a:rPr lang="cs-CZ" sz="3500" b="1" dirty="0">
                <a:solidFill>
                  <a:schemeClr val="accent1"/>
                </a:solidFill>
                <a:latin typeface="Arial"/>
                <a:cs typeface="Arial"/>
              </a:rPr>
              <a:t>Nutnost spolupráce a koordinace mnoha aktérů </a:t>
            </a:r>
          </a:p>
          <a:p>
            <a:pPr lvl="1">
              <a:spcBef>
                <a:spcPts val="0"/>
              </a:spcBef>
            </a:pPr>
            <a:r>
              <a:rPr lang="cs-CZ" b="1" dirty="0">
                <a:solidFill>
                  <a:schemeClr val="accent1"/>
                </a:solidFill>
                <a:latin typeface="Arial"/>
                <a:cs typeface="Arial"/>
              </a:rPr>
              <a:t>ministerstva, samosprávy, územní partneři, NNO, komerční sféra</a:t>
            </a:r>
          </a:p>
          <a:p>
            <a:pPr lvl="1">
              <a:spcBef>
                <a:spcPts val="0"/>
              </a:spcBef>
            </a:pPr>
            <a:endParaRPr lang="cs-CZ" sz="1000" b="1" dirty="0">
              <a:solidFill>
                <a:schemeClr val="accent1"/>
              </a:solidFill>
              <a:latin typeface="Arial"/>
              <a:cs typeface="Arial"/>
            </a:endParaRPr>
          </a:p>
          <a:p>
            <a:pPr>
              <a:spcBef>
                <a:spcPts val="0"/>
              </a:spcBef>
            </a:pPr>
            <a:r>
              <a:rPr lang="cs-CZ" sz="3500" b="1" dirty="0">
                <a:solidFill>
                  <a:schemeClr val="accent1"/>
                </a:solidFill>
                <a:latin typeface="Arial"/>
                <a:cs typeface="Arial"/>
              </a:rPr>
              <a:t>Současné kohezní nástroje nefungují </a:t>
            </a:r>
          </a:p>
          <a:p>
            <a:pPr lvl="1">
              <a:spcBef>
                <a:spcPts val="0"/>
              </a:spcBef>
            </a:pPr>
            <a:r>
              <a:rPr lang="cs-CZ" b="1" dirty="0">
                <a:solidFill>
                  <a:schemeClr val="accent1"/>
                </a:solidFill>
                <a:latin typeface="Arial"/>
                <a:cs typeface="Arial"/>
              </a:rPr>
              <a:t>nízká absorpční kapacita území HSOÚ a SPK </a:t>
            </a:r>
          </a:p>
          <a:p>
            <a:pPr marL="0" indent="0">
              <a:spcBef>
                <a:spcPts val="0"/>
              </a:spcBef>
              <a:buNone/>
            </a:pPr>
            <a:endParaRPr lang="cs-CZ" sz="3200" b="1" dirty="0">
              <a:solidFill>
                <a:schemeClr val="accent1"/>
              </a:solidFill>
              <a:latin typeface="Arial"/>
              <a:cs typeface="Arial"/>
            </a:endParaRPr>
          </a:p>
          <a:p>
            <a:endParaRPr lang="cs-CZ" sz="22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910C366-CAC6-76FE-54E2-EB6921C1E19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77AD5F7-9A70-43A8-B2E8-1F114AD105DD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84672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04180F-3ABF-72BC-EED8-05F8FF5A56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F081A0-0A09-7026-87CD-EC884F58BE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Regiony příležitostí – co s tím?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8AAFD80-DAA7-F525-BE64-CB2546A7AA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lIns="67995" tIns="33997" rIns="67995" bIns="33997" anchor="t"/>
          <a:lstStyle/>
          <a:p>
            <a:r>
              <a:rPr lang="cs-CZ" sz="2800" dirty="0">
                <a:latin typeface="Arial"/>
                <a:cs typeface="Arial"/>
              </a:rPr>
              <a:t>Existuje </a:t>
            </a:r>
            <a:r>
              <a:rPr lang="cs-CZ" sz="2800" b="1" dirty="0">
                <a:latin typeface="Arial"/>
                <a:cs typeface="Arial"/>
              </a:rPr>
              <a:t>shoda napříč odborným i politickým spektrem </a:t>
            </a:r>
            <a:r>
              <a:rPr lang="cs-CZ" sz="2800" dirty="0">
                <a:latin typeface="Arial"/>
                <a:cs typeface="Arial"/>
              </a:rPr>
              <a:t>tyto dlouhodobé problémy RP řešit – </a:t>
            </a:r>
            <a:r>
              <a:rPr lang="cs-CZ" sz="2800" b="1" dirty="0">
                <a:latin typeface="Arial"/>
                <a:cs typeface="Arial"/>
              </a:rPr>
              <a:t>co je třeba</a:t>
            </a:r>
            <a:r>
              <a:rPr lang="cs-CZ" sz="2800" dirty="0">
                <a:latin typeface="Arial"/>
                <a:cs typeface="Arial"/>
              </a:rPr>
              <a:t>:</a:t>
            </a:r>
          </a:p>
          <a:p>
            <a:pPr marL="0" indent="0">
              <a:buNone/>
            </a:pPr>
            <a:endParaRPr lang="cs-CZ" sz="2400" dirty="0">
              <a:latin typeface="Arial"/>
              <a:cs typeface="Arial"/>
            </a:endParaRPr>
          </a:p>
          <a:p>
            <a:pPr lvl="1"/>
            <a:r>
              <a:rPr lang="cs-CZ" sz="2800" dirty="0">
                <a:latin typeface="Arial"/>
                <a:cs typeface="Arial"/>
              </a:rPr>
              <a:t>Systematická podpora a pozornost státu o tato území</a:t>
            </a:r>
          </a:p>
          <a:p>
            <a:pPr lvl="1"/>
            <a:r>
              <a:rPr lang="cs-CZ" sz="2800" dirty="0">
                <a:latin typeface="Arial"/>
                <a:cs typeface="Arial"/>
              </a:rPr>
              <a:t>Příležitosti jsou </a:t>
            </a:r>
            <a:r>
              <a:rPr lang="cs-CZ" sz="2800" b="1" dirty="0">
                <a:latin typeface="Arial"/>
                <a:cs typeface="Arial"/>
              </a:rPr>
              <a:t>nadresortní </a:t>
            </a:r>
            <a:r>
              <a:rPr lang="cs-CZ" sz="2800" dirty="0">
                <a:latin typeface="Arial"/>
                <a:cs typeface="Arial"/>
              </a:rPr>
              <a:t>– k řešení a opatřením je nutná součinnost více ministerstev</a:t>
            </a:r>
          </a:p>
          <a:p>
            <a:pPr lvl="1"/>
            <a:r>
              <a:rPr lang="cs-CZ" sz="2800" dirty="0">
                <a:latin typeface="Arial"/>
                <a:cs typeface="Arial"/>
              </a:rPr>
              <a:t>Zohledňování územního dopadu v činnosti státu a ministerstev, koordinovat opatření </a:t>
            </a:r>
          </a:p>
          <a:p>
            <a:pPr marL="457200" lvl="1" indent="0">
              <a:buNone/>
            </a:pPr>
            <a:endParaRPr lang="cs-CZ" sz="2800" dirty="0">
              <a:latin typeface="Arial"/>
              <a:cs typeface="Arial"/>
            </a:endParaRPr>
          </a:p>
          <a:p>
            <a:pPr lvl="1"/>
            <a:r>
              <a:rPr lang="cs-CZ" sz="2800" b="1" dirty="0">
                <a:latin typeface="Arial"/>
                <a:cs typeface="Arial"/>
              </a:rPr>
              <a:t>Kontinuita, kontinuita, kontinuita…</a:t>
            </a:r>
          </a:p>
        </p:txBody>
      </p:sp>
    </p:spTree>
    <p:extLst>
      <p:ext uri="{BB962C8B-B14F-4D97-AF65-F5344CB8AC3E}">
        <p14:creationId xmlns:p14="http://schemas.microsoft.com/office/powerpoint/2010/main" val="18290868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0328BB9-6373-B44D-F902-2328449637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11E6E8-80DD-6F4C-8FB6-2D7D73DAB6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1914" y="205979"/>
            <a:ext cx="9719300" cy="839050"/>
          </a:xfrm>
        </p:spPr>
        <p:txBody>
          <a:bodyPr lIns="67995" tIns="33997" rIns="67995" bIns="33997" anchor="t">
            <a:normAutofit/>
          </a:bodyPr>
          <a:lstStyle/>
          <a:p>
            <a:r>
              <a:rPr lang="cs-CZ" sz="2800" dirty="0">
                <a:latin typeface="Arial"/>
                <a:cs typeface="Arial"/>
              </a:rPr>
              <a:t>Přístup MMR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7E62B8-00A3-9848-319B-F5C0BB56DF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79504"/>
            <a:ext cx="10972800" cy="4539357"/>
          </a:xfrm>
        </p:spPr>
        <p:txBody>
          <a:bodyPr lIns="67995" tIns="33997" rIns="67995" bIns="33997" anchor="t"/>
          <a:lstStyle/>
          <a:p>
            <a:pPr algn="r">
              <a:spcBef>
                <a:spcPts val="0"/>
              </a:spcBef>
            </a:pPr>
            <a:endParaRPr lang="cs-CZ" sz="1400" b="1" dirty="0">
              <a:solidFill>
                <a:schemeClr val="tx1"/>
              </a:solidFill>
              <a:latin typeface="Gill Sans MT"/>
              <a:cs typeface="Arial"/>
            </a:endParaRPr>
          </a:p>
          <a:p>
            <a:pPr>
              <a:spcBef>
                <a:spcPts val="0"/>
              </a:spcBef>
            </a:pPr>
            <a:r>
              <a:rPr lang="cs-CZ" sz="3500" b="1" dirty="0">
                <a:solidFill>
                  <a:schemeClr val="accent1"/>
                </a:solidFill>
                <a:latin typeface="Arial"/>
                <a:cs typeface="Arial"/>
              </a:rPr>
              <a:t>Vládní výbor pro regionální politiku (VVRP)</a:t>
            </a:r>
          </a:p>
          <a:p>
            <a:pPr lvl="1">
              <a:spcBef>
                <a:spcPts val="0"/>
              </a:spcBef>
            </a:pPr>
            <a:r>
              <a:rPr lang="cs-CZ" b="1" dirty="0">
                <a:solidFill>
                  <a:schemeClr val="accent1"/>
                </a:solidFill>
                <a:latin typeface="Arial"/>
                <a:cs typeface="Arial"/>
              </a:rPr>
              <a:t>sdružuje všechna ministerstva a zvedá problematiku regionální politiky na úroveň vlády ČR</a:t>
            </a:r>
          </a:p>
          <a:p>
            <a:pPr lvl="1">
              <a:spcBef>
                <a:spcPts val="0"/>
              </a:spcBef>
            </a:pPr>
            <a:r>
              <a:rPr lang="cs-CZ" b="1" dirty="0">
                <a:solidFill>
                  <a:schemeClr val="accent1"/>
                </a:solidFill>
                <a:latin typeface="Arial"/>
                <a:cs typeface="Arial"/>
              </a:rPr>
              <a:t>administrován MMR a zřízen usnesením vlády ČR 6.12.2023</a:t>
            </a:r>
          </a:p>
          <a:p>
            <a:pPr lvl="1">
              <a:spcBef>
                <a:spcPts val="0"/>
              </a:spcBef>
            </a:pPr>
            <a:endParaRPr lang="cs-CZ" b="1" dirty="0">
              <a:solidFill>
                <a:schemeClr val="accent1"/>
              </a:solidFill>
              <a:latin typeface="Arial"/>
              <a:cs typeface="Arial"/>
            </a:endParaRPr>
          </a:p>
          <a:p>
            <a:pPr>
              <a:spcBef>
                <a:spcPts val="0"/>
              </a:spcBef>
            </a:pPr>
            <a:r>
              <a:rPr lang="cs-CZ" sz="3500" b="1" dirty="0">
                <a:solidFill>
                  <a:schemeClr val="accent1"/>
                </a:solidFill>
                <a:latin typeface="Arial"/>
                <a:cs typeface="Arial"/>
              </a:rPr>
              <a:t>Plán pro Regiony příležitostí</a:t>
            </a:r>
          </a:p>
          <a:p>
            <a:pPr lvl="1">
              <a:spcBef>
                <a:spcPts val="0"/>
              </a:spcBef>
            </a:pPr>
            <a:r>
              <a:rPr lang="cs-CZ" b="1" dirty="0">
                <a:solidFill>
                  <a:schemeClr val="accent1"/>
                </a:solidFill>
                <a:latin typeface="Arial"/>
                <a:cs typeface="Arial"/>
              </a:rPr>
              <a:t>představen 4. března 2025 na jednání pracovní úrovně VVRP</a:t>
            </a:r>
          </a:p>
          <a:p>
            <a:pPr lvl="1">
              <a:spcBef>
                <a:spcPts val="0"/>
              </a:spcBef>
            </a:pPr>
            <a:r>
              <a:rPr lang="cs-CZ" b="1" dirty="0">
                <a:solidFill>
                  <a:schemeClr val="accent1"/>
                </a:solidFill>
                <a:latin typeface="Arial"/>
                <a:cs typeface="Arial"/>
              </a:rPr>
              <a:t>cíl: řešit problematiku HSOÚ na jednom místě a systematicky</a:t>
            </a:r>
          </a:p>
          <a:p>
            <a:pPr lvl="2">
              <a:spcBef>
                <a:spcPts val="0"/>
              </a:spcBef>
            </a:pPr>
            <a:r>
              <a:rPr lang="cs-CZ" b="1" dirty="0">
                <a:solidFill>
                  <a:schemeClr val="accent1"/>
                </a:solidFill>
                <a:latin typeface="Arial"/>
                <a:cs typeface="Arial"/>
              </a:rPr>
              <a:t>uvádět v život jednotlivá opatření od drobných doporučení až po případné změny zákonů</a:t>
            </a:r>
          </a:p>
          <a:p>
            <a:pPr marL="0" indent="0">
              <a:spcBef>
                <a:spcPts val="0"/>
              </a:spcBef>
              <a:buNone/>
            </a:pPr>
            <a:endParaRPr lang="cs-CZ" sz="3200" b="1" dirty="0">
              <a:solidFill>
                <a:schemeClr val="accent1"/>
              </a:solidFill>
              <a:latin typeface="Arial"/>
              <a:cs typeface="Arial"/>
            </a:endParaRPr>
          </a:p>
          <a:p>
            <a:endParaRPr lang="cs-CZ" sz="22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9565383-1838-E7AE-D48F-01AFB7BF7138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77AD5F7-9A70-43A8-B2E8-1F114AD105DD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26971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498D86-77C5-DAC6-9743-44DD1F317C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Plán pro Regiony příležitostí (HSOÚ a SPK)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29D4A6D-6515-2608-D00E-AEB93058A1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Obsahuje:</a:t>
            </a:r>
          </a:p>
          <a:p>
            <a:pPr lvl="1"/>
            <a:r>
              <a:rPr lang="cs-CZ" dirty="0"/>
              <a:t> </a:t>
            </a:r>
            <a:r>
              <a:rPr lang="cs-CZ" b="1" dirty="0"/>
              <a:t>mechanismus</a:t>
            </a:r>
            <a:r>
              <a:rPr lang="cs-CZ" dirty="0"/>
              <a:t> průběhu návrhů a opatření za využití VVRP, MMR – </a:t>
            </a:r>
            <a:r>
              <a:rPr lang="cs-CZ" dirty="0" err="1"/>
              <a:t>odd.RP</a:t>
            </a:r>
            <a:r>
              <a:rPr lang="cs-CZ" dirty="0"/>
              <a:t>, ministerstev, územních partnerů, RSK, TK, sněmovních a senátních PVRT včetně obou komor parlamentu</a:t>
            </a:r>
          </a:p>
          <a:p>
            <a:pPr lvl="1"/>
            <a:r>
              <a:rPr lang="cs-CZ" b="1" dirty="0"/>
              <a:t>TO DO list v.0</a:t>
            </a:r>
          </a:p>
          <a:p>
            <a:pPr lvl="2"/>
            <a:r>
              <a:rPr lang="cs-CZ" dirty="0"/>
              <a:t>počátek, odrazový můstek - pracovní a živý dokument </a:t>
            </a:r>
            <a:r>
              <a:rPr lang="cs-CZ" b="1" dirty="0"/>
              <a:t>připravený k doplňování </a:t>
            </a:r>
          </a:p>
          <a:p>
            <a:pPr lvl="2"/>
            <a:r>
              <a:rPr lang="cs-CZ" dirty="0"/>
              <a:t>soubor návrhů opatření a doporučení pro řešení</a:t>
            </a:r>
          </a:p>
          <a:p>
            <a:pPr lvl="2"/>
            <a:r>
              <a:rPr lang="cs-CZ" dirty="0"/>
              <a:t>nyní zaslaný ministerstvům k aktualizaci a doplnění  </a:t>
            </a:r>
          </a:p>
          <a:p>
            <a:pPr lvl="1"/>
            <a:r>
              <a:rPr lang="cs-CZ" b="1" dirty="0"/>
              <a:t>3.dubna 2025 – online představení TO DO listu a Plánu územním partnerům a diskuse - pozvánka pro vás</a:t>
            </a:r>
          </a:p>
          <a:p>
            <a:pPr lvl="2"/>
            <a:r>
              <a:rPr lang="cs-CZ" dirty="0"/>
              <a:t>v průběhu dubna bude zaslaný k aktualizaci a doplnění všem krajům ČR</a:t>
            </a:r>
          </a:p>
          <a:p>
            <a:pPr lvl="2"/>
            <a:r>
              <a:rPr lang="cs-CZ" dirty="0"/>
              <a:t>Srdečné zveme, možno se registrovat na e-mailu </a:t>
            </a:r>
            <a:r>
              <a:rPr lang="cs-CZ" dirty="0">
                <a:hlinkClick r:id="rId2"/>
              </a:rPr>
              <a:t>svrp@mmr.gov.cz</a:t>
            </a:r>
            <a:r>
              <a:rPr lang="cs-CZ" dirty="0"/>
              <a:t> 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6C81C70-C45A-D05C-24E4-6517696999E2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77AD5F7-9A70-43A8-B2E8-1F114AD105DD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74749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3EB120-770B-D3AB-3754-362FA90B93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72FD80-7C4B-926E-2209-8A79C82942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Regiony příležitostí – TO DO list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FDF634-1D4A-A3C7-F82A-119D7638A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lIns="67995" tIns="33997" rIns="67995" bIns="33997" anchor="t">
            <a:normAutofit lnSpcReduction="10000"/>
          </a:bodyPr>
          <a:lstStyle/>
          <a:p>
            <a:r>
              <a:rPr lang="cs-CZ" sz="2400" b="1" dirty="0">
                <a:latin typeface="+mn-lt"/>
                <a:ea typeface="Aptos" panose="020B0004020202020204" pitchFamily="34" charset="0"/>
                <a:cs typeface="Times New Roman"/>
              </a:rPr>
              <a:t>Rozdělen to pěti oblastí:</a:t>
            </a:r>
          </a:p>
          <a:p>
            <a:endParaRPr lang="cs-CZ" sz="2200" b="1" dirty="0">
              <a:latin typeface="+mn-lt"/>
              <a:ea typeface="Aptos" panose="020B0004020202020204" pitchFamily="34" charset="0"/>
              <a:cs typeface="Times New Roman"/>
            </a:endParaRPr>
          </a:p>
          <a:p>
            <a:pPr lvl="1"/>
            <a:r>
              <a:rPr lang="cs-CZ" kern="100" dirty="0">
                <a:latin typeface="+mn-lt"/>
                <a:ea typeface="Aptos" panose="020B0004020202020204" pitchFamily="34" charset="0"/>
                <a:cs typeface="Times New Roman"/>
              </a:rPr>
              <a:t>Práce pro lidi, silnější ekonomika</a:t>
            </a:r>
          </a:p>
          <a:p>
            <a:pPr lvl="1"/>
            <a:endParaRPr lang="cs-CZ" kern="100" dirty="0">
              <a:latin typeface="+mn-lt"/>
              <a:ea typeface="Aptos" panose="020B0004020202020204" pitchFamily="34" charset="0"/>
              <a:cs typeface="Times New Roman"/>
            </a:endParaRPr>
          </a:p>
          <a:p>
            <a:pPr lvl="1"/>
            <a:r>
              <a:rPr lang="cs-CZ" kern="100" dirty="0">
                <a:latin typeface="+mn-lt"/>
                <a:ea typeface="Aptos" panose="020B0004020202020204" pitchFamily="34" charset="0"/>
                <a:cs typeface="Times New Roman"/>
              </a:rPr>
              <a:t>Lepší zdravotní péče a školy pro silnější regiony / Vzdělání a zdraví jako základ rozvoje regionů</a:t>
            </a:r>
          </a:p>
          <a:p>
            <a:pPr lvl="1"/>
            <a:endParaRPr lang="cs-CZ" kern="100" dirty="0">
              <a:latin typeface="+mn-lt"/>
              <a:ea typeface="Aptos" panose="020B0004020202020204" pitchFamily="34" charset="0"/>
              <a:cs typeface="Times New Roman"/>
            </a:endParaRPr>
          </a:p>
          <a:p>
            <a:pPr lvl="1"/>
            <a:r>
              <a:rPr lang="cs-CZ" kern="100" dirty="0">
                <a:latin typeface="+mn-lt"/>
                <a:ea typeface="Aptos" panose="020B0004020202020204" pitchFamily="34" charset="0"/>
                <a:cs typeface="Times New Roman"/>
              </a:rPr>
              <a:t>Stát jako tahoun změny</a:t>
            </a:r>
          </a:p>
          <a:p>
            <a:pPr lvl="1"/>
            <a:endParaRPr lang="cs-CZ" kern="100" dirty="0">
              <a:latin typeface="+mn-lt"/>
              <a:ea typeface="Aptos" panose="020B0004020202020204" pitchFamily="34" charset="0"/>
              <a:cs typeface="Times New Roman"/>
            </a:endParaRPr>
          </a:p>
          <a:p>
            <a:pPr lvl="1"/>
            <a:r>
              <a:rPr lang="cs-CZ" kern="100" dirty="0">
                <a:latin typeface="+mn-lt"/>
                <a:ea typeface="Aptos" panose="020B0004020202020204" pitchFamily="34" charset="0"/>
                <a:cs typeface="Times New Roman"/>
              </a:rPr>
              <a:t>Spravedlivé financování a řešení sociálních problémů</a:t>
            </a:r>
          </a:p>
          <a:p>
            <a:pPr lvl="1"/>
            <a:endParaRPr lang="cs-CZ" kern="100" dirty="0">
              <a:latin typeface="+mn-lt"/>
              <a:ea typeface="Aptos" panose="020B0004020202020204" pitchFamily="34" charset="0"/>
              <a:cs typeface="Times New Roman"/>
            </a:endParaRPr>
          </a:p>
          <a:p>
            <a:pPr lvl="1"/>
            <a:r>
              <a:rPr lang="cs-CZ" kern="100" dirty="0">
                <a:latin typeface="+mn-lt"/>
                <a:ea typeface="Aptos" panose="020B0004020202020204" pitchFamily="34" charset="0"/>
                <a:cs typeface="Times New Roman"/>
              </a:rPr>
              <a:t>Oživení turismu a spolupráce přes hranice</a:t>
            </a:r>
          </a:p>
          <a:p>
            <a:pPr lvl="1"/>
            <a:endParaRPr lang="cs-CZ" sz="1900" kern="100" dirty="0">
              <a:latin typeface="+mn-lt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1"/>
            <a:endParaRPr lang="cs-CZ" sz="1500" dirty="0">
              <a:latin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cs-CZ" sz="1800" dirty="0">
              <a:latin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3675634"/>
      </p:ext>
    </p:extLst>
  </p:cSld>
  <p:clrMapOvr>
    <a:masterClrMapping/>
  </p:clrMapOvr>
</p:sld>
</file>

<file path=ppt/theme/theme1.xml><?xml version="1.0" encoding="utf-8"?>
<a:theme xmlns:a="http://schemas.openxmlformats.org/drawingml/2006/main" name="MMR_klas">
  <a:themeElements>
    <a:clrScheme name="Barvy MMR">
      <a:dk1>
        <a:sysClr val="windowText" lastClr="000000"/>
      </a:dk1>
      <a:lt1>
        <a:sysClr val="window" lastClr="FFFFFF"/>
      </a:lt1>
      <a:dk2>
        <a:srgbClr val="262626"/>
      </a:dk2>
      <a:lt2>
        <a:srgbClr val="EEECE1"/>
      </a:lt2>
      <a:accent1>
        <a:srgbClr val="000099"/>
      </a:accent1>
      <a:accent2>
        <a:srgbClr val="00AF3F"/>
      </a:accent2>
      <a:accent3>
        <a:srgbClr val="F9E300"/>
      </a:accent3>
      <a:accent4>
        <a:srgbClr val="E21C18"/>
      </a:accent4>
      <a:accent5>
        <a:srgbClr val="24A7AF"/>
      </a:accent5>
      <a:accent6>
        <a:srgbClr val="868686"/>
      </a:accent6>
      <a:hlink>
        <a:srgbClr val="00AF3F"/>
      </a:hlink>
      <a:folHlink>
        <a:srgbClr val="868686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C60E23A6042254D9AC27A8652D978CA" ma:contentTypeVersion="21" ma:contentTypeDescription="Vytvoří nový dokument" ma:contentTypeScope="" ma:versionID="a0ff7083511a2e55e6df80269ee12ed7">
  <xsd:schema xmlns:xsd="http://www.w3.org/2001/XMLSchema" xmlns:xs="http://www.w3.org/2001/XMLSchema" xmlns:p="http://schemas.microsoft.com/office/2006/metadata/properties" xmlns:ns2="ae529b29-b2bb-4f0f-bf76-47ede62a77b9" xmlns:ns3="a867a263-4c00-4944-a435-72febfd70997" targetNamespace="http://schemas.microsoft.com/office/2006/metadata/properties" ma:root="true" ma:fieldsID="d464758b8396fbb6ebaa749668e8dc4d" ns2:_="" ns3:_="">
    <xsd:import namespace="ae529b29-b2bb-4f0f-bf76-47ede62a77b9"/>
    <xsd:import namespace="a867a263-4c00-4944-a435-72febfd7099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_Flow_SignoffStatu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  <xsd:element ref="ns3:TaxCatchAll" minOccurs="0"/>
                <xsd:element ref="ns2:lcf76f155ced4ddcb4097134ff3c332f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529b29-b2bb-4f0f-bf76-47ede62a77b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_Flow_SignoffStatus" ma:index="12" nillable="true" ma:displayName="Stav odsouhlasení" ma:internalName="Stav_x0020_odsouhlasen_x00ed_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Značky obrázků" ma:readOnly="false" ma:fieldId="{5cf76f15-5ced-4ddc-b409-7134ff3c332f}" ma:taxonomyMulti="true" ma:sspId="de97acfe-e349-49a2-9112-0b04129138d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67a263-4c00-4944-a435-72febfd70997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4b6e955f-6355-4a61-ae3b-658e8d2c932c}" ma:internalName="TaxCatchAll" ma:showField="CatchAllData" ma:web="a867a263-4c00-4944-a435-72febfd7099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867a263-4c00-4944-a435-72febfd70997" xsi:nil="true"/>
    <lcf76f155ced4ddcb4097134ff3c332f xmlns="ae529b29-b2bb-4f0f-bf76-47ede62a77b9">
      <Terms xmlns="http://schemas.microsoft.com/office/infopath/2007/PartnerControls"/>
    </lcf76f155ced4ddcb4097134ff3c332f>
    <_Flow_SignoffStatus xmlns="ae529b29-b2bb-4f0f-bf76-47ede62a77b9" xsi:nil="true"/>
    <SharedWithUsers xmlns="a867a263-4c00-4944-a435-72febfd70997">
      <UserInfo>
        <DisplayName>Opravil Zdeněk</DisplayName>
        <AccountId>14</AccountId>
        <AccountType/>
      </UserInfo>
      <UserInfo>
        <DisplayName>Daněk Miroslav</DisplayName>
        <AccountId>180</AccountId>
        <AccountType/>
      </UserInfo>
      <UserInfo>
        <DisplayName>Zvolský Michal</DisplayName>
        <AccountId>1616</AccountId>
        <AccountType/>
      </UserInfo>
      <UserInfo>
        <DisplayName>Schneider Jan</DisplayName>
        <AccountId>1700</AccountId>
        <AccountType/>
      </UserInfo>
      <UserInfo>
        <DisplayName>Fojtík Petr</DisplayName>
        <AccountId>1318</AccountId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F5C79FE-653B-4B9D-B636-D0F55304D7A7}">
  <ds:schemaRefs>
    <ds:schemaRef ds:uri="a867a263-4c00-4944-a435-72febfd70997"/>
    <ds:schemaRef ds:uri="ae529b29-b2bb-4f0f-bf76-47ede62a77b9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60526BFA-518E-4FCC-8CDF-D0C4194801E0}">
  <ds:schemaRefs>
    <ds:schemaRef ds:uri="http://purl.org/dc/dcmitype/"/>
    <ds:schemaRef ds:uri="http://purl.org/dc/elements/1.1/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a867a263-4c00-4944-a435-72febfd70997"/>
    <ds:schemaRef ds:uri="http://schemas.openxmlformats.org/package/2006/metadata/core-properties"/>
    <ds:schemaRef ds:uri="ae529b29-b2bb-4f0f-bf76-47ede62a77b9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90103DD9-53ED-46FC-98AB-695A92A5511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MMR_klas</Template>
  <TotalTime>1670</TotalTime>
  <Words>909</Words>
  <Application>Microsoft Office PowerPoint</Application>
  <PresentationFormat>Širokoúhlá obrazovka</PresentationFormat>
  <Paragraphs>156</Paragraphs>
  <Slides>11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8" baseType="lpstr">
      <vt:lpstr>Aptos</vt:lpstr>
      <vt:lpstr>Arial</vt:lpstr>
      <vt:lpstr>Calibri</vt:lpstr>
      <vt:lpstr>Gill Sans MT</vt:lpstr>
      <vt:lpstr>Times New Roman</vt:lpstr>
      <vt:lpstr>Wingdings</vt:lpstr>
      <vt:lpstr>MMR_klas</vt:lpstr>
      <vt:lpstr>Ministerstvo pro místní rozvoj</vt:lpstr>
      <vt:lpstr>Změna pohledu</vt:lpstr>
      <vt:lpstr>Regiony příležitostí – tohle my všichni tady víme..</vt:lpstr>
      <vt:lpstr>Regiony příležitostí – tuhle mapu tady také všichni známe..</vt:lpstr>
      <vt:lpstr>Hlavní znaky a překážky</vt:lpstr>
      <vt:lpstr>Regiony příležitostí – co s tím?</vt:lpstr>
      <vt:lpstr>Přístup MMR</vt:lpstr>
      <vt:lpstr>Plán pro Regiony příležitostí (HSOÚ a SPK)</vt:lpstr>
      <vt:lpstr>Regiony příležitostí – TO DO list</vt:lpstr>
      <vt:lpstr>Plán pro Regiony příležitostí - TO DO list v. 1.0</vt:lpstr>
      <vt:lpstr>Ministerstvo pro místní rozvoj</vt:lpstr>
    </vt:vector>
  </TitlesOfParts>
  <Company>Ministerstvo pro místní rozvoj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Valíček David</dc:creator>
  <cp:lastModifiedBy>Vitková Martina Mgr.</cp:lastModifiedBy>
  <cp:revision>5</cp:revision>
  <cp:lastPrinted>2024-09-04T13:19:58Z</cp:lastPrinted>
  <dcterms:created xsi:type="dcterms:W3CDTF">2019-10-16T08:05:57Z</dcterms:created>
  <dcterms:modified xsi:type="dcterms:W3CDTF">2025-03-21T12:40:43Z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0x010100FC60E23A6042254D9AC27A8652D978CA</vt:lpwstr>
  </property>
  <property fmtid="{D5CDD505-2E9C-101B-9397-08002B2CF9AE}" pid="3" name="_dlc_DocIdItemGuid">
    <vt:lpwstr>2b8c29ed-41a7-4c8b-8522-216e1562f75f</vt:lpwstr>
  </property>
  <property fmtid="{D5CDD505-2E9C-101B-9397-08002B2CF9AE}" pid="4" name="_docset_NoMedatataSyncRequired">
    <vt:lpwstr>False</vt:lpwstr>
  </property>
  <property fmtid="{D5CDD505-2E9C-101B-9397-08002B2CF9AE}" pid="5" name="Zmeneno-Flow">
    <vt:filetime>2019-10-16T08:41:54Z</vt:filetime>
  </property>
  <property fmtid="{D5CDD505-2E9C-101B-9397-08002B2CF9AE}" pid="6" name="MediaServiceImageTags">
    <vt:lpwstr/>
  </property>
</Properties>
</file>