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2" r:id="rId3"/>
    <p:sldId id="276" r:id="rId4"/>
    <p:sldId id="279" r:id="rId5"/>
    <p:sldId id="280" r:id="rId6"/>
    <p:sldId id="284" r:id="rId7"/>
    <p:sldId id="281" r:id="rId8"/>
    <p:sldId id="283" r:id="rId9"/>
    <p:sldId id="285" r:id="rId10"/>
    <p:sldId id="286" r:id="rId11"/>
    <p:sldId id="287" r:id="rId12"/>
    <p:sldId id="288" r:id="rId13"/>
    <p:sldId id="289" r:id="rId14"/>
    <p:sldId id="290" r:id="rId15"/>
    <p:sldId id="298" r:id="rId16"/>
    <p:sldId id="292" r:id="rId17"/>
    <p:sldId id="293" r:id="rId18"/>
    <p:sldId id="294" r:id="rId19"/>
    <p:sldId id="295" r:id="rId20"/>
    <p:sldId id="291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43167-932D-42A9-98A7-FE2D7D7423A6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4FC5D-BCA3-4BCC-80F4-E665B629F0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201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F3C888-BC08-41FA-A5A4-EEA0AB8AF196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2A90C-40DC-4DB8-8ADE-BE93929AB9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517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70A2B-DAB8-4452-8051-1CCF9E7E4977}" type="datetime1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Energetický management pro města a obce  hotel DUO Praha, 24. – 25. 1. 2024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37BE-572E-4B12-9626-4A209BF78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91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9BB27-5E16-41E7-A8CB-055EC659F578}" type="datetime1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Energetický management pro města a obce  hotel DUO Praha, 24. – 25. 1. 2024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37BE-572E-4B12-9626-4A209BF78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770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5107D-574C-425C-B1E8-8C3DCA2BBD3B}" type="datetime1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Energetický management pro města a obce  hotel DUO Praha, 24. – 25. 1. 2024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37BE-572E-4B12-9626-4A209BF78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33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5A25F-5F4F-41F0-A886-B4168095D596}" type="datetime1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Energetický management pro města a obce  hotel DUO Praha, 24. – 25. 1. 2024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37BE-572E-4B12-9626-4A209BF78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860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9D70-DDC5-4CFF-A8ED-93A0BD2C6E70}" type="datetime1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Energetický management pro města a obce  hotel DUO Praha, 24. – 25. 1. 2024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37BE-572E-4B12-9626-4A209BF78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57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9652F-C321-4B33-A072-8B1F215A23A5}" type="datetime1">
              <a:rPr lang="cs-CZ" smtClean="0"/>
              <a:t>15.11.2024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Energetický management pro města a obce  hotel DUO Praha, 24. – 25. 1. 2024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37BE-572E-4B12-9626-4A209BF78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839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185AF-857D-4642-B5E2-8C865CD7A696}" type="datetime1">
              <a:rPr lang="cs-CZ" smtClean="0"/>
              <a:t>15.11.2024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Energetický management pro města a obce  hotel DUO Praha, 24. – 25. 1. 2024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37BE-572E-4B12-9626-4A209BF78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01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5BB1E-B9AE-47D1-927B-221F23AD12A1}" type="datetime1">
              <a:rPr lang="cs-CZ" smtClean="0"/>
              <a:t>15.11.2024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Energetický management pro města a obce  hotel DUO Praha, 24. – 25. 1. 2024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37BE-572E-4B12-9626-4A209BF78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586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5693-FE0F-499E-9FD9-89FB71C3CA03}" type="datetime1">
              <a:rPr lang="cs-CZ" smtClean="0"/>
              <a:t>15.11.2024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Energetický management pro města a obce  hotel DUO Praha, 24. – 25. 1. 2024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37BE-572E-4B12-9626-4A209BF78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27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92B73-8301-4F70-B285-7E960806BEE8}" type="datetime1">
              <a:rPr lang="cs-CZ" smtClean="0"/>
              <a:t>15.11.2024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Energetický management pro města a obce  hotel DUO Praha, 24. – 25. 1. 2024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37BE-572E-4B12-9626-4A209BF78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119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B2486-B58E-41E5-84B7-CD15D922D329}" type="datetime1">
              <a:rPr lang="cs-CZ" smtClean="0"/>
              <a:t>15.11.2024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Energetický management pro města a obce  hotel DUO Praha, 24. – 25. 1. 2024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E37BE-572E-4B12-9626-4A209BF78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4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F08E4-2233-4C02-9BB8-8AAD8D446154}" type="datetime1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Energetický management pro města a obce  hotel DUO Praha, 24. – 25. 1. 2024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E37BE-572E-4B12-9626-4A209BF787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05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mpo-efekt.cz/cz/dotacni-programy/vyzvy/efekt-2-2024-zavedeni-systemu-hospodareni-s-energii-v-podobe-energetickeho-managementu-e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EnMS obce, EPC projekty s využitím dotace ELENA v Pardubickém kraji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283681"/>
            <a:ext cx="9144000" cy="165576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sz="1600" dirty="0"/>
          </a:p>
          <a:p>
            <a:r>
              <a:rPr lang="cs-CZ" b="1" smtClean="0">
                <a:latin typeface="+mj-lt"/>
              </a:rPr>
              <a:t>Svitavy 19. listopadu </a:t>
            </a:r>
            <a:r>
              <a:rPr lang="cs-CZ" b="1" smtClean="0">
                <a:latin typeface="+mj-lt"/>
              </a:rPr>
              <a:t>2024</a:t>
            </a:r>
            <a:endParaRPr lang="cs-CZ" b="1" dirty="0">
              <a:latin typeface="+mj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05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/>
            </a:r>
            <a:br>
              <a:rPr lang="cs-CZ" sz="2400" b="1" smtClean="0"/>
            </a:br>
            <a:endParaRPr lang="cs-CZ" sz="240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4000" b="1"/>
              <a:t>Konkrétní kroky při zavádění EnMS</a:t>
            </a:r>
          </a:p>
          <a:p>
            <a:pPr lvl="0"/>
            <a:r>
              <a:rPr lang="cs-CZ" b="1" smtClean="0"/>
              <a:t>Matice </a:t>
            </a:r>
            <a:r>
              <a:rPr lang="cs-CZ" b="1"/>
              <a:t>zodpovědnosti, personální odpovědnost, tzn. že je ustanoven</a:t>
            </a:r>
            <a:endParaRPr lang="cs-CZ"/>
          </a:p>
          <a:p>
            <a:pPr lvl="0">
              <a:buFont typeface="Wingdings" panose="05000000000000000000" pitchFamily="2" charset="2"/>
              <a:buChar char="ü"/>
            </a:pPr>
            <a:r>
              <a:rPr lang="cs-CZ" b="1"/>
              <a:t> představitel vedení pro systém managementu hospodaření energií</a:t>
            </a:r>
            <a:endParaRPr lang="cs-CZ"/>
          </a:p>
          <a:p>
            <a:pPr lvl="0">
              <a:buFont typeface="Wingdings" panose="05000000000000000000" pitchFamily="2" charset="2"/>
              <a:buChar char="ü"/>
            </a:pPr>
            <a:r>
              <a:rPr lang="cs-CZ" b="1"/>
              <a:t> energetický manažer obce</a:t>
            </a:r>
            <a:endParaRPr lang="cs-CZ"/>
          </a:p>
          <a:p>
            <a:pPr lvl="0">
              <a:buFont typeface="Wingdings" panose="05000000000000000000" pitchFamily="2" charset="2"/>
              <a:buChar char="ü"/>
            </a:pPr>
            <a:r>
              <a:rPr lang="cs-CZ" b="1"/>
              <a:t> představitel vedení organizace</a:t>
            </a:r>
            <a:endParaRPr lang="cs-CZ"/>
          </a:p>
          <a:p>
            <a:pPr lvl="0">
              <a:buFont typeface="Wingdings" panose="05000000000000000000" pitchFamily="2" charset="2"/>
              <a:buChar char="ü"/>
            </a:pPr>
            <a:r>
              <a:rPr lang="cs-CZ" b="1"/>
              <a:t>energetický manažer organizace </a:t>
            </a:r>
            <a:endParaRPr lang="cs-CZ"/>
          </a:p>
          <a:p>
            <a:endParaRPr lang="cs-CZ" altLang="cs-CZ" b="1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365125"/>
            <a:ext cx="4114800" cy="365125"/>
          </a:xfrm>
        </p:spPr>
        <p:txBody>
          <a:bodyPr/>
          <a:lstStyle/>
          <a:p>
            <a:r>
              <a:rPr lang="cs-CZ" sz="2400" b="1" smtClean="0"/>
              <a:t>Svitavy 19. 11. 2024</a:t>
            </a:r>
            <a:endParaRPr lang="cs-CZ" sz="2400" b="1"/>
          </a:p>
          <a:p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62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/>
            </a:r>
            <a:br>
              <a:rPr lang="cs-CZ" sz="2400" b="1" smtClean="0"/>
            </a:br>
            <a:endParaRPr lang="cs-CZ" sz="240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b="1"/>
              <a:t>Vytvoření Energetické politiky obce – schvaluje se na zastupitelstvu, nebo radě obce, vyvěšuje na portál a na oficiální nástěnku (úřední desku) obce</a:t>
            </a:r>
            <a:endParaRPr lang="cs-CZ"/>
          </a:p>
          <a:p>
            <a:pPr lvl="0"/>
            <a:r>
              <a:rPr lang="cs-CZ" b="1"/>
              <a:t>Stanoví se hranice systému – seznam organizací a objektů obce, které budou v systému EnMS</a:t>
            </a:r>
            <a:endParaRPr lang="cs-CZ"/>
          </a:p>
          <a:p>
            <a:pPr lvl="0"/>
            <a:r>
              <a:rPr lang="cs-CZ" b="1"/>
              <a:t>Vnitřní audit (nastavení pravidel)</a:t>
            </a:r>
            <a:endParaRPr lang="cs-CZ"/>
          </a:p>
          <a:p>
            <a:pPr lvl="0"/>
            <a:r>
              <a:rPr lang="cs-CZ" b="1"/>
              <a:t>Registr legislativních požadavků </a:t>
            </a:r>
          </a:p>
          <a:p>
            <a:pPr lvl="0"/>
            <a:r>
              <a:rPr lang="cs-CZ" b="1"/>
              <a:t>Směrnice EnMS – obvykle je navržena a zpracována dle zvyklostí obce, vše řešeno v duchu: MĚŘIT-ANALYZOVAT-REALIZOVAT-MĚŘIT – ANALYZOVAT….</a:t>
            </a:r>
            <a:endParaRPr lang="cs-CZ"/>
          </a:p>
          <a:p>
            <a:endParaRPr lang="cs-CZ" altLang="cs-CZ" b="1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32015" y="365125"/>
            <a:ext cx="4114800" cy="365125"/>
          </a:xfrm>
        </p:spPr>
        <p:txBody>
          <a:bodyPr/>
          <a:lstStyle/>
          <a:p>
            <a:r>
              <a:rPr lang="cs-CZ" sz="2400" b="1" smtClean="0"/>
              <a:t>Svitavy 19. 11. 2024</a:t>
            </a:r>
            <a:endParaRPr lang="cs-CZ" sz="2400" b="1"/>
          </a:p>
          <a:p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603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/>
            </a:r>
            <a:br>
              <a:rPr lang="cs-CZ" sz="2400" b="1" smtClean="0"/>
            </a:br>
            <a:endParaRPr lang="cs-CZ" sz="240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/>
              <a:t>Vytvoření zásad hospodárného využívání energie </a:t>
            </a:r>
            <a:endParaRPr lang="cs-CZ"/>
          </a:p>
          <a:p>
            <a:pPr lvl="0"/>
            <a:r>
              <a:rPr lang="cs-CZ" b="1"/>
              <a:t>Vytvoření registru příležitostí pro zvýšení energetické účinnosti </a:t>
            </a:r>
            <a:endParaRPr lang="cs-CZ"/>
          </a:p>
          <a:p>
            <a:pPr lvl="0"/>
            <a:r>
              <a:rPr lang="cs-CZ" b="1"/>
              <a:t>Vytvoření měřících plánů</a:t>
            </a:r>
            <a:endParaRPr lang="cs-CZ"/>
          </a:p>
          <a:p>
            <a:pPr lvl="0"/>
            <a:r>
              <a:rPr lang="cs-CZ" b="1"/>
              <a:t>Vytvoření příručky EnMS dle situace v obci </a:t>
            </a:r>
            <a:endParaRPr lang="cs-CZ"/>
          </a:p>
          <a:p>
            <a:pPr lvl="0"/>
            <a:r>
              <a:rPr lang="cs-CZ" b="1"/>
              <a:t>Vytvoření konkrétních akčních plánů</a:t>
            </a:r>
          </a:p>
          <a:p>
            <a:pPr lvl="0"/>
            <a:r>
              <a:rPr lang="cs-CZ" b="1"/>
              <a:t>Stanovení měrných spotřeb</a:t>
            </a:r>
          </a:p>
          <a:p>
            <a:pPr lvl="0"/>
            <a:r>
              <a:rPr lang="cs-CZ" b="1"/>
              <a:t>Stanovení a tvorba SW prostředí pro uchování dat a možnost analýz</a:t>
            </a:r>
            <a:endParaRPr lang="cs-CZ"/>
          </a:p>
          <a:p>
            <a:endParaRPr lang="cs-CZ" altLang="cs-CZ" b="1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365125"/>
            <a:ext cx="4114800" cy="365125"/>
          </a:xfrm>
        </p:spPr>
        <p:txBody>
          <a:bodyPr/>
          <a:lstStyle/>
          <a:p>
            <a:r>
              <a:rPr lang="cs-CZ" sz="2400" b="1" smtClean="0"/>
              <a:t>Svitavy 19. 11. 2024</a:t>
            </a:r>
            <a:endParaRPr lang="cs-CZ" sz="2400" b="1"/>
          </a:p>
          <a:p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4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/>
            </a:r>
            <a:br>
              <a:rPr lang="cs-CZ" sz="2400" b="1" smtClean="0"/>
            </a:br>
            <a:endParaRPr lang="cs-CZ" sz="240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cs-CZ" b="1" smtClean="0"/>
          </a:p>
          <a:p>
            <a:pPr lvl="0"/>
            <a:r>
              <a:rPr lang="cs-CZ" b="1" smtClean="0"/>
              <a:t>Při </a:t>
            </a:r>
            <a:r>
              <a:rPr lang="cs-CZ" b="1"/>
              <a:t>zavedení systému EnMS je třeba využít poradenské společnosti</a:t>
            </a:r>
          </a:p>
          <a:p>
            <a:pPr lvl="0"/>
            <a:endParaRPr lang="cs-CZ" b="1" smtClean="0"/>
          </a:p>
          <a:p>
            <a:pPr lvl="0"/>
            <a:r>
              <a:rPr lang="cs-CZ" b="1" smtClean="0"/>
              <a:t>Základní </a:t>
            </a:r>
            <a:r>
              <a:rPr lang="cs-CZ" b="1"/>
              <a:t>nastavení parametrů systému lze docílit při vzájemné bezproblémové kooperaci (hlavně sběr dat) za cca 3 měsíce</a:t>
            </a:r>
          </a:p>
          <a:p>
            <a:pPr lvl="0"/>
            <a:endParaRPr lang="cs-CZ" b="1" smtClean="0"/>
          </a:p>
          <a:p>
            <a:pPr lvl="0"/>
            <a:r>
              <a:rPr lang="cs-CZ" b="1" smtClean="0"/>
              <a:t>Již </a:t>
            </a:r>
            <a:r>
              <a:rPr lang="cs-CZ" b="1"/>
              <a:t>v prvních měsících zavedení systému a hlavně matice zodpovědnosti lze vysledovat zefektivnění systému (snížení spotřeb) v řádu procent, bez jakékoliv investice do energetického hospodářství.Nastane změna chování zodpovědných osob</a:t>
            </a:r>
          </a:p>
          <a:p>
            <a:endParaRPr lang="cs-CZ" altLang="cs-CZ" b="1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365125"/>
            <a:ext cx="4114800" cy="365125"/>
          </a:xfrm>
        </p:spPr>
        <p:txBody>
          <a:bodyPr/>
          <a:lstStyle/>
          <a:p>
            <a:r>
              <a:rPr lang="cs-CZ" sz="2400" b="1" smtClean="0"/>
              <a:t>Svitavy 19. 11. 2024</a:t>
            </a:r>
            <a:endParaRPr lang="cs-CZ" sz="2400" b="1"/>
          </a:p>
        </p:txBody>
      </p:sp>
    </p:spTree>
    <p:extLst>
      <p:ext uri="{BB962C8B-B14F-4D97-AF65-F5344CB8AC3E}">
        <p14:creationId xmlns:p14="http://schemas.microsoft.com/office/powerpoint/2010/main" val="43889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/>
            </a:r>
            <a:br>
              <a:rPr lang="cs-CZ" sz="2400" b="1" smtClean="0"/>
            </a:br>
            <a:endParaRPr lang="cs-CZ" sz="240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b="1" smtClean="0"/>
          </a:p>
          <a:p>
            <a:pPr lvl="0"/>
            <a:r>
              <a:rPr lang="cs-CZ" b="1"/>
              <a:t>Při zavádění opatření z registru možností za minimálních provozních nákladů lze docílit úspor v řádu přes deset procent</a:t>
            </a:r>
          </a:p>
          <a:p>
            <a:pPr lvl="0"/>
            <a:r>
              <a:rPr lang="cs-CZ" b="1"/>
              <a:t>Po zhotovení analýz a realizaci investičních opatření do energetického hospodářství (dotace, přímé investice, </a:t>
            </a:r>
            <a:r>
              <a:rPr lang="cs-CZ" b="1">
                <a:solidFill>
                  <a:srgbClr val="FF0000"/>
                </a:solidFill>
              </a:rPr>
              <a:t>EPC projekty</a:t>
            </a:r>
            <a:r>
              <a:rPr lang="cs-CZ" b="1"/>
              <a:t>) </a:t>
            </a:r>
            <a:r>
              <a:rPr lang="cs-CZ" b="1">
                <a:solidFill>
                  <a:srgbClr val="FF0000"/>
                </a:solidFill>
              </a:rPr>
              <a:t>lze dosáhnout úspor v řádech desítek procent</a:t>
            </a:r>
          </a:p>
          <a:p>
            <a:endParaRPr lang="cs-CZ" altLang="cs-CZ" b="1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365125"/>
            <a:ext cx="4114800" cy="365125"/>
          </a:xfrm>
        </p:spPr>
        <p:txBody>
          <a:bodyPr/>
          <a:lstStyle/>
          <a:p>
            <a:r>
              <a:rPr lang="cs-CZ" sz="2400" b="1" smtClean="0"/>
              <a:t>Svitavy 19. 11. </a:t>
            </a:r>
            <a:r>
              <a:rPr lang="cs-CZ" sz="2400" b="1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301104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/>
            </a:r>
            <a:br>
              <a:rPr lang="cs-CZ" sz="2400" b="1" smtClean="0"/>
            </a:br>
            <a:endParaRPr lang="cs-CZ" sz="240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b="1" smtClean="0"/>
          </a:p>
          <a:p>
            <a:pPr lvl="0"/>
            <a:r>
              <a:rPr lang="cs-CZ" b="1" smtClean="0">
                <a:hlinkClick r:id="rId2"/>
              </a:rPr>
              <a:t>Možnost dotací EFEKT MPO, až 550 tis. Kč, až 95% nákladů</a:t>
            </a:r>
          </a:p>
          <a:p>
            <a:pPr lvl="0"/>
            <a:endParaRPr lang="cs-CZ" b="1">
              <a:hlinkClick r:id="rId2"/>
            </a:endParaRPr>
          </a:p>
          <a:p>
            <a:pPr lvl="0"/>
            <a:r>
              <a:rPr lang="cs-CZ" b="1"/>
              <a:t>https://www.mpo-efekt.cz/cz/dotacni-programy/vyzvy/npo-2-2024-zavedeni-systemu-hospodareni-s-energii-v-podobe-energetickeho-managementu-em</a:t>
            </a:r>
            <a:endParaRPr lang="cs-CZ" b="1"/>
          </a:p>
          <a:p>
            <a:pPr lvl="0"/>
            <a:endParaRPr lang="cs-CZ" b="1" smtClean="0"/>
          </a:p>
          <a:p>
            <a:pPr lvl="0"/>
            <a:endParaRPr lang="cs-CZ" b="1">
              <a:solidFill>
                <a:srgbClr val="FF0000"/>
              </a:solidFill>
            </a:endParaRPr>
          </a:p>
          <a:p>
            <a:endParaRPr lang="cs-CZ" altLang="cs-CZ" b="1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365125"/>
            <a:ext cx="4114800" cy="365125"/>
          </a:xfrm>
        </p:spPr>
        <p:txBody>
          <a:bodyPr/>
          <a:lstStyle/>
          <a:p>
            <a:r>
              <a:rPr lang="cs-CZ" sz="2400" b="1" smtClean="0"/>
              <a:t>Svitavy 19. 11. 2024</a:t>
            </a:r>
            <a:endParaRPr lang="cs-CZ" sz="2400" b="1"/>
          </a:p>
        </p:txBody>
      </p:sp>
    </p:spTree>
    <p:extLst>
      <p:ext uri="{BB962C8B-B14F-4D97-AF65-F5344CB8AC3E}">
        <p14:creationId xmlns:p14="http://schemas.microsoft.com/office/powerpoint/2010/main" val="377385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/>
            </a:r>
            <a:br>
              <a:rPr lang="cs-CZ" sz="2400" b="1" smtClean="0"/>
            </a:br>
            <a:endParaRPr lang="cs-CZ" sz="240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smtClean="0"/>
              <a:t>Příprava projektu EPC IX a EPC X</a:t>
            </a:r>
          </a:p>
          <a:p>
            <a:pPr lvl="0"/>
            <a:r>
              <a:rPr lang="cs-CZ" b="1" smtClean="0"/>
              <a:t>Spolupráce s NRB, projekt ELENA pro přípravu projektů EPC</a:t>
            </a:r>
          </a:p>
          <a:p>
            <a:pPr lvl="0"/>
            <a:r>
              <a:rPr lang="cs-CZ" b="1" smtClean="0"/>
              <a:t>Úhrada 90% nákladů na přípravu EPC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b="1" smtClean="0"/>
              <a:t>Počáteční technické poradenství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b="1" smtClean="0"/>
              <a:t>Vstupní analýza potenciálu a vhodnosti k EPC projektu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b="1" smtClean="0"/>
              <a:t>Vlastní facilitace výběrového řízení (jak stránka technická, tak i právní)</a:t>
            </a:r>
          </a:p>
          <a:p>
            <a:pPr lvl="0"/>
            <a:endParaRPr lang="cs-CZ" b="1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365125"/>
            <a:ext cx="4114800" cy="365125"/>
          </a:xfrm>
        </p:spPr>
        <p:txBody>
          <a:bodyPr/>
          <a:lstStyle/>
          <a:p>
            <a:r>
              <a:rPr lang="cs-CZ" sz="2400" b="1" smtClean="0"/>
              <a:t>Svitavy 19. 11. 2024</a:t>
            </a:r>
            <a:endParaRPr lang="cs-CZ" sz="2400" b="1"/>
          </a:p>
        </p:txBody>
      </p:sp>
    </p:spTree>
    <p:extLst>
      <p:ext uri="{BB962C8B-B14F-4D97-AF65-F5344CB8AC3E}">
        <p14:creationId xmlns:p14="http://schemas.microsoft.com/office/powerpoint/2010/main" val="315577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/>
            </a:r>
            <a:br>
              <a:rPr lang="cs-CZ" sz="2400" b="1" smtClean="0"/>
            </a:br>
            <a:endParaRPr lang="cs-CZ" sz="240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b="1" smtClean="0"/>
              <a:t>Byly vybrány objekty v 32 organizacích</a:t>
            </a:r>
          </a:p>
          <a:p>
            <a:pPr lvl="0"/>
            <a:r>
              <a:rPr lang="cs-CZ" b="1" smtClean="0"/>
              <a:t>Většina objektů po aplikaci EPC 1 až EPC 5, které již skončily</a:t>
            </a:r>
          </a:p>
          <a:p>
            <a:pPr lvl="0"/>
            <a:r>
              <a:rPr lang="cs-CZ" b="1" smtClean="0"/>
              <a:t>Potenciál už není tak velký x nové technologie</a:t>
            </a:r>
          </a:p>
          <a:p>
            <a:pPr lvl="0"/>
            <a:r>
              <a:rPr lang="cs-CZ" b="1" smtClean="0"/>
              <a:t>NRB provedlo výběrové řízení a určilo nám poradenskou společnost</a:t>
            </a:r>
          </a:p>
          <a:p>
            <a:pPr lvl="0"/>
            <a:r>
              <a:rPr lang="cs-CZ" b="1" smtClean="0"/>
              <a:t>Výsledkem technického poradenství a analýzu potenciálu byla navržena vhodnost pro dva projekty EPC:</a:t>
            </a:r>
          </a:p>
          <a:p>
            <a:pPr lvl="0"/>
            <a:r>
              <a:rPr lang="cs-CZ" b="1" smtClean="0"/>
              <a:t>EPC IX – byly vybrány objekty v 10 areálech 8 organizací (navrženo bylo k prověření celkem 14 organizací</a:t>
            </a:r>
          </a:p>
          <a:p>
            <a:pPr lvl="0"/>
            <a:r>
              <a:rPr lang="cs-CZ" b="1" smtClean="0"/>
              <a:t>EPC X – byly vybrány objekty v 9 areálech 9 organizací (navrženo bylo k prověření celkem 18 organizací)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77308" y="427648"/>
            <a:ext cx="4114800" cy="365125"/>
          </a:xfrm>
        </p:spPr>
        <p:txBody>
          <a:bodyPr/>
          <a:lstStyle/>
          <a:p>
            <a:r>
              <a:rPr lang="cs-CZ" sz="2400" b="1" smtClean="0"/>
              <a:t>Svitavy 19. 11. 2024</a:t>
            </a:r>
            <a:endParaRPr lang="cs-CZ" sz="2400" b="1"/>
          </a:p>
        </p:txBody>
      </p:sp>
    </p:spTree>
    <p:extLst>
      <p:ext uri="{BB962C8B-B14F-4D97-AF65-F5344CB8AC3E}">
        <p14:creationId xmlns:p14="http://schemas.microsoft.com/office/powerpoint/2010/main" val="52949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/>
            </a:r>
            <a:br>
              <a:rPr lang="cs-CZ" sz="2400" b="1" smtClean="0"/>
            </a:br>
            <a:endParaRPr lang="cs-CZ" sz="240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smtClean="0"/>
              <a:t>Byly vybráni dva poskytovatelé energetických služeb - ESCO</a:t>
            </a:r>
            <a:endParaRPr lang="cs-CZ" b="1" smtClean="0"/>
          </a:p>
          <a:p>
            <a:pPr lvl="0"/>
            <a:r>
              <a:rPr lang="cs-CZ" b="1" smtClean="0"/>
              <a:t>EPC IX investice cca </a:t>
            </a:r>
            <a:r>
              <a:rPr lang="cs-CZ" b="1" smtClean="0"/>
              <a:t>120 </a:t>
            </a:r>
            <a:r>
              <a:rPr lang="cs-CZ" b="1" smtClean="0"/>
              <a:t>milionů Kč</a:t>
            </a:r>
          </a:p>
          <a:p>
            <a:pPr lvl="0"/>
            <a:r>
              <a:rPr lang="cs-CZ" b="1" smtClean="0"/>
              <a:t>EPC X investice cca </a:t>
            </a:r>
            <a:r>
              <a:rPr lang="cs-CZ" b="1" smtClean="0"/>
              <a:t>70 </a:t>
            </a:r>
            <a:r>
              <a:rPr lang="cs-CZ" b="1" smtClean="0"/>
              <a:t>milionů Kč</a:t>
            </a:r>
          </a:p>
          <a:p>
            <a:pPr lvl="0"/>
            <a:r>
              <a:rPr lang="cs-CZ" b="1" smtClean="0"/>
              <a:t>Již začala realizace projektů</a:t>
            </a:r>
            <a:endParaRPr lang="cs-CZ" b="1" smtClean="0"/>
          </a:p>
          <a:p>
            <a:pPr lvl="0"/>
            <a:r>
              <a:rPr lang="cs-CZ" b="1" smtClean="0"/>
              <a:t>Výstavba </a:t>
            </a:r>
            <a:r>
              <a:rPr lang="cs-CZ" b="1" smtClean="0"/>
              <a:t>několika FTVE, na 6 s dotací z SFŽP 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365125"/>
            <a:ext cx="4114800" cy="365125"/>
          </a:xfrm>
        </p:spPr>
        <p:txBody>
          <a:bodyPr/>
          <a:lstStyle/>
          <a:p>
            <a:r>
              <a:rPr lang="cs-CZ" sz="2400" b="1" smtClean="0"/>
              <a:t>Svitavy 19. 11. 2024 </a:t>
            </a:r>
            <a:endParaRPr lang="cs-CZ" sz="2400" b="1"/>
          </a:p>
          <a:p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7961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/>
            </a:r>
            <a:br>
              <a:rPr lang="cs-CZ" sz="2400" b="1" smtClean="0"/>
            </a:br>
            <a:endParaRPr lang="cs-CZ" sz="240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smtClean="0"/>
              <a:t>Cena facilitace přes 7 milionů Kč, dotace 90% z NRB, 10% hradí Pk</a:t>
            </a:r>
          </a:p>
          <a:p>
            <a:pPr lvl="0"/>
            <a:r>
              <a:rPr lang="cs-CZ" b="1" smtClean="0"/>
              <a:t>Připravovaný projekt EPC XI pro zdravotnictví – NPK a.s.</a:t>
            </a:r>
          </a:p>
          <a:p>
            <a:pPr lvl="0"/>
            <a:r>
              <a:rPr lang="cs-CZ" b="1" smtClean="0"/>
              <a:t>Předpokládaná investice kolem 300 milionů Kč</a:t>
            </a:r>
          </a:p>
          <a:p>
            <a:pPr lvl="0"/>
            <a:r>
              <a:rPr lang="cs-CZ" b="1" smtClean="0"/>
              <a:t>Velmi náročná analýza potenciálu a technického poradenství</a:t>
            </a:r>
          </a:p>
          <a:p>
            <a:pPr lvl="0"/>
            <a:r>
              <a:rPr lang="cs-CZ" b="1" smtClean="0"/>
              <a:t>Ucházíme se o </a:t>
            </a:r>
            <a:r>
              <a:rPr lang="cs-CZ" b="1" smtClean="0"/>
              <a:t>další dotaci ELENA</a:t>
            </a:r>
          </a:p>
          <a:p>
            <a:pPr lvl="0"/>
            <a:endParaRPr lang="cs-CZ" b="1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365125"/>
            <a:ext cx="4114800" cy="365125"/>
          </a:xfrm>
        </p:spPr>
        <p:txBody>
          <a:bodyPr/>
          <a:lstStyle/>
          <a:p>
            <a:r>
              <a:rPr lang="cs-CZ" sz="2400" b="1" smtClean="0"/>
              <a:t>Svitavy 19. 11. 2024</a:t>
            </a:r>
            <a:endParaRPr lang="cs-CZ" sz="2400" b="1"/>
          </a:p>
          <a:p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7596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b="1"/>
              <a:t>Zavedení Systému managementu hospodaření s </a:t>
            </a:r>
            <a:r>
              <a:rPr lang="cs-CZ" altLang="cs-CZ" b="1" smtClean="0"/>
              <a:t>energií (</a:t>
            </a:r>
            <a:r>
              <a:rPr lang="cs-CZ" altLang="cs-CZ" b="1" smtClean="0">
                <a:solidFill>
                  <a:srgbClr val="FF0000"/>
                </a:solidFill>
              </a:rPr>
              <a:t>EnMS</a:t>
            </a:r>
            <a:r>
              <a:rPr lang="cs-CZ" altLang="cs-CZ" b="1" smtClean="0"/>
              <a:t>)</a:t>
            </a:r>
            <a:r>
              <a:rPr lang="cs-CZ" altLang="cs-CZ" b="1"/>
              <a:t> je </a:t>
            </a:r>
            <a:r>
              <a:rPr lang="cs-CZ" altLang="cs-CZ" sz="4400" b="1" u="sng" smtClean="0">
                <a:solidFill>
                  <a:srgbClr val="FF0000"/>
                </a:solidFill>
              </a:rPr>
              <a:t>základ</a:t>
            </a:r>
            <a:r>
              <a:rPr lang="cs-CZ" altLang="cs-CZ" sz="4400" b="1"/>
              <a:t> </a:t>
            </a:r>
            <a:r>
              <a:rPr lang="cs-CZ" altLang="cs-CZ" b="1"/>
              <a:t>pro všechny další kroky vedoucí ke zvyšování energetické </a:t>
            </a:r>
            <a:r>
              <a:rPr lang="cs-CZ" altLang="cs-CZ" b="1" smtClean="0"/>
              <a:t>efektivity i pro realizaci energeticky úsporných projektů, </a:t>
            </a:r>
            <a:r>
              <a:rPr lang="cs-CZ" altLang="cs-CZ" b="1" smtClean="0">
                <a:solidFill>
                  <a:srgbClr val="FF0000"/>
                </a:solidFill>
              </a:rPr>
              <a:t>včetně projektů EPC </a:t>
            </a:r>
            <a:r>
              <a:rPr lang="cs-CZ" altLang="cs-CZ" b="1"/>
              <a:t>!! </a:t>
            </a:r>
            <a:endParaRPr lang="cs-CZ" altLang="cs-CZ" b="1" smtClean="0"/>
          </a:p>
          <a:p>
            <a:endParaRPr lang="cs-CZ" altLang="cs-CZ" b="1" smtClean="0"/>
          </a:p>
          <a:p>
            <a:r>
              <a:rPr lang="cs-CZ" altLang="cs-CZ" b="1" smtClean="0">
                <a:solidFill>
                  <a:srgbClr val="FF0000"/>
                </a:solidFill>
              </a:rPr>
              <a:t>EnMS není publikace, nebo studie (do šuflíku)</a:t>
            </a:r>
          </a:p>
          <a:p>
            <a:endParaRPr lang="cs-CZ" altLang="cs-CZ" b="1" smtClean="0">
              <a:solidFill>
                <a:srgbClr val="FF0000"/>
              </a:solidFill>
            </a:endParaRPr>
          </a:p>
          <a:p>
            <a:r>
              <a:rPr lang="cs-CZ" altLang="cs-CZ" b="1" smtClean="0"/>
              <a:t>Je to </a:t>
            </a:r>
            <a:r>
              <a:rPr lang="cs-CZ" altLang="cs-CZ" sz="4000" b="1" u="sng" smtClean="0">
                <a:solidFill>
                  <a:srgbClr val="FF0000"/>
                </a:solidFill>
              </a:rPr>
              <a:t>zavedení systému s trvalým účinkem</a:t>
            </a:r>
          </a:p>
          <a:p>
            <a:endParaRPr lang="cs-CZ" altLang="cs-CZ" sz="4000" b="1" u="sng" smtClean="0">
              <a:solidFill>
                <a:srgbClr val="FF0000"/>
              </a:solidFill>
            </a:endParaRPr>
          </a:p>
          <a:p>
            <a:r>
              <a:rPr lang="cs-CZ" altLang="cs-CZ" b="1" smtClean="0">
                <a:solidFill>
                  <a:srgbClr val="FF0000"/>
                </a:solidFill>
              </a:rPr>
              <a:t>SYSTÉM</a:t>
            </a:r>
            <a:r>
              <a:rPr lang="cs-CZ" altLang="cs-CZ" b="1" smtClean="0"/>
              <a:t> tvoří </a:t>
            </a:r>
            <a:r>
              <a:rPr lang="cs-CZ" altLang="cs-CZ" sz="4300" b="1" u="sng" smtClean="0">
                <a:solidFill>
                  <a:srgbClr val="FF0000"/>
                </a:solidFill>
              </a:rPr>
              <a:t>MATICE ZODPOVĚDNOSTI </a:t>
            </a:r>
            <a:r>
              <a:rPr lang="cs-CZ" altLang="cs-CZ" b="1" smtClean="0"/>
              <a:t>a </a:t>
            </a:r>
            <a:r>
              <a:rPr lang="cs-CZ" altLang="cs-CZ" sz="3000" b="1" u="sng" smtClean="0"/>
              <a:t>soubor dokumentů a činností</a:t>
            </a:r>
            <a:r>
              <a:rPr lang="cs-CZ" altLang="cs-CZ" sz="3000" b="1"/>
              <a:t/>
            </a:r>
            <a:br>
              <a:rPr lang="cs-CZ" altLang="cs-CZ" sz="3000" b="1"/>
            </a:br>
            <a:endParaRPr lang="cs-CZ" altLang="cs-CZ" sz="3000" b="1"/>
          </a:p>
          <a:p>
            <a:endParaRPr lang="cs-CZ" altLang="cs-CZ" b="1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365125"/>
            <a:ext cx="4114800" cy="365125"/>
          </a:xfrm>
        </p:spPr>
        <p:txBody>
          <a:bodyPr/>
          <a:lstStyle/>
          <a:p>
            <a:r>
              <a:rPr lang="cs-CZ" sz="2400" b="1" smtClean="0"/>
              <a:t>Svitavy 19. 11. 2024</a:t>
            </a:r>
            <a:endParaRPr lang="cs-CZ" sz="2400" b="1"/>
          </a:p>
          <a:p>
            <a:endParaRPr lang="cs-CZ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06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/>
            </a:r>
            <a:br>
              <a:rPr lang="cs-CZ" sz="2400" b="1" smtClean="0"/>
            </a:br>
            <a:endParaRPr lang="cs-CZ" sz="240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b="1" smtClean="0"/>
          </a:p>
          <a:p>
            <a:pPr lvl="0"/>
            <a:r>
              <a:rPr lang="cs-CZ" b="1" smtClean="0"/>
              <a:t>Děkuji za pozornost</a:t>
            </a:r>
          </a:p>
          <a:p>
            <a:pPr lvl="0"/>
            <a:endParaRPr lang="cs-CZ" b="1"/>
          </a:p>
          <a:p>
            <a:pPr lvl="0"/>
            <a:r>
              <a:rPr lang="cs-CZ" b="1" smtClean="0"/>
              <a:t>Milan Vich</a:t>
            </a:r>
          </a:p>
          <a:p>
            <a:pPr lvl="0"/>
            <a:r>
              <a:rPr lang="cs-CZ" b="1" smtClean="0"/>
              <a:t>Energetický manažer Pardubického kraje</a:t>
            </a:r>
          </a:p>
          <a:p>
            <a:pPr lvl="0"/>
            <a:r>
              <a:rPr lang="cs-CZ" b="1" smtClean="0"/>
              <a:t>773484850</a:t>
            </a:r>
          </a:p>
          <a:p>
            <a:pPr lvl="0"/>
            <a:r>
              <a:rPr lang="cs-CZ" b="1" smtClean="0"/>
              <a:t>milan.vich@pardubickykraj.cz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63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/>
            </a:r>
            <a:br>
              <a:rPr lang="cs-CZ" sz="2400" b="1" smtClean="0"/>
            </a:br>
            <a:endParaRPr lang="cs-CZ" sz="240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b="1"/>
              <a:t>Pardubický kraj začal zavádět v roce </a:t>
            </a:r>
            <a:r>
              <a:rPr lang="cs-CZ" altLang="cs-CZ" b="1">
                <a:solidFill>
                  <a:srgbClr val="FF0000"/>
                </a:solidFill>
              </a:rPr>
              <a:t>2012</a:t>
            </a:r>
          </a:p>
          <a:p>
            <a:endParaRPr lang="cs-CZ" altLang="cs-CZ" b="1"/>
          </a:p>
          <a:p>
            <a:r>
              <a:rPr lang="cs-CZ" altLang="cs-CZ" b="1"/>
              <a:t>Od roku </a:t>
            </a:r>
            <a:r>
              <a:rPr lang="cs-CZ" altLang="cs-CZ" b="1">
                <a:solidFill>
                  <a:srgbClr val="FF0000"/>
                </a:solidFill>
              </a:rPr>
              <a:t>2016</a:t>
            </a:r>
            <a:r>
              <a:rPr lang="cs-CZ" altLang="cs-CZ" b="1"/>
              <a:t> je certifikován autorizovanou osobou dle </a:t>
            </a:r>
          </a:p>
          <a:p>
            <a:pPr marL="0" indent="0">
              <a:buNone/>
            </a:pPr>
            <a:r>
              <a:rPr lang="cs-CZ" altLang="cs-CZ" b="1"/>
              <a:t>   ČSN EN ISO 50001</a:t>
            </a:r>
          </a:p>
          <a:p>
            <a:r>
              <a:rPr lang="cs-CZ" altLang="cs-CZ" b="1"/>
              <a:t>Více než 10 let zkušeností</a:t>
            </a:r>
          </a:p>
          <a:p>
            <a:r>
              <a:rPr lang="cs-CZ" altLang="cs-CZ" b="1"/>
              <a:t>8x úspěšný externí audit certifikovanou osobou</a:t>
            </a:r>
          </a:p>
          <a:p>
            <a:r>
              <a:rPr lang="cs-CZ" altLang="cs-CZ" b="1"/>
              <a:t>104 organizací, 104 energetických manažerů organizací a cca </a:t>
            </a:r>
            <a:r>
              <a:rPr lang="cs-CZ" altLang="cs-CZ" b="1" smtClean="0"/>
              <a:t>550 </a:t>
            </a:r>
            <a:r>
              <a:rPr lang="cs-CZ" altLang="cs-CZ" b="1"/>
              <a:t>objektů</a:t>
            </a:r>
          </a:p>
          <a:p>
            <a:endParaRPr lang="cs-CZ" altLang="cs-CZ" b="1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365125"/>
            <a:ext cx="4114800" cy="365125"/>
          </a:xfrm>
        </p:spPr>
        <p:txBody>
          <a:bodyPr/>
          <a:lstStyle/>
          <a:p>
            <a:r>
              <a:rPr lang="cs-CZ" sz="2400" b="1" smtClean="0"/>
              <a:t>Svitavy 19. 11 </a:t>
            </a:r>
            <a:r>
              <a:rPr lang="cs-CZ" sz="2400" b="1"/>
              <a:t>2024</a:t>
            </a:r>
          </a:p>
          <a:p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2399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/>
            </a:r>
            <a:br>
              <a:rPr lang="cs-CZ" sz="2400" b="1" smtClean="0"/>
            </a:br>
            <a:endParaRPr lang="cs-CZ" sz="240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b="1"/>
              <a:t>Bohužel, některé společnosti na trhu vytváří publikace s názvem „EnMS města, obce….“</a:t>
            </a:r>
          </a:p>
          <a:p>
            <a:endParaRPr lang="cs-CZ" altLang="cs-CZ" b="1"/>
          </a:p>
          <a:p>
            <a:r>
              <a:rPr lang="cs-CZ" altLang="cs-CZ" b="1"/>
              <a:t>Ocitují požadované odstavce normy a předpokládají splnění zavedení EnMS z hlediska dotačního titulu</a:t>
            </a:r>
          </a:p>
          <a:p>
            <a:endParaRPr lang="cs-CZ" altLang="cs-CZ" b="1"/>
          </a:p>
          <a:p>
            <a:r>
              <a:rPr lang="cs-CZ" altLang="cs-CZ" b="1">
                <a:solidFill>
                  <a:srgbClr val="FF0000"/>
                </a:solidFill>
              </a:rPr>
              <a:t>To není správný přístup a správná </a:t>
            </a:r>
            <a:r>
              <a:rPr lang="cs-CZ" altLang="cs-CZ" b="1" smtClean="0">
                <a:solidFill>
                  <a:srgbClr val="FF0000"/>
                </a:solidFill>
              </a:rPr>
              <a:t>cesta, celá řada i špatných příkladů </a:t>
            </a:r>
            <a:endParaRPr lang="cs-CZ" altLang="cs-CZ" b="1">
              <a:solidFill>
                <a:srgbClr val="FF0000"/>
              </a:solidFill>
            </a:endParaRPr>
          </a:p>
          <a:p>
            <a:endParaRPr lang="cs-CZ" altLang="cs-CZ" b="1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365125"/>
            <a:ext cx="4114800" cy="365125"/>
          </a:xfrm>
        </p:spPr>
        <p:txBody>
          <a:bodyPr/>
          <a:lstStyle/>
          <a:p>
            <a:r>
              <a:rPr lang="cs-CZ" sz="2400" b="1" smtClean="0"/>
              <a:t>Svitavy 19. 11. 2024</a:t>
            </a:r>
            <a:endParaRPr lang="cs-CZ" sz="2400" b="1"/>
          </a:p>
          <a:p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34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/>
            </a:r>
            <a:br>
              <a:rPr lang="cs-CZ" sz="2400" b="1" smtClean="0"/>
            </a:br>
            <a:endParaRPr lang="cs-CZ" sz="240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altLang="cs-CZ" b="1" smtClean="0">
                <a:solidFill>
                  <a:srgbClr val="FF0000"/>
                </a:solidFill>
              </a:rPr>
              <a:t>Špatný příklad:</a:t>
            </a:r>
          </a:p>
          <a:p>
            <a:r>
              <a:rPr lang="cs-CZ" b="1"/>
              <a:t>Energetický tým </a:t>
            </a:r>
            <a:r>
              <a:rPr lang="cs-CZ"/>
              <a:t>je tvořen jednotlivými odpovědnými zaměstnanci, kteří monitorují, analyzují a realizují významné činnosti v systému energetického managementu. Členové energetického týmu jsou jmenováni Představitelem managementu pro energetiku, který uchovává v listinné podobě jmenovací dokument Energetický tým Města Špatenka, obsahující jejich kompetence v rámci EnMS. </a:t>
            </a:r>
          </a:p>
          <a:p>
            <a:r>
              <a:rPr lang="cs-CZ"/>
              <a:t>Energetický tým tvoří představitel EnMS pan Josef, starosta pan Pepík, zástupci investičního odboru pan František, zástupce hospodářského odboru paní Ježibabová a pan Mecenáš, zástupce IT páni Křeček a Krtek, zástupce odboru životního prostředí paní Vodová, zástupce – externí poradce z Městské energetické pan Císař. </a:t>
            </a:r>
          </a:p>
          <a:p>
            <a:r>
              <a:rPr lang="cs-CZ"/>
              <a:t>V případě potřeby jsou pro řízení energetických činností do týmu přiřazeny externí odborné osoby nebo společnosti. </a:t>
            </a:r>
          </a:p>
          <a:p>
            <a:endParaRPr lang="cs-CZ" altLang="cs-CZ" b="1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365125"/>
            <a:ext cx="4114800" cy="365125"/>
          </a:xfrm>
        </p:spPr>
        <p:txBody>
          <a:bodyPr/>
          <a:lstStyle/>
          <a:p>
            <a:r>
              <a:rPr lang="cs-CZ" sz="2400" b="1" smtClean="0"/>
              <a:t>Svitavy 19. 11. 2024</a:t>
            </a:r>
            <a:endParaRPr lang="cs-CZ" sz="2400" b="1"/>
          </a:p>
          <a:p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060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/>
            </a:r>
            <a:br>
              <a:rPr lang="cs-CZ" sz="2400" b="1" smtClean="0"/>
            </a:br>
            <a:endParaRPr lang="cs-CZ" sz="240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5400">
                <a:solidFill>
                  <a:srgbClr val="FF0000"/>
                </a:solidFill>
              </a:rPr>
              <a:t>Obce, města, organizace a komerční sektor by od poradenských společností měli požadova přesná čísla a konkrétní návrhy místo knížecích rad.</a:t>
            </a:r>
          </a:p>
          <a:p>
            <a:endParaRPr lang="cs-CZ" altLang="cs-CZ" b="1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365125"/>
            <a:ext cx="4114800" cy="365125"/>
          </a:xfrm>
        </p:spPr>
        <p:txBody>
          <a:bodyPr/>
          <a:lstStyle/>
          <a:p>
            <a:r>
              <a:rPr lang="cs-CZ" sz="2400" b="1" smtClean="0"/>
              <a:t>Svitavy 19. 11. </a:t>
            </a:r>
            <a:r>
              <a:rPr lang="cs-CZ" sz="2400" b="1"/>
              <a:t>2024</a:t>
            </a:r>
          </a:p>
          <a:p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1152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/>
            </a:r>
            <a:br>
              <a:rPr lang="cs-CZ" sz="2400" b="1" smtClean="0"/>
            </a:br>
            <a:endParaRPr lang="cs-CZ" sz="240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3600" b="1"/>
              <a:t>Správný systémový postup realizace úsporných opatření: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altLang="cs-CZ" b="1"/>
          </a:p>
          <a:p>
            <a:pPr>
              <a:buFontTx/>
              <a:buAutoNum type="arabicPeriod"/>
            </a:pPr>
            <a:r>
              <a:rPr lang="cs-CZ" altLang="cs-CZ" b="1"/>
              <a:t>Zavedení EnMS (nemusí být certifikovaný) – </a:t>
            </a:r>
            <a:r>
              <a:rPr lang="cs-CZ" altLang="cs-CZ" sz="4000" b="1" u="sng">
                <a:solidFill>
                  <a:srgbClr val="FF0000"/>
                </a:solidFill>
              </a:rPr>
              <a:t>eliminovat plýtvání</a:t>
            </a:r>
          </a:p>
          <a:p>
            <a:pPr>
              <a:buFontTx/>
              <a:buAutoNum type="arabicPeriod"/>
            </a:pPr>
            <a:r>
              <a:rPr lang="cs-CZ" altLang="cs-CZ" b="1"/>
              <a:t>Případná tvorba MEK (místní energetické koncepce)</a:t>
            </a:r>
          </a:p>
          <a:p>
            <a:pPr>
              <a:buFontTx/>
              <a:buAutoNum type="arabicPeriod"/>
            </a:pPr>
            <a:r>
              <a:rPr lang="cs-CZ" altLang="cs-CZ" b="1"/>
              <a:t>Realizace projektů (provozní opatření, přímé investice, dotace, </a:t>
            </a:r>
            <a:r>
              <a:rPr lang="cs-CZ" altLang="cs-CZ" b="1">
                <a:solidFill>
                  <a:srgbClr val="FF0000"/>
                </a:solidFill>
              </a:rPr>
              <a:t>EPC</a:t>
            </a:r>
            <a:r>
              <a:rPr lang="cs-CZ" altLang="cs-CZ" b="1"/>
              <a:t> a podobně)</a:t>
            </a:r>
            <a:r>
              <a:rPr lang="cs-CZ" altLang="cs-CZ"/>
              <a:t> </a:t>
            </a:r>
          </a:p>
          <a:p>
            <a:endParaRPr lang="cs-CZ" altLang="cs-CZ" b="1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365125"/>
            <a:ext cx="4114800" cy="365125"/>
          </a:xfrm>
        </p:spPr>
        <p:txBody>
          <a:bodyPr/>
          <a:lstStyle/>
          <a:p>
            <a:r>
              <a:rPr lang="cs-CZ" sz="2400" b="1" smtClean="0"/>
              <a:t>Svitavy 19. 11. 2024</a:t>
            </a:r>
            <a:endParaRPr lang="cs-CZ" sz="2400" b="1"/>
          </a:p>
          <a:p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689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/>
            </a:r>
            <a:br>
              <a:rPr lang="cs-CZ" sz="2400" b="1" smtClean="0"/>
            </a:br>
            <a:endParaRPr lang="cs-CZ" sz="240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altLang="cs-CZ" b="1" smtClean="0">
                <a:solidFill>
                  <a:srgbClr val="FF0000"/>
                </a:solidFill>
              </a:rPr>
              <a:t>Řádně zavedený </a:t>
            </a:r>
            <a:r>
              <a:rPr lang="cs-CZ" altLang="cs-CZ" b="1">
                <a:solidFill>
                  <a:srgbClr val="FF0000"/>
                </a:solidFill>
              </a:rPr>
              <a:t>systém </a:t>
            </a:r>
            <a:r>
              <a:rPr lang="cs-CZ" altLang="cs-CZ" b="1"/>
              <a:t>(nemusí být certifikovaný) managementu hospodaření s energií (EnMS) dle ČSN EN ISO 50001:2019 totiž: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altLang="cs-CZ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mtClean="0"/>
              <a:t>zajistí </a:t>
            </a:r>
            <a:r>
              <a:rPr lang="cs-CZ" altLang="cs-CZ"/>
              <a:t>a systémově udržuje na implementovaném majetku snížení spotřeby energií a vody a zvýšení energetické efektivity. </a:t>
            </a:r>
          </a:p>
          <a:p>
            <a:endParaRPr lang="cs-CZ" altLang="cs-CZ"/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/>
              <a:t>Tyto úspory mají trvalý účinek.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altLang="cs-CZ"/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/>
              <a:t>To vše společně se snížením dopadů na životní prostředí.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altLang="cs-CZ"/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/>
              <a:t>Jednodušeji se vypořádá s vlivem lidského faktoru</a:t>
            </a:r>
          </a:p>
          <a:p>
            <a:endParaRPr lang="cs-CZ" altLang="cs-CZ" b="1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365125"/>
            <a:ext cx="4114800" cy="365125"/>
          </a:xfrm>
        </p:spPr>
        <p:txBody>
          <a:bodyPr/>
          <a:lstStyle/>
          <a:p>
            <a:r>
              <a:rPr lang="cs-CZ" sz="2400" b="1" smtClean="0"/>
              <a:t>Svitavy 19. 11. 2024</a:t>
            </a:r>
            <a:endParaRPr lang="cs-CZ" sz="2400" b="1"/>
          </a:p>
          <a:p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8521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smtClean="0"/>
              <a:t/>
            </a:r>
            <a:br>
              <a:rPr lang="cs-CZ" sz="2400" b="1" smtClean="0"/>
            </a:br>
            <a:endParaRPr lang="cs-CZ" sz="240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altLang="cs-CZ"/>
              <a:t>Zajistí nezbytné podklady a systém pro: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altLang="cs-CZ"/>
              <a:t>Žádosti o dotace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altLang="cs-CZ"/>
              <a:t>Tvorby studií proveditelnosti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altLang="cs-CZ"/>
              <a:t>Podkladů pro tvorbu MEK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altLang="cs-CZ"/>
              <a:t>Zpracování posudků a projektové dokumentace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altLang="cs-CZ"/>
              <a:t>Predikce návratnosti vložených finančních prostředků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altLang="cs-CZ"/>
              <a:t>A podobně</a:t>
            </a:r>
          </a:p>
          <a:p>
            <a:endParaRPr lang="cs-CZ" altLang="cs-CZ" b="1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9419" y="6311900"/>
            <a:ext cx="1804381" cy="280574"/>
          </a:xfrm>
          <a:prstGeom prst="rect">
            <a:avLst/>
          </a:prstGeom>
        </p:spPr>
      </p:pic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365125"/>
            <a:ext cx="4114800" cy="365125"/>
          </a:xfrm>
        </p:spPr>
        <p:txBody>
          <a:bodyPr/>
          <a:lstStyle/>
          <a:p>
            <a:r>
              <a:rPr lang="cs-CZ" sz="2400" b="1" smtClean="0"/>
              <a:t>Svitavy 19. 11. 2024</a:t>
            </a:r>
            <a:endParaRPr lang="cs-CZ" sz="2400" b="1"/>
          </a:p>
          <a:p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51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</TotalTime>
  <Words>1060</Words>
  <Application>Microsoft Office PowerPoint</Application>
  <PresentationFormat>Širokoúhlá obrazovka</PresentationFormat>
  <Paragraphs>147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Wingdings</vt:lpstr>
      <vt:lpstr>Motiv Office</vt:lpstr>
      <vt:lpstr>EnMS obce, EPC projekty s využitím dotace ELENA v Pardubickém kraji</vt:lpstr>
      <vt:lpstr>Prezentace aplikace PowerPoint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Pardubický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Energetický management řízení spotřeb energií (EnMS) v obcích a městech České republiky</dc:title>
  <dc:creator>Vich Milan Ing.</dc:creator>
  <cp:lastModifiedBy>Vich Milan Ing.</cp:lastModifiedBy>
  <cp:revision>39</cp:revision>
  <dcterms:created xsi:type="dcterms:W3CDTF">2023-06-14T06:45:12Z</dcterms:created>
  <dcterms:modified xsi:type="dcterms:W3CDTF">2024-11-15T13:07:19Z</dcterms:modified>
</cp:coreProperties>
</file>