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sldIdLst>
    <p:sldId id="256" r:id="rId5"/>
    <p:sldId id="258" r:id="rId6"/>
    <p:sldId id="257" r:id="rId7"/>
    <p:sldId id="261" r:id="rId8"/>
    <p:sldId id="260" r:id="rId9"/>
    <p:sldId id="267" r:id="rId10"/>
    <p:sldId id="268" r:id="rId11"/>
    <p:sldId id="276" r:id="rId12"/>
    <p:sldId id="273" r:id="rId13"/>
    <p:sldId id="263" r:id="rId14"/>
    <p:sldId id="264" r:id="rId15"/>
    <p:sldId id="265" r:id="rId16"/>
    <p:sldId id="266" r:id="rId17"/>
    <p:sldId id="262" r:id="rId18"/>
    <p:sldId id="270" r:id="rId19"/>
    <p:sldId id="277" r:id="rId20"/>
    <p:sldId id="271" r:id="rId21"/>
    <p:sldId id="272" r:id="rId22"/>
    <p:sldId id="274" r:id="rId23"/>
    <p:sldId id="278" r:id="rId24"/>
    <p:sldId id="275" r:id="rId25"/>
  </p:sldIdLst>
  <p:sldSz cx="18288000" cy="10287000"/>
  <p:notesSz cx="6858000" cy="9144000"/>
  <p:embeddedFontLst>
    <p:embeddedFont>
      <p:font typeface="Glacial Indifference" panose="020B0604020202020204" charset="0"/>
      <p:regular r:id="rId27"/>
    </p:embeddedFont>
    <p:embeddedFont>
      <p:font typeface="League Spartan" panose="020B0604020202020204" charset="-18"/>
      <p:regular r:id="rId28"/>
    </p:embeddedFont>
    <p:embeddedFont>
      <p:font typeface="Bebas Neue" panose="020B0604020202020204" charset="-18"/>
      <p:regular r:id="rId29"/>
    </p:embeddedFont>
    <p:embeddedFont>
      <p:font typeface="Montserrat Bold" panose="020B0604020202020204" charset="-18"/>
      <p:regular r:id="rId30"/>
      <p:bold r:id="rId31"/>
    </p:embeddedFont>
    <p:embeddedFont>
      <p:font typeface="Montserrat" panose="020B0604020202020204" charset="-18"/>
      <p:regular r:id="rId32"/>
      <p:bold r:id="rId33"/>
      <p:italic r:id="rId34"/>
      <p:boldItalic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  <p:embeddedFont>
      <p:font typeface="Montserrat Medium" panose="020B0604020202020204" charset="-18"/>
      <p:regular r:id="rId40"/>
      <p:italic r:id="rId41"/>
    </p:embeddedFont>
    <p:embeddedFont>
      <p:font typeface="Open Sans Bold" panose="020B0604020202020204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21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38D79-FF00-4661-83CF-EC12C8A0E9B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084B7-24D0-4A31-BFEA-61B78A17D8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27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Vyhodit </a:t>
            </a:r>
            <a:r>
              <a:rPr lang="cs-CZ" dirty="0" err="1"/>
              <a:t>ebránu</a:t>
            </a:r>
            <a:r>
              <a:rPr lang="cs-CZ" dirty="0"/>
              <a:t> přidat fotku FVTP</a:t>
            </a:r>
            <a:br>
              <a:rPr lang="cs-CZ" dirty="0"/>
            </a:br>
            <a:r>
              <a:rPr lang="cs-CZ" dirty="0"/>
              <a:t>web </a:t>
            </a:r>
            <a:r>
              <a:rPr lang="cs-CZ" dirty="0" err="1"/>
              <a:t>idz</a:t>
            </a:r>
            <a:r>
              <a:rPr lang="cs-CZ" dirty="0"/>
              <a:t> – aktivity bodově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D1F8E3-3B0B-411B-9CDB-9A196761017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27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2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102.svg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38.png"/><Relationship Id="rId4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svg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12.png"/><Relationship Id="rId7" Type="http://schemas.openxmlformats.org/officeDocument/2006/relationships/image" Target="../media/image1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2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1.sv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38.png"/><Relationship Id="rId15" Type="http://schemas.openxmlformats.org/officeDocument/2006/relationships/image" Target="../media/image61.sv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77282">
            <a:off x="13262833" y="5972995"/>
            <a:ext cx="1298245" cy="1622806"/>
          </a:xfrm>
          <a:custGeom>
            <a:avLst/>
            <a:gdLst/>
            <a:ahLst/>
            <a:cxnLst/>
            <a:rect l="l" t="t" r="r" b="b"/>
            <a:pathLst>
              <a:path w="1298245" h="1622806">
                <a:moveTo>
                  <a:pt x="0" y="0"/>
                </a:moveTo>
                <a:lnTo>
                  <a:pt x="1298245" y="0"/>
                </a:lnTo>
                <a:lnTo>
                  <a:pt x="1298245" y="1622806"/>
                </a:lnTo>
                <a:lnTo>
                  <a:pt x="0" y="162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577282">
            <a:off x="15672725" y="1140680"/>
            <a:ext cx="1298245" cy="1622806"/>
          </a:xfrm>
          <a:custGeom>
            <a:avLst/>
            <a:gdLst/>
            <a:ahLst/>
            <a:cxnLst/>
            <a:rect l="l" t="t" r="r" b="b"/>
            <a:pathLst>
              <a:path w="1298245" h="1622806">
                <a:moveTo>
                  <a:pt x="0" y="0"/>
                </a:moveTo>
                <a:lnTo>
                  <a:pt x="1298245" y="0"/>
                </a:lnTo>
                <a:lnTo>
                  <a:pt x="1298245" y="1622806"/>
                </a:lnTo>
                <a:lnTo>
                  <a:pt x="0" y="16228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-577282">
            <a:off x="16979924" y="3708962"/>
            <a:ext cx="1491545" cy="1864431"/>
          </a:xfrm>
          <a:custGeom>
            <a:avLst/>
            <a:gdLst/>
            <a:ahLst/>
            <a:cxnLst/>
            <a:rect l="l" t="t" r="r" b="b"/>
            <a:pathLst>
              <a:path w="1491545" h="1864431">
                <a:moveTo>
                  <a:pt x="0" y="0"/>
                </a:moveTo>
                <a:lnTo>
                  <a:pt x="1491545" y="0"/>
                </a:lnTo>
                <a:lnTo>
                  <a:pt x="1491545" y="1864432"/>
                </a:lnTo>
                <a:lnTo>
                  <a:pt x="0" y="18644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447800" y="3552619"/>
            <a:ext cx="7991145" cy="2128655"/>
          </a:xfrm>
          <a:custGeom>
            <a:avLst/>
            <a:gdLst/>
            <a:ahLst/>
            <a:cxnLst/>
            <a:rect l="l" t="t" r="r" b="b"/>
            <a:pathLst>
              <a:path w="7991145" h="2128655">
                <a:moveTo>
                  <a:pt x="0" y="0"/>
                </a:moveTo>
                <a:lnTo>
                  <a:pt x="7991145" y="0"/>
                </a:lnTo>
                <a:lnTo>
                  <a:pt x="7991145" y="2128655"/>
                </a:lnTo>
                <a:lnTo>
                  <a:pt x="0" y="212865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1669220" y="5342119"/>
            <a:ext cx="10979980" cy="2640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20"/>
              </a:lnSpc>
            </a:pPr>
            <a:r>
              <a:rPr lang="en-US" sz="5157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Pardubický</a:t>
            </a:r>
            <a:r>
              <a:rPr lang="en-US" sz="515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157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podnikatelský</a:t>
            </a:r>
            <a:r>
              <a:rPr lang="en-US" sz="515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7220"/>
              </a:lnSpc>
            </a:pPr>
            <a:r>
              <a:rPr lang="en-US" sz="5157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Inkubátor</a:t>
            </a:r>
            <a:endParaRPr lang="cs-CZ" sz="5157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7220"/>
              </a:lnSpc>
            </a:pPr>
            <a:r>
              <a:rPr lang="cs-CZ" sz="2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Konference HSOÚ Svitavy 2025</a:t>
            </a:r>
            <a:endParaRPr lang="en-US" sz="20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69220" y="8539432"/>
            <a:ext cx="140545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dirty="0">
                <a:solidFill>
                  <a:srgbClr val="FEEAF9"/>
                </a:solidFill>
                <a:latin typeface="Montserrat"/>
                <a:ea typeface="Montserrat"/>
                <a:cs typeface="Montserrat"/>
                <a:sym typeface="Montserrat"/>
              </a:rPr>
              <a:t>#ppink #paradnikraj #</a:t>
            </a:r>
            <a:r>
              <a:rPr lang="cs-CZ" sz="4200" dirty="0">
                <a:solidFill>
                  <a:srgbClr val="FEEAF9"/>
                </a:solidFill>
                <a:latin typeface="Montserrat"/>
                <a:ea typeface="Montserrat"/>
                <a:cs typeface="Montserrat"/>
                <a:sym typeface="Montserrat"/>
              </a:rPr>
              <a:t>HSOÚ</a:t>
            </a:r>
            <a:endParaRPr lang="en-US" sz="4200" dirty="0">
              <a:solidFill>
                <a:srgbClr val="FEEA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Obrázek 16" descr="Obsah obrázku text, Písmo, Grafika, grafický design&#10;&#10;Obsah vygenerovaný umělou inteligencí může být nesprávný.">
            <a:extLst>
              <a:ext uri="{FF2B5EF4-FFF2-40B4-BE49-F238E27FC236}">
                <a16:creationId xmlns:a16="http://schemas.microsoft.com/office/drawing/2014/main" id="{9C02B4C5-12CB-CE66-3BB5-D43B393E5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503" y="733462"/>
            <a:ext cx="3244624" cy="10572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21526" y="1028700"/>
            <a:ext cx="13288720" cy="7380977"/>
          </a:xfrm>
          <a:custGeom>
            <a:avLst/>
            <a:gdLst/>
            <a:ahLst/>
            <a:cxnLst/>
            <a:rect l="l" t="t" r="r" b="b"/>
            <a:pathLst>
              <a:path w="13288720" h="7380977">
                <a:moveTo>
                  <a:pt x="0" y="0"/>
                </a:moveTo>
                <a:lnTo>
                  <a:pt x="13288720" y="0"/>
                </a:lnTo>
                <a:lnTo>
                  <a:pt x="13288720" y="7380977"/>
                </a:lnTo>
                <a:lnTo>
                  <a:pt x="0" y="73809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9364525" y="7970015"/>
            <a:ext cx="1208364" cy="513555"/>
          </a:xfrm>
          <a:custGeom>
            <a:avLst/>
            <a:gdLst/>
            <a:ahLst/>
            <a:cxnLst/>
            <a:rect l="l" t="t" r="r" b="b"/>
            <a:pathLst>
              <a:path w="1208364" h="513555">
                <a:moveTo>
                  <a:pt x="0" y="0"/>
                </a:moveTo>
                <a:lnTo>
                  <a:pt x="1208364" y="0"/>
                </a:lnTo>
                <a:lnTo>
                  <a:pt x="1208364" y="513554"/>
                </a:lnTo>
                <a:lnTo>
                  <a:pt x="0" y="5135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4321526" y="4211116"/>
            <a:ext cx="933415" cy="392034"/>
          </a:xfrm>
          <a:custGeom>
            <a:avLst/>
            <a:gdLst/>
            <a:ahLst/>
            <a:cxnLst/>
            <a:rect l="l" t="t" r="r" b="b"/>
            <a:pathLst>
              <a:path w="933415" h="392034">
                <a:moveTo>
                  <a:pt x="0" y="0"/>
                </a:moveTo>
                <a:lnTo>
                  <a:pt x="933415" y="0"/>
                </a:lnTo>
                <a:lnTo>
                  <a:pt x="933415" y="392035"/>
                </a:lnTo>
                <a:lnTo>
                  <a:pt x="0" y="39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4883212" y="7612141"/>
            <a:ext cx="1615843" cy="410894"/>
          </a:xfrm>
          <a:custGeom>
            <a:avLst/>
            <a:gdLst/>
            <a:ahLst/>
            <a:cxnLst/>
            <a:rect l="l" t="t" r="r" b="b"/>
            <a:pathLst>
              <a:path w="1615843" h="410894">
                <a:moveTo>
                  <a:pt x="0" y="0"/>
                </a:moveTo>
                <a:lnTo>
                  <a:pt x="1615843" y="0"/>
                </a:lnTo>
                <a:lnTo>
                  <a:pt x="1615843" y="410894"/>
                </a:lnTo>
                <a:lnTo>
                  <a:pt x="0" y="4108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1282880" y="2144021"/>
            <a:ext cx="2343040" cy="2310737"/>
            <a:chOff x="0" y="0"/>
            <a:chExt cx="3124054" cy="308098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079792" cy="3079792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76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3070" y="0"/>
              <a:ext cx="3080983" cy="3080983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2931407" y="8147973"/>
            <a:ext cx="1771085" cy="177108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931407" y="8147973"/>
            <a:ext cx="1771085" cy="177108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026341" y="7777894"/>
            <a:ext cx="1575126" cy="157512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026341" y="7777894"/>
            <a:ext cx="1575126" cy="157512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858831" y="8343931"/>
            <a:ext cx="1575126" cy="157512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858831" y="8343931"/>
            <a:ext cx="1575126" cy="157512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43" y="7395498"/>
            <a:ext cx="1662588" cy="166258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43" y="7395498"/>
            <a:ext cx="1662588" cy="166258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40393" y="4804572"/>
            <a:ext cx="1921545" cy="192154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40393" y="4804572"/>
            <a:ext cx="1921545" cy="1921545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72299" y="5465305"/>
            <a:ext cx="1930193" cy="1930193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772299" y="5465305"/>
            <a:ext cx="1930193" cy="1930193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2483198" y="7655546"/>
            <a:ext cx="1436708" cy="177961"/>
            <a:chOff x="0" y="0"/>
            <a:chExt cx="378392" cy="4687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78392" cy="46870"/>
            </a:xfrm>
            <a:custGeom>
              <a:avLst/>
              <a:gdLst/>
              <a:ahLst/>
              <a:cxnLst/>
              <a:rect l="l" t="t" r="r" b="b"/>
              <a:pathLst>
                <a:path w="378392" h="46870">
                  <a:moveTo>
                    <a:pt x="0" y="0"/>
                  </a:moveTo>
                  <a:lnTo>
                    <a:pt x="378392" y="0"/>
                  </a:lnTo>
                  <a:lnTo>
                    <a:pt x="378392" y="46870"/>
                  </a:lnTo>
                  <a:lnTo>
                    <a:pt x="0" y="468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378392" cy="94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061695" y="952500"/>
            <a:ext cx="868730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9227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Konzultujeme a inkubujeme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144000" y="9359068"/>
            <a:ext cx="6309525" cy="488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67"/>
              </a:lnSpc>
            </a:pPr>
            <a:r>
              <a:rPr lang="en-US" sz="2905" b="1">
                <a:solidFill>
                  <a:srgbClr val="EC00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... a mnoho dalších expertů!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597498" y="7628993"/>
            <a:ext cx="2528773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 měsíce trvání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2" y="3243703"/>
            <a:ext cx="5514419" cy="63719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379153" y="0"/>
            <a:ext cx="6908847" cy="10287000"/>
            <a:chOff x="0" y="0"/>
            <a:chExt cx="9211796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1796" cy="4572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4572000"/>
              <a:ext cx="9211796" cy="4572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9144000"/>
              <a:ext cx="9211796" cy="45720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6365115" y="1329468"/>
            <a:ext cx="5894403" cy="6142677"/>
          </a:xfrm>
          <a:custGeom>
            <a:avLst/>
            <a:gdLst/>
            <a:ahLst/>
            <a:cxnLst/>
            <a:rect l="l" t="t" r="r" b="b"/>
            <a:pathLst>
              <a:path w="5320099" h="5547340">
                <a:moveTo>
                  <a:pt x="0" y="0"/>
                </a:moveTo>
                <a:lnTo>
                  <a:pt x="5320099" y="0"/>
                </a:lnTo>
                <a:lnTo>
                  <a:pt x="5320099" y="5547340"/>
                </a:lnTo>
                <a:lnTo>
                  <a:pt x="0" y="554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0993800" y="6210300"/>
            <a:ext cx="1755746" cy="2194683"/>
          </a:xfrm>
          <a:custGeom>
            <a:avLst/>
            <a:gdLst/>
            <a:ahLst/>
            <a:cxnLst/>
            <a:rect l="l" t="t" r="r" b="b"/>
            <a:pathLst>
              <a:path w="1755746" h="2194683">
                <a:moveTo>
                  <a:pt x="0" y="0"/>
                </a:moveTo>
                <a:lnTo>
                  <a:pt x="1755747" y="0"/>
                </a:lnTo>
                <a:lnTo>
                  <a:pt x="1755747" y="2194683"/>
                </a:lnTo>
                <a:lnTo>
                  <a:pt x="0" y="21946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159900" y="7472146"/>
            <a:ext cx="194455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179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65503" y="5589694"/>
            <a:ext cx="194455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431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66355" y="5012645"/>
            <a:ext cx="194455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499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83930" y="4813300"/>
            <a:ext cx="1944554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527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243744"/>
            <a:ext cx="4683266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 dirty="0" err="1">
                <a:solidFill>
                  <a:srgbClr val="9227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Konzultujeme</a:t>
            </a:r>
            <a:endParaRPr lang="en-US" sz="4000" b="1" dirty="0">
              <a:solidFill>
                <a:srgbClr val="92279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600"/>
              </a:lnSpc>
            </a:pPr>
            <a:r>
              <a:rPr lang="en-US" sz="4000" b="1" dirty="0">
                <a:solidFill>
                  <a:srgbClr val="9227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</a:t>
            </a:r>
            <a:r>
              <a:rPr lang="en-US" sz="4000" b="1" dirty="0" err="1">
                <a:solidFill>
                  <a:srgbClr val="9227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inkubujeme</a:t>
            </a:r>
            <a:endParaRPr lang="en-US" sz="4000" b="1" dirty="0">
              <a:solidFill>
                <a:srgbClr val="92279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09250" y="1028700"/>
            <a:ext cx="2150050" cy="892271"/>
          </a:xfrm>
          <a:custGeom>
            <a:avLst/>
            <a:gdLst/>
            <a:ahLst/>
            <a:cxnLst/>
            <a:rect l="l" t="t" r="r" b="b"/>
            <a:pathLst>
              <a:path w="2150050" h="892271">
                <a:moveTo>
                  <a:pt x="0" y="0"/>
                </a:moveTo>
                <a:lnTo>
                  <a:pt x="2150050" y="0"/>
                </a:lnTo>
                <a:lnTo>
                  <a:pt x="2150050" y="892271"/>
                </a:lnTo>
                <a:lnTo>
                  <a:pt x="0" y="89227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421724" y="5712343"/>
            <a:ext cx="6866276" cy="4574657"/>
          </a:xfrm>
          <a:custGeom>
            <a:avLst/>
            <a:gdLst/>
            <a:ahLst/>
            <a:cxnLst/>
            <a:rect l="l" t="t" r="r" b="b"/>
            <a:pathLst>
              <a:path w="6866276" h="4574657">
                <a:moveTo>
                  <a:pt x="0" y="0"/>
                </a:moveTo>
                <a:lnTo>
                  <a:pt x="6866276" y="0"/>
                </a:lnTo>
                <a:lnTo>
                  <a:pt x="6866276" y="4574657"/>
                </a:lnTo>
                <a:lnTo>
                  <a:pt x="0" y="45746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3117955"/>
            <a:ext cx="13004157" cy="142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Projekt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otevírá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podporovaným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startupům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přístup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k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placeným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službám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P-PINK.</a:t>
            </a:r>
          </a:p>
          <a:p>
            <a:pPr algn="l">
              <a:lnSpc>
                <a:spcPts val="3840"/>
              </a:lnSpc>
            </a:pP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Cílem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je </a:t>
            </a:r>
            <a:r>
              <a:rPr lang="en-US" sz="2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proměnit</a:t>
            </a:r>
            <a:r>
              <a:rPr lang="en-US" sz="2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zapojené</a:t>
            </a:r>
            <a:r>
              <a:rPr lang="en-US" sz="2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startupy</a:t>
            </a:r>
            <a:r>
              <a:rPr lang="en-US" sz="2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v </a:t>
            </a:r>
            <a:r>
              <a:rPr lang="en-US" sz="2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klienty</a:t>
            </a:r>
            <a:r>
              <a:rPr lang="en-US" sz="2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PINKubačního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programu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nebo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programu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PLATINN. </a:t>
            </a:r>
          </a:p>
        </p:txBody>
      </p:sp>
      <p:sp>
        <p:nvSpPr>
          <p:cNvPr id="5" name="Freeform 5"/>
          <p:cNvSpPr/>
          <p:nvPr/>
        </p:nvSpPr>
        <p:spPr>
          <a:xfrm>
            <a:off x="854589" y="6033263"/>
            <a:ext cx="1629481" cy="997720"/>
          </a:xfrm>
          <a:custGeom>
            <a:avLst/>
            <a:gdLst/>
            <a:ahLst/>
            <a:cxnLst/>
            <a:rect l="l" t="t" r="r" b="b"/>
            <a:pathLst>
              <a:path w="1629481" h="997720">
                <a:moveTo>
                  <a:pt x="0" y="0"/>
                </a:moveTo>
                <a:lnTo>
                  <a:pt x="1629481" y="0"/>
                </a:lnTo>
                <a:lnTo>
                  <a:pt x="1629481" y="997720"/>
                </a:lnTo>
                <a:lnTo>
                  <a:pt x="0" y="99772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7234" r="-3474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2373564" y="6068977"/>
            <a:ext cx="2482736" cy="943440"/>
          </a:xfrm>
          <a:custGeom>
            <a:avLst/>
            <a:gdLst/>
            <a:ahLst/>
            <a:cxnLst/>
            <a:rect l="l" t="t" r="r" b="b"/>
            <a:pathLst>
              <a:path w="2482736" h="943440">
                <a:moveTo>
                  <a:pt x="0" y="0"/>
                </a:moveTo>
                <a:lnTo>
                  <a:pt x="2482737" y="0"/>
                </a:lnTo>
                <a:lnTo>
                  <a:pt x="2482737" y="943440"/>
                </a:lnTo>
                <a:lnTo>
                  <a:pt x="0" y="943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4788815" y="5941415"/>
            <a:ext cx="992551" cy="1198565"/>
          </a:xfrm>
          <a:custGeom>
            <a:avLst/>
            <a:gdLst/>
            <a:ahLst/>
            <a:cxnLst/>
            <a:rect l="l" t="t" r="r" b="b"/>
            <a:pathLst>
              <a:path w="992551" h="1198565">
                <a:moveTo>
                  <a:pt x="0" y="0"/>
                </a:moveTo>
                <a:lnTo>
                  <a:pt x="992551" y="0"/>
                </a:lnTo>
                <a:lnTo>
                  <a:pt x="992551" y="1198565"/>
                </a:lnTo>
                <a:lnTo>
                  <a:pt x="0" y="119856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6284218" y="5925961"/>
            <a:ext cx="1224532" cy="1229471"/>
          </a:xfrm>
          <a:custGeom>
            <a:avLst/>
            <a:gdLst/>
            <a:ahLst/>
            <a:cxnLst/>
            <a:rect l="l" t="t" r="r" b="b"/>
            <a:pathLst>
              <a:path w="1224532" h="1229471">
                <a:moveTo>
                  <a:pt x="0" y="0"/>
                </a:moveTo>
                <a:lnTo>
                  <a:pt x="1224532" y="0"/>
                </a:lnTo>
                <a:lnTo>
                  <a:pt x="1224532" y="1229472"/>
                </a:lnTo>
                <a:lnTo>
                  <a:pt x="0" y="12294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8011602" y="5908814"/>
            <a:ext cx="928317" cy="1246619"/>
          </a:xfrm>
          <a:custGeom>
            <a:avLst/>
            <a:gdLst/>
            <a:ahLst/>
            <a:cxnLst/>
            <a:rect l="l" t="t" r="r" b="b"/>
            <a:pathLst>
              <a:path w="928317" h="1246619">
                <a:moveTo>
                  <a:pt x="0" y="0"/>
                </a:moveTo>
                <a:lnTo>
                  <a:pt x="928317" y="0"/>
                </a:lnTo>
                <a:lnTo>
                  <a:pt x="928317" y="1246619"/>
                </a:lnTo>
                <a:lnTo>
                  <a:pt x="0" y="124661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9482513" y="5998192"/>
            <a:ext cx="1072946" cy="1085011"/>
          </a:xfrm>
          <a:custGeom>
            <a:avLst/>
            <a:gdLst/>
            <a:ahLst/>
            <a:cxnLst/>
            <a:rect l="l" t="t" r="r" b="b"/>
            <a:pathLst>
              <a:path w="1072946" h="1085011">
                <a:moveTo>
                  <a:pt x="0" y="0"/>
                </a:moveTo>
                <a:lnTo>
                  <a:pt x="1072945" y="0"/>
                </a:lnTo>
                <a:lnTo>
                  <a:pt x="1072945" y="1085011"/>
                </a:lnTo>
                <a:lnTo>
                  <a:pt x="0" y="108501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028700" y="7933971"/>
            <a:ext cx="1101733" cy="1098473"/>
          </a:xfrm>
          <a:custGeom>
            <a:avLst/>
            <a:gdLst/>
            <a:ahLst/>
            <a:cxnLst/>
            <a:rect l="l" t="t" r="r" b="b"/>
            <a:pathLst>
              <a:path w="1101733" h="1098473">
                <a:moveTo>
                  <a:pt x="0" y="0"/>
                </a:moveTo>
                <a:lnTo>
                  <a:pt x="1101733" y="0"/>
                </a:lnTo>
                <a:lnTo>
                  <a:pt x="1101733" y="1098473"/>
                </a:lnTo>
                <a:lnTo>
                  <a:pt x="0" y="109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2613005" y="7878960"/>
            <a:ext cx="923153" cy="1208495"/>
          </a:xfrm>
          <a:custGeom>
            <a:avLst/>
            <a:gdLst/>
            <a:ahLst/>
            <a:cxnLst/>
            <a:rect l="l" t="t" r="r" b="b"/>
            <a:pathLst>
              <a:path w="923153" h="1208495">
                <a:moveTo>
                  <a:pt x="0" y="0"/>
                </a:moveTo>
                <a:lnTo>
                  <a:pt x="923153" y="0"/>
                </a:lnTo>
                <a:lnTo>
                  <a:pt x="923153" y="1208495"/>
                </a:lnTo>
                <a:lnTo>
                  <a:pt x="0" y="1208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3881581" y="8166183"/>
            <a:ext cx="1702480" cy="634049"/>
          </a:xfrm>
          <a:custGeom>
            <a:avLst/>
            <a:gdLst/>
            <a:ahLst/>
            <a:cxnLst/>
            <a:rect l="l" t="t" r="r" b="b"/>
            <a:pathLst>
              <a:path w="1702480" h="634049">
                <a:moveTo>
                  <a:pt x="0" y="0"/>
                </a:moveTo>
                <a:lnTo>
                  <a:pt x="1702480" y="0"/>
                </a:lnTo>
                <a:lnTo>
                  <a:pt x="1702480" y="634049"/>
                </a:lnTo>
                <a:lnTo>
                  <a:pt x="0" y="634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5815038" y="7929248"/>
            <a:ext cx="1512716" cy="1107919"/>
          </a:xfrm>
          <a:custGeom>
            <a:avLst/>
            <a:gdLst/>
            <a:ahLst/>
            <a:cxnLst/>
            <a:rect l="l" t="t" r="r" b="b"/>
            <a:pathLst>
              <a:path w="1512716" h="1107919">
                <a:moveTo>
                  <a:pt x="0" y="0"/>
                </a:moveTo>
                <a:lnTo>
                  <a:pt x="1512716" y="0"/>
                </a:lnTo>
                <a:lnTo>
                  <a:pt x="1512716" y="1107919"/>
                </a:lnTo>
                <a:lnTo>
                  <a:pt x="0" y="1107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7562808" y="7903686"/>
            <a:ext cx="1227048" cy="1159043"/>
          </a:xfrm>
          <a:custGeom>
            <a:avLst/>
            <a:gdLst/>
            <a:ahLst/>
            <a:cxnLst/>
            <a:rect l="l" t="t" r="r" b="b"/>
            <a:pathLst>
              <a:path w="1227048" h="1159043">
                <a:moveTo>
                  <a:pt x="0" y="0"/>
                </a:moveTo>
                <a:lnTo>
                  <a:pt x="1227048" y="0"/>
                </a:lnTo>
                <a:lnTo>
                  <a:pt x="1227048" y="1159043"/>
                </a:lnTo>
                <a:lnTo>
                  <a:pt x="0" y="1159043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6" name="Group 16"/>
          <p:cNvGrpSpPr/>
          <p:nvPr/>
        </p:nvGrpSpPr>
        <p:grpSpPr>
          <a:xfrm>
            <a:off x="12931051" y="4407308"/>
            <a:ext cx="2205990" cy="2205990"/>
            <a:chOff x="0" y="0"/>
            <a:chExt cx="2941320" cy="294132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941320" cy="2941320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0" y="0"/>
              <a:ext cx="2941320" cy="294132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14817026" y="4048988"/>
            <a:ext cx="1940150" cy="1940150"/>
            <a:chOff x="0" y="0"/>
            <a:chExt cx="2586867" cy="258686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586867" cy="2586867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0"/>
              <a:ext cx="2586867" cy="258686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1028700" y="1600288"/>
            <a:ext cx="11784275" cy="72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3799" b="1">
                <a:solidFill>
                  <a:srgbClr val="9229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Podpora inovativních startupů v P-PINK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54821" y="8318269"/>
            <a:ext cx="1551530" cy="34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8"/>
              </a:lnSpc>
            </a:pPr>
            <a:r>
              <a:rPr lang="en-US" sz="196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Hydrogen4all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04347" y="5519938"/>
            <a:ext cx="11784275" cy="327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1799">
                <a:solidFill>
                  <a:srgbClr val="922790"/>
                </a:solidFill>
                <a:latin typeface="Open Sans"/>
                <a:ea typeface="Open Sans"/>
                <a:cs typeface="Open Sans"/>
                <a:sym typeface="Open Sans"/>
              </a:rPr>
              <a:t>Aktivita B: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7482387"/>
            <a:ext cx="11784275" cy="327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1799">
                <a:solidFill>
                  <a:srgbClr val="922790"/>
                </a:solidFill>
                <a:latin typeface="Open Sans"/>
                <a:ea typeface="Open Sans"/>
                <a:cs typeface="Open Sans"/>
                <a:sym typeface="Open Sans"/>
              </a:rPr>
              <a:t>Aktivita C: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51104"/>
            <a:ext cx="7877525" cy="4857876"/>
          </a:xfrm>
          <a:custGeom>
            <a:avLst/>
            <a:gdLst/>
            <a:ahLst/>
            <a:cxnLst/>
            <a:rect l="l" t="t" r="r" b="b"/>
            <a:pathLst>
              <a:path w="7877525" h="4857876">
                <a:moveTo>
                  <a:pt x="0" y="0"/>
                </a:moveTo>
                <a:lnTo>
                  <a:pt x="7877525" y="0"/>
                </a:lnTo>
                <a:lnTo>
                  <a:pt x="7877525" y="4857876"/>
                </a:lnTo>
                <a:lnTo>
                  <a:pt x="0" y="485787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6296117" y="5442632"/>
            <a:ext cx="2178968" cy="217896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32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0"/>
                </a:lnSpc>
              </a:pPr>
              <a:endParaRPr/>
            </a:p>
            <a:p>
              <a:pPr algn="ctr">
                <a:lnSpc>
                  <a:spcPts val="2850"/>
                </a:lnSpc>
              </a:pPr>
              <a:r>
                <a:rPr lang="en-US" sz="1900" b="1">
                  <a:solidFill>
                    <a:srgbClr val="530048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Ynovate Fest Olomouc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12975" y="636132"/>
            <a:ext cx="2623185" cy="262318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12975" y="636132"/>
            <a:ext cx="2623185" cy="262318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811827"/>
            <a:ext cx="16230600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Poradensko-inovační program pro MSP, zaměřený na růst a inovace</a:t>
            </a:r>
          </a:p>
          <a:p>
            <a:pPr algn="l">
              <a:lnSpc>
                <a:spcPts val="1599"/>
              </a:lnSpc>
            </a:pPr>
            <a:endParaRPr lang="en-US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840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11 profesionálních inovačních center, více než 50 akreditovaných expertů.</a:t>
            </a:r>
          </a:p>
          <a:p>
            <a:pPr algn="l">
              <a:lnSpc>
                <a:spcPts val="1599"/>
              </a:lnSpc>
            </a:pPr>
            <a:endParaRPr lang="en-US" sz="2400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Jihomoravský, Moravskoslezský, Olomoucký, Zlínský, Liberecký, Plzeňský, Ústecký, Středočeský, Pardubický a Žilinský a Bánskobystrický kraj na Slovensku.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804598" y="1822861"/>
            <a:ext cx="2149381" cy="214938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804598" y="1822861"/>
            <a:ext cx="2149381" cy="214938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223762" y="1844819"/>
            <a:ext cx="643161" cy="205812"/>
          </a:xfrm>
          <a:custGeom>
            <a:avLst/>
            <a:gdLst/>
            <a:ahLst/>
            <a:cxnLst/>
            <a:rect l="l" t="t" r="r" b="b"/>
            <a:pathLst>
              <a:path w="643161" h="205812">
                <a:moveTo>
                  <a:pt x="0" y="0"/>
                </a:moveTo>
                <a:lnTo>
                  <a:pt x="643162" y="0"/>
                </a:lnTo>
                <a:lnTo>
                  <a:pt x="643162" y="205811"/>
                </a:lnTo>
                <a:lnTo>
                  <a:pt x="0" y="2058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TextBox 18"/>
          <p:cNvSpPr txBox="1"/>
          <p:nvPr/>
        </p:nvSpPr>
        <p:spPr>
          <a:xfrm>
            <a:off x="1028700" y="1426667"/>
            <a:ext cx="11784275" cy="72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3799" b="1">
                <a:solidFill>
                  <a:srgbClr val="9227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YNOVATE, PLATINN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41247" y="5948655"/>
            <a:ext cx="108870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23. května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953979" y="5414057"/>
            <a:ext cx="610642" cy="24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6"/>
              </a:lnSpc>
            </a:pPr>
            <a:r>
              <a:rPr lang="en-US" sz="14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26. září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12675" y="6379845"/>
            <a:ext cx="8446625" cy="287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Podpora zahrnuje mentoring, coaching a lektorování s cílem identifikovat inovační příležitosti a realizovat růstové plány.</a:t>
            </a:r>
          </a:p>
          <a:p>
            <a:pPr algn="just">
              <a:lnSpc>
                <a:spcPts val="3840"/>
              </a:lnSpc>
            </a:pPr>
            <a:endParaRPr lang="en-US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Pilotní testování programu PLATINN má za cíl</a:t>
            </a:r>
          </a:p>
          <a:p>
            <a:pPr algn="just">
              <a:lnSpc>
                <a:spcPts val="3840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zapojit do konce roku 15 firem.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98203" y="8122542"/>
            <a:ext cx="4861097" cy="1263885"/>
          </a:xfrm>
          <a:custGeom>
            <a:avLst/>
            <a:gdLst/>
            <a:ahLst/>
            <a:cxnLst/>
            <a:rect l="l" t="t" r="r" b="b"/>
            <a:pathLst>
              <a:path w="4861097" h="1263885">
                <a:moveTo>
                  <a:pt x="0" y="0"/>
                </a:moveTo>
                <a:lnTo>
                  <a:pt x="4861097" y="0"/>
                </a:lnTo>
                <a:lnTo>
                  <a:pt x="4861097" y="1263886"/>
                </a:lnTo>
                <a:lnTo>
                  <a:pt x="0" y="1263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8822810" y="2048788"/>
            <a:ext cx="8195791" cy="5064278"/>
            <a:chOff x="0" y="0"/>
            <a:chExt cx="10927721" cy="6752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27721" cy="6752371"/>
            </a:xfrm>
            <a:custGeom>
              <a:avLst/>
              <a:gdLst/>
              <a:ahLst/>
              <a:cxnLst/>
              <a:rect l="l" t="t" r="r" b="b"/>
              <a:pathLst>
                <a:path w="10927721" h="6752371">
                  <a:moveTo>
                    <a:pt x="0" y="0"/>
                  </a:moveTo>
                  <a:lnTo>
                    <a:pt x="10927721" y="0"/>
                  </a:lnTo>
                  <a:lnTo>
                    <a:pt x="10927721" y="6752371"/>
                  </a:lnTo>
                  <a:lnTo>
                    <a:pt x="0" y="675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5100744" y="2383541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1" y="0"/>
                  </a:lnTo>
                  <a:lnTo>
                    <a:pt x="2378131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5100744" y="2383541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1" y="0"/>
                  </a:lnTo>
                  <a:lnTo>
                    <a:pt x="2378131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5100744" y="2383541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1" y="0"/>
                  </a:lnTo>
                  <a:lnTo>
                    <a:pt x="2378131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5100744" y="2383541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1" y="0"/>
                  </a:lnTo>
                  <a:lnTo>
                    <a:pt x="2378131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Freeform 9"/>
            <p:cNvSpPr/>
            <p:nvPr/>
          </p:nvSpPr>
          <p:spPr>
            <a:xfrm>
              <a:off x="5087226" y="2397060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0" y="0"/>
                  </a:lnTo>
                  <a:lnTo>
                    <a:pt x="2378130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087226" y="2370023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0" y="0"/>
                  </a:lnTo>
                  <a:lnTo>
                    <a:pt x="2378130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00744" y="2383541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1" y="0"/>
                  </a:lnTo>
                  <a:lnTo>
                    <a:pt x="2378131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073707" y="2413285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1" y="0"/>
                  </a:lnTo>
                  <a:lnTo>
                    <a:pt x="2378131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087226" y="2399767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0" y="0"/>
                  </a:lnTo>
                  <a:lnTo>
                    <a:pt x="2378130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5114263" y="2383541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0" y="0"/>
                  </a:lnTo>
                  <a:lnTo>
                    <a:pt x="2378130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5114263" y="2383541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0" y="0"/>
                  </a:lnTo>
                  <a:lnTo>
                    <a:pt x="2378130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5114263" y="2383541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0" y="0"/>
                  </a:lnTo>
                  <a:lnTo>
                    <a:pt x="2378130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5114263" y="2383541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0" y="0"/>
                  </a:lnTo>
                  <a:lnTo>
                    <a:pt x="2378130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5100744" y="2397060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1" y="0"/>
                  </a:lnTo>
                  <a:lnTo>
                    <a:pt x="2378131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5100744" y="2370023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1" y="0"/>
                  </a:lnTo>
                  <a:lnTo>
                    <a:pt x="2378131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5114263" y="2383541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0" y="0"/>
                  </a:lnTo>
                  <a:lnTo>
                    <a:pt x="2378130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5087226" y="2413285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0" y="0"/>
                  </a:lnTo>
                  <a:lnTo>
                    <a:pt x="2378130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5100744" y="2399767"/>
              <a:ext cx="2378131" cy="1548351"/>
            </a:xfrm>
            <a:custGeom>
              <a:avLst/>
              <a:gdLst/>
              <a:ahLst/>
              <a:cxnLst/>
              <a:rect l="l" t="t" r="r" b="b"/>
              <a:pathLst>
                <a:path w="2378131" h="1548351">
                  <a:moveTo>
                    <a:pt x="0" y="0"/>
                  </a:moveTo>
                  <a:lnTo>
                    <a:pt x="2378131" y="0"/>
                  </a:lnTo>
                  <a:lnTo>
                    <a:pt x="2378131" y="1548351"/>
                  </a:lnTo>
                  <a:lnTo>
                    <a:pt x="0" y="1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07398" y="3768994"/>
            <a:ext cx="6583589" cy="3662996"/>
          </a:xfrm>
          <a:custGeom>
            <a:avLst/>
            <a:gdLst/>
            <a:ahLst/>
            <a:cxnLst/>
            <a:rect l="l" t="t" r="r" b="b"/>
            <a:pathLst>
              <a:path w="6583589" h="3662996">
                <a:moveTo>
                  <a:pt x="0" y="0"/>
                </a:moveTo>
                <a:lnTo>
                  <a:pt x="6583589" y="0"/>
                </a:lnTo>
                <a:lnTo>
                  <a:pt x="6583589" y="3662995"/>
                </a:lnTo>
                <a:lnTo>
                  <a:pt x="0" y="366299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4" name="Group 24"/>
          <p:cNvGrpSpPr/>
          <p:nvPr/>
        </p:nvGrpSpPr>
        <p:grpSpPr>
          <a:xfrm>
            <a:off x="10134600" y="7266015"/>
            <a:ext cx="2068485" cy="2068485"/>
            <a:chOff x="0" y="0"/>
            <a:chExt cx="2757980" cy="2757980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2757980" cy="2757980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0" y="0"/>
              <a:ext cx="2757980" cy="2757980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0" name="TextBox 30"/>
          <p:cNvSpPr txBox="1"/>
          <p:nvPr/>
        </p:nvSpPr>
        <p:spPr>
          <a:xfrm>
            <a:off x="1028700" y="1336318"/>
            <a:ext cx="868730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Technologická inkubace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822810" y="1676043"/>
            <a:ext cx="79783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5300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Podané žádosti: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81439" y="2868997"/>
            <a:ext cx="79783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5300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Žádosti startupů dle sektoru zaměření: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307398" y="7959240"/>
            <a:ext cx="4191253" cy="915037"/>
            <a:chOff x="0" y="0"/>
            <a:chExt cx="5588338" cy="1220049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57150"/>
              <a:ext cx="3384341" cy="62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530048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21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597324"/>
              <a:ext cx="3384341" cy="62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530048"/>
                  </a:solidFill>
                  <a:latin typeface="Open Sans"/>
                  <a:ea typeface="Open Sans"/>
                  <a:cs typeface="Open Sans"/>
                  <a:sym typeface="Open Sans"/>
                </a:rPr>
                <a:t>startupů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203997" y="-57150"/>
              <a:ext cx="3384341" cy="62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530048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34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203997" y="597324"/>
              <a:ext cx="3384341" cy="62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530048"/>
                  </a:solidFill>
                  <a:latin typeface="Open Sans"/>
                  <a:ea typeface="Open Sans"/>
                  <a:cs typeface="Open Sans"/>
                  <a:sym typeface="Open Sans"/>
                </a:rPr>
                <a:t>žádostí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861185" cy="5143500"/>
          </a:xfrm>
          <a:custGeom>
            <a:avLst/>
            <a:gdLst/>
            <a:ahLst/>
            <a:cxnLst/>
            <a:rect l="l" t="t" r="r" b="b"/>
            <a:pathLst>
              <a:path w="6861185" h="5143500">
                <a:moveTo>
                  <a:pt x="0" y="0"/>
                </a:moveTo>
                <a:lnTo>
                  <a:pt x="6861185" y="0"/>
                </a:lnTo>
                <a:lnTo>
                  <a:pt x="686118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5143500"/>
            <a:ext cx="3898847" cy="5143500"/>
          </a:xfrm>
          <a:custGeom>
            <a:avLst/>
            <a:gdLst/>
            <a:ahLst/>
            <a:cxnLst/>
            <a:rect l="l" t="t" r="r" b="b"/>
            <a:pathLst>
              <a:path w="3898847" h="5143500">
                <a:moveTo>
                  <a:pt x="0" y="0"/>
                </a:moveTo>
                <a:lnTo>
                  <a:pt x="3898847" y="0"/>
                </a:lnTo>
                <a:lnTo>
                  <a:pt x="389884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3898847" y="5115890"/>
            <a:ext cx="3636533" cy="5163876"/>
          </a:xfrm>
          <a:custGeom>
            <a:avLst/>
            <a:gdLst/>
            <a:ahLst/>
            <a:cxnLst/>
            <a:rect l="l" t="t" r="r" b="b"/>
            <a:pathLst>
              <a:path w="3636533" h="5163876">
                <a:moveTo>
                  <a:pt x="0" y="0"/>
                </a:moveTo>
                <a:lnTo>
                  <a:pt x="3636533" y="0"/>
                </a:lnTo>
                <a:lnTo>
                  <a:pt x="3636533" y="5163876"/>
                </a:lnTo>
                <a:lnTo>
                  <a:pt x="0" y="516387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1837041" y="2130005"/>
            <a:ext cx="3013495" cy="30134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99"/>
                </a:lnSpc>
              </a:pPr>
              <a:r>
                <a:rPr lang="en-US" sz="31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21 coworkerů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02447" y="7388152"/>
            <a:ext cx="2348089" cy="2340833"/>
            <a:chOff x="0" y="0"/>
            <a:chExt cx="1256503" cy="12526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6503" cy="1252620"/>
            </a:xfrm>
            <a:custGeom>
              <a:avLst/>
              <a:gdLst/>
              <a:ahLst/>
              <a:cxnLst/>
              <a:rect l="l" t="t" r="r" b="b"/>
              <a:pathLst>
                <a:path w="1256503" h="1252620">
                  <a:moveTo>
                    <a:pt x="628252" y="0"/>
                  </a:moveTo>
                  <a:cubicBezTo>
                    <a:pt x="281278" y="0"/>
                    <a:pt x="0" y="280409"/>
                    <a:pt x="0" y="626310"/>
                  </a:cubicBezTo>
                  <a:cubicBezTo>
                    <a:pt x="0" y="972212"/>
                    <a:pt x="281278" y="1252620"/>
                    <a:pt x="628252" y="1252620"/>
                  </a:cubicBezTo>
                  <a:cubicBezTo>
                    <a:pt x="975225" y="1252620"/>
                    <a:pt x="1256503" y="972212"/>
                    <a:pt x="1256503" y="626310"/>
                  </a:cubicBezTo>
                  <a:cubicBezTo>
                    <a:pt x="1256503" y="280409"/>
                    <a:pt x="975225" y="0"/>
                    <a:pt x="628252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7797" y="60283"/>
              <a:ext cx="1020909" cy="1074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0"/>
                </a:lnSpc>
              </a:pPr>
              <a:r>
                <a:rPr lang="en-US" sz="19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Veškeré prostory jsou aktuálně plně využity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37041" y="5368406"/>
            <a:ext cx="2026008" cy="2019747"/>
            <a:chOff x="0" y="0"/>
            <a:chExt cx="1256503" cy="1252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56503" cy="1252620"/>
            </a:xfrm>
            <a:custGeom>
              <a:avLst/>
              <a:gdLst/>
              <a:ahLst/>
              <a:cxnLst/>
              <a:rect l="l" t="t" r="r" b="b"/>
              <a:pathLst>
                <a:path w="1256503" h="1252620">
                  <a:moveTo>
                    <a:pt x="628252" y="0"/>
                  </a:moveTo>
                  <a:cubicBezTo>
                    <a:pt x="281278" y="0"/>
                    <a:pt x="0" y="280409"/>
                    <a:pt x="0" y="626310"/>
                  </a:cubicBezTo>
                  <a:cubicBezTo>
                    <a:pt x="0" y="972212"/>
                    <a:pt x="281278" y="1252620"/>
                    <a:pt x="628252" y="1252620"/>
                  </a:cubicBezTo>
                  <a:cubicBezTo>
                    <a:pt x="975225" y="1252620"/>
                    <a:pt x="1256503" y="972212"/>
                    <a:pt x="1256503" y="626310"/>
                  </a:cubicBezTo>
                  <a:cubicBezTo>
                    <a:pt x="1256503" y="280409"/>
                    <a:pt x="975225" y="0"/>
                    <a:pt x="628252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7797" y="60283"/>
              <a:ext cx="1020909" cy="1074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0"/>
                </a:lnSpc>
              </a:pPr>
              <a:r>
                <a:rPr lang="en-US" sz="19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 pronajatých kanceláří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75877" y="4691628"/>
            <a:ext cx="1323107" cy="1319019"/>
            <a:chOff x="0" y="0"/>
            <a:chExt cx="1256503" cy="12526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56503" cy="1252620"/>
            </a:xfrm>
            <a:custGeom>
              <a:avLst/>
              <a:gdLst/>
              <a:ahLst/>
              <a:cxnLst/>
              <a:rect l="l" t="t" r="r" b="b"/>
              <a:pathLst>
                <a:path w="1256503" h="1252620">
                  <a:moveTo>
                    <a:pt x="628252" y="0"/>
                  </a:moveTo>
                  <a:cubicBezTo>
                    <a:pt x="281278" y="0"/>
                    <a:pt x="0" y="280409"/>
                    <a:pt x="0" y="626310"/>
                  </a:cubicBezTo>
                  <a:cubicBezTo>
                    <a:pt x="0" y="972212"/>
                    <a:pt x="281278" y="1252620"/>
                    <a:pt x="628252" y="1252620"/>
                  </a:cubicBezTo>
                  <a:cubicBezTo>
                    <a:pt x="975225" y="1252620"/>
                    <a:pt x="1256503" y="972212"/>
                    <a:pt x="1256503" y="626310"/>
                  </a:cubicBezTo>
                  <a:cubicBezTo>
                    <a:pt x="1256503" y="280409"/>
                    <a:pt x="975225" y="0"/>
                    <a:pt x="628252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7797" y="60283"/>
              <a:ext cx="1020909" cy="1074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0"/>
                </a:lnSpc>
              </a:pPr>
              <a:r>
                <a:rPr lang="en-US" sz="19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877 m²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098534" y="7863278"/>
            <a:ext cx="1874215" cy="1865708"/>
            <a:chOff x="0" y="0"/>
            <a:chExt cx="2498953" cy="248761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2487611" cy="248761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1342" y="0"/>
              <a:ext cx="2487611" cy="2487611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23" name="Freeform 23"/>
          <p:cNvSpPr/>
          <p:nvPr/>
        </p:nvSpPr>
        <p:spPr>
          <a:xfrm>
            <a:off x="6861185" y="8560"/>
            <a:ext cx="4742436" cy="5107329"/>
          </a:xfrm>
          <a:custGeom>
            <a:avLst/>
            <a:gdLst/>
            <a:ahLst/>
            <a:cxnLst/>
            <a:rect l="l" t="t" r="r" b="b"/>
            <a:pathLst>
              <a:path w="4742436" h="5107329">
                <a:moveTo>
                  <a:pt x="0" y="0"/>
                </a:moveTo>
                <a:lnTo>
                  <a:pt x="4742435" y="0"/>
                </a:lnTo>
                <a:lnTo>
                  <a:pt x="4742435" y="5107330"/>
                </a:lnTo>
                <a:lnTo>
                  <a:pt x="0" y="510733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4" name="Group 24"/>
          <p:cNvGrpSpPr/>
          <p:nvPr/>
        </p:nvGrpSpPr>
        <p:grpSpPr>
          <a:xfrm>
            <a:off x="15530837" y="2958511"/>
            <a:ext cx="2092158" cy="209215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9"/>
                </a:lnSpc>
              </a:pPr>
              <a:r>
                <a:rPr lang="en-US" sz="22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</a:t>
              </a:r>
            </a:p>
            <a:p>
              <a:pPr algn="ctr">
                <a:lnSpc>
                  <a:spcPts val="3449"/>
                </a:lnSpc>
              </a:pPr>
              <a:r>
                <a:rPr lang="en-US" sz="22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pronajaté</a:t>
              </a:r>
            </a:p>
            <a:p>
              <a:pPr algn="ctr">
                <a:lnSpc>
                  <a:spcPts val="3449"/>
                </a:lnSpc>
              </a:pPr>
              <a:r>
                <a:rPr lang="en-US" sz="22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kanceláře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975455" y="5873530"/>
            <a:ext cx="1994587" cy="1901456"/>
            <a:chOff x="0" y="0"/>
            <a:chExt cx="1008060" cy="96099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08060" cy="960992"/>
            </a:xfrm>
            <a:custGeom>
              <a:avLst/>
              <a:gdLst/>
              <a:ahLst/>
              <a:cxnLst/>
              <a:rect l="l" t="t" r="r" b="b"/>
              <a:pathLst>
                <a:path w="1008060" h="960992">
                  <a:moveTo>
                    <a:pt x="504030" y="0"/>
                  </a:moveTo>
                  <a:cubicBezTo>
                    <a:pt x="225662" y="0"/>
                    <a:pt x="0" y="215125"/>
                    <a:pt x="0" y="480496"/>
                  </a:cubicBezTo>
                  <a:cubicBezTo>
                    <a:pt x="0" y="745866"/>
                    <a:pt x="225662" y="960992"/>
                    <a:pt x="504030" y="960992"/>
                  </a:cubicBezTo>
                  <a:cubicBezTo>
                    <a:pt x="782398" y="960992"/>
                    <a:pt x="1008060" y="745866"/>
                    <a:pt x="1008060" y="480496"/>
                  </a:cubicBezTo>
                  <a:cubicBezTo>
                    <a:pt x="1008060" y="215125"/>
                    <a:pt x="782398" y="0"/>
                    <a:pt x="504030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94506" y="32943"/>
              <a:ext cx="819049" cy="837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9"/>
                </a:lnSpc>
              </a:pPr>
              <a:r>
                <a:rPr lang="en-US" sz="21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míst v coworkingu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201867" y="4986736"/>
            <a:ext cx="1773588" cy="177358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r>
                <a:rPr lang="en-US" sz="20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Studio, zkušebna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7506411" y="5106365"/>
            <a:ext cx="4097210" cy="5180635"/>
          </a:xfrm>
          <a:custGeom>
            <a:avLst/>
            <a:gdLst/>
            <a:ahLst/>
            <a:cxnLst/>
            <a:rect l="l" t="t" r="r" b="b"/>
            <a:pathLst>
              <a:path w="4097210" h="5180635">
                <a:moveTo>
                  <a:pt x="0" y="0"/>
                </a:moveTo>
                <a:lnTo>
                  <a:pt x="4097209" y="0"/>
                </a:lnTo>
                <a:lnTo>
                  <a:pt x="4097209" y="5180635"/>
                </a:lnTo>
                <a:lnTo>
                  <a:pt x="0" y="51806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4" name="TextBox 34"/>
          <p:cNvSpPr txBox="1"/>
          <p:nvPr/>
        </p:nvSpPr>
        <p:spPr>
          <a:xfrm>
            <a:off x="11954493" y="952500"/>
            <a:ext cx="487149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EC00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Budova P-PINK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088661" y="1714080"/>
            <a:ext cx="487149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9227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TO-PINK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35159"/>
            <a:ext cx="4780734" cy="764917"/>
          </a:xfrm>
          <a:custGeom>
            <a:avLst/>
            <a:gdLst/>
            <a:ahLst/>
            <a:cxnLst/>
            <a:rect l="l" t="t" r="r" b="b"/>
            <a:pathLst>
              <a:path w="4780734" h="764917">
                <a:moveTo>
                  <a:pt x="0" y="0"/>
                </a:moveTo>
                <a:lnTo>
                  <a:pt x="4780734" y="0"/>
                </a:lnTo>
                <a:lnTo>
                  <a:pt x="4780734" y="764918"/>
                </a:lnTo>
                <a:lnTo>
                  <a:pt x="0" y="7649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2782499" y="5029430"/>
            <a:ext cx="5505501" cy="5323225"/>
          </a:xfrm>
          <a:custGeom>
            <a:avLst/>
            <a:gdLst/>
            <a:ahLst/>
            <a:cxnLst/>
            <a:rect l="l" t="t" r="r" b="b"/>
            <a:pathLst>
              <a:path w="5505501" h="5323225">
                <a:moveTo>
                  <a:pt x="0" y="0"/>
                </a:moveTo>
                <a:lnTo>
                  <a:pt x="5505501" y="0"/>
                </a:lnTo>
                <a:lnTo>
                  <a:pt x="5505501" y="5323226"/>
                </a:lnTo>
                <a:lnTo>
                  <a:pt x="0" y="5323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243" r="-946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13400305" y="-617806"/>
            <a:ext cx="5029430" cy="6265042"/>
          </a:xfrm>
          <a:custGeom>
            <a:avLst/>
            <a:gdLst/>
            <a:ahLst/>
            <a:cxnLst/>
            <a:rect l="l" t="t" r="r" b="b"/>
            <a:pathLst>
              <a:path w="5029430" h="6265042">
                <a:moveTo>
                  <a:pt x="0" y="0"/>
                </a:moveTo>
                <a:lnTo>
                  <a:pt x="5029430" y="0"/>
                </a:lnTo>
                <a:lnTo>
                  <a:pt x="5029430" y="6265042"/>
                </a:lnTo>
                <a:lnTo>
                  <a:pt x="0" y="6265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856" b="-2591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5457653" y="2742796"/>
            <a:ext cx="1997848" cy="199784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r>
                <a:rPr lang="en-US" sz="21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Malá hala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82688" y="1028700"/>
            <a:ext cx="2092158" cy="209215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9"/>
                </a:lnSpc>
              </a:pPr>
              <a:r>
                <a:rPr lang="en-US" sz="22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 kanceláře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10337" y="2936630"/>
            <a:ext cx="1997848" cy="199784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r>
                <a:rPr lang="en-US" sz="21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 laboratoře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144672" y="1028700"/>
            <a:ext cx="1997848" cy="199784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r>
                <a:rPr lang="en-US" sz="20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Studio</a:t>
              </a:r>
            </a:p>
            <a:p>
              <a:pPr algn="ctr">
                <a:lnSpc>
                  <a:spcPts val="3000"/>
                </a:lnSpc>
              </a:pPr>
              <a:r>
                <a:rPr lang="en-US" sz="20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 zkušebna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727593" y="3219902"/>
            <a:ext cx="1430345" cy="143034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r>
                <a:rPr lang="en-US" sz="20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Ateliér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505021" y="4793647"/>
            <a:ext cx="1569825" cy="156982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r>
                <a:rPr lang="en-US" sz="21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Malý sklad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174260" y="7691043"/>
            <a:ext cx="1860504" cy="1856624"/>
            <a:chOff x="0" y="0"/>
            <a:chExt cx="963000" cy="9609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63000" cy="960992"/>
            </a:xfrm>
            <a:custGeom>
              <a:avLst/>
              <a:gdLst/>
              <a:ahLst/>
              <a:cxnLst/>
              <a:rect l="l" t="t" r="r" b="b"/>
              <a:pathLst>
                <a:path w="963000" h="960992">
                  <a:moveTo>
                    <a:pt x="481500" y="0"/>
                  </a:moveTo>
                  <a:cubicBezTo>
                    <a:pt x="215575" y="0"/>
                    <a:pt x="0" y="215125"/>
                    <a:pt x="0" y="480496"/>
                  </a:cubicBezTo>
                  <a:cubicBezTo>
                    <a:pt x="0" y="745866"/>
                    <a:pt x="215575" y="960992"/>
                    <a:pt x="481500" y="960992"/>
                  </a:cubicBezTo>
                  <a:cubicBezTo>
                    <a:pt x="747425" y="960992"/>
                    <a:pt x="963000" y="745866"/>
                    <a:pt x="963000" y="480496"/>
                  </a:cubicBezTo>
                  <a:cubicBezTo>
                    <a:pt x="963000" y="215125"/>
                    <a:pt x="747425" y="0"/>
                    <a:pt x="481500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0281" y="23418"/>
              <a:ext cx="782438" cy="847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9"/>
                </a:lnSpc>
              </a:pPr>
              <a:r>
                <a:rPr lang="en-US" sz="22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</a:t>
              </a:r>
            </a:p>
            <a:p>
              <a:pPr algn="ctr">
                <a:lnSpc>
                  <a:spcPts val="3449"/>
                </a:lnSpc>
              </a:pPr>
              <a:r>
                <a:rPr lang="en-US" sz="22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Velké haly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314674" y="7103891"/>
            <a:ext cx="1994587" cy="1901456"/>
            <a:chOff x="0" y="0"/>
            <a:chExt cx="1008060" cy="96099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08060" cy="960992"/>
            </a:xfrm>
            <a:custGeom>
              <a:avLst/>
              <a:gdLst/>
              <a:ahLst/>
              <a:cxnLst/>
              <a:rect l="l" t="t" r="r" b="b"/>
              <a:pathLst>
                <a:path w="1008060" h="960992">
                  <a:moveTo>
                    <a:pt x="504030" y="0"/>
                  </a:moveTo>
                  <a:cubicBezTo>
                    <a:pt x="225662" y="0"/>
                    <a:pt x="0" y="215125"/>
                    <a:pt x="0" y="480496"/>
                  </a:cubicBezTo>
                  <a:cubicBezTo>
                    <a:pt x="0" y="745866"/>
                    <a:pt x="225662" y="960992"/>
                    <a:pt x="504030" y="960992"/>
                  </a:cubicBezTo>
                  <a:cubicBezTo>
                    <a:pt x="782398" y="960992"/>
                    <a:pt x="1008060" y="745866"/>
                    <a:pt x="1008060" y="480496"/>
                  </a:cubicBezTo>
                  <a:cubicBezTo>
                    <a:pt x="1008060" y="215125"/>
                    <a:pt x="782398" y="0"/>
                    <a:pt x="504030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4506" y="32943"/>
              <a:ext cx="819049" cy="837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9"/>
                </a:lnSpc>
              </a:pPr>
              <a:r>
                <a:rPr lang="en-US" sz="21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míst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 coworkingu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28700" y="2520972"/>
            <a:ext cx="6845796" cy="332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Coworking</a:t>
            </a:r>
          </a:p>
          <a:p>
            <a:pPr marL="604519" lvl="1" indent="-302260" algn="l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Pronájem zasedací místnosti</a:t>
            </a:r>
          </a:p>
          <a:p>
            <a:pPr marL="604519" lvl="1" indent="-302260" algn="l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Pronájem kanceláří</a:t>
            </a:r>
          </a:p>
          <a:p>
            <a:pPr marL="604519" lvl="1" indent="-302260" algn="l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Pronájem nekancelářských prostor</a:t>
            </a:r>
          </a:p>
          <a:p>
            <a:pPr marL="604519" lvl="1" indent="-302260" algn="l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Virtuální sídlo</a:t>
            </a:r>
          </a:p>
          <a:p>
            <a:pPr marL="604519" lvl="1" indent="-302260" algn="l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Konzultace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421064" y="1146656"/>
            <a:ext cx="157543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EC00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Obsazeno: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975906" y="6969422"/>
            <a:ext cx="216181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9227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Zbývá naplnit: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7194737"/>
            <a:ext cx="8077498" cy="1531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6" lvl="1" indent="-302258" algn="l">
              <a:lnSpc>
                <a:spcPts val="419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Zvýšit počet vzdělávacích akcí PINKblocks</a:t>
            </a:r>
          </a:p>
          <a:p>
            <a:pPr marL="604516" lvl="1" indent="-302258" algn="l">
              <a:lnSpc>
                <a:spcPts val="419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Zaplnit volná místa v coworkingu</a:t>
            </a:r>
          </a:p>
          <a:p>
            <a:pPr marL="604516" lvl="1" indent="-302258" algn="l">
              <a:lnSpc>
                <a:spcPts val="419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Rekonstrukce –⁠⁠⁠⁠⁠⁠ nová budova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8700" y="6404827"/>
            <a:ext cx="6364393" cy="521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 b="1">
                <a:solidFill>
                  <a:srgbClr val="EC00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Záměr do budoucna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49849" y="0"/>
            <a:ext cx="7338151" cy="8196723"/>
            <a:chOff x="0" y="0"/>
            <a:chExt cx="9784202" cy="109289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784202" cy="546448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464482"/>
              <a:ext cx="9784202" cy="5464482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8818792" y="322669"/>
            <a:ext cx="3376247" cy="3376377"/>
            <a:chOff x="0" y="0"/>
            <a:chExt cx="1328143" cy="13281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8143" cy="1328194"/>
            </a:xfrm>
            <a:custGeom>
              <a:avLst/>
              <a:gdLst/>
              <a:ahLst/>
              <a:cxnLst/>
              <a:rect l="l" t="t" r="r" b="b"/>
              <a:pathLst>
                <a:path w="1328143" h="1328194">
                  <a:moveTo>
                    <a:pt x="664071" y="0"/>
                  </a:moveTo>
                  <a:cubicBezTo>
                    <a:pt x="297315" y="0"/>
                    <a:pt x="0" y="297326"/>
                    <a:pt x="0" y="664097"/>
                  </a:cubicBezTo>
                  <a:cubicBezTo>
                    <a:pt x="0" y="1030867"/>
                    <a:pt x="297315" y="1328194"/>
                    <a:pt x="664071" y="1328194"/>
                  </a:cubicBezTo>
                  <a:cubicBezTo>
                    <a:pt x="1030828" y="1328194"/>
                    <a:pt x="1328143" y="1030867"/>
                    <a:pt x="1328143" y="664097"/>
                  </a:cubicBezTo>
                  <a:cubicBezTo>
                    <a:pt x="1328143" y="297326"/>
                    <a:pt x="1030828" y="0"/>
                    <a:pt x="664071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4513" y="693"/>
              <a:ext cx="1079116" cy="1202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19"/>
                </a:lnSpc>
              </a:pPr>
              <a:r>
                <a:rPr lang="en-US" sz="31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70 % financování z vlastní činnosti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70548" y="3539122"/>
            <a:ext cx="2485825" cy="2494568"/>
            <a:chOff x="0" y="0"/>
            <a:chExt cx="812800" cy="8156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5659"/>
            </a:xfrm>
            <a:custGeom>
              <a:avLst/>
              <a:gdLst/>
              <a:ahLst/>
              <a:cxnLst/>
              <a:rect l="l" t="t" r="r" b="b"/>
              <a:pathLst>
                <a:path w="812800" h="815659">
                  <a:moveTo>
                    <a:pt x="406400" y="0"/>
                  </a:moveTo>
                  <a:cubicBezTo>
                    <a:pt x="181951" y="0"/>
                    <a:pt x="0" y="182591"/>
                    <a:pt x="0" y="407829"/>
                  </a:cubicBezTo>
                  <a:cubicBezTo>
                    <a:pt x="0" y="633067"/>
                    <a:pt x="181951" y="815659"/>
                    <a:pt x="406400" y="815659"/>
                  </a:cubicBezTo>
                  <a:cubicBezTo>
                    <a:pt x="630849" y="815659"/>
                    <a:pt x="812800" y="633067"/>
                    <a:pt x="812800" y="407829"/>
                  </a:cubicBezTo>
                  <a:cubicBezTo>
                    <a:pt x="812800" y="18259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8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28307"/>
              <a:ext cx="660400" cy="767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r>
                <a:rPr lang="en-US" sz="26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Elita inkubátorů v ČR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507955" y="5770264"/>
            <a:ext cx="3134209" cy="2923844"/>
            <a:chOff x="0" y="0"/>
            <a:chExt cx="1328143" cy="12389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28143" cy="1238999"/>
            </a:xfrm>
            <a:custGeom>
              <a:avLst/>
              <a:gdLst/>
              <a:ahLst/>
              <a:cxnLst/>
              <a:rect l="l" t="t" r="r" b="b"/>
              <a:pathLst>
                <a:path w="1328143" h="1238999">
                  <a:moveTo>
                    <a:pt x="664071" y="0"/>
                  </a:moveTo>
                  <a:cubicBezTo>
                    <a:pt x="297315" y="0"/>
                    <a:pt x="0" y="277359"/>
                    <a:pt x="0" y="619500"/>
                  </a:cubicBezTo>
                  <a:cubicBezTo>
                    <a:pt x="0" y="961640"/>
                    <a:pt x="297315" y="1238999"/>
                    <a:pt x="664071" y="1238999"/>
                  </a:cubicBezTo>
                  <a:cubicBezTo>
                    <a:pt x="1030828" y="1238999"/>
                    <a:pt x="1328143" y="961640"/>
                    <a:pt x="1328143" y="619500"/>
                  </a:cubicBezTo>
                  <a:cubicBezTo>
                    <a:pt x="1328143" y="277359"/>
                    <a:pt x="1030828" y="0"/>
                    <a:pt x="664071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513" y="30431"/>
              <a:ext cx="1079116" cy="109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r>
                <a:rPr lang="en-US" sz="20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Odbaví limitně</a:t>
              </a:r>
            </a:p>
            <a:p>
              <a:pPr algn="ctr">
                <a:lnSpc>
                  <a:spcPts val="3200"/>
                </a:lnSpc>
              </a:pPr>
              <a:r>
                <a:rPr lang="en-US" sz="20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100 % inovačních nápadů a projektů v našem kraji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54679" y="8956221"/>
            <a:ext cx="1560631" cy="647662"/>
          </a:xfrm>
          <a:custGeom>
            <a:avLst/>
            <a:gdLst/>
            <a:ahLst/>
            <a:cxnLst/>
            <a:rect l="l" t="t" r="r" b="b"/>
            <a:pathLst>
              <a:path w="1560631" h="647662">
                <a:moveTo>
                  <a:pt x="0" y="0"/>
                </a:moveTo>
                <a:lnTo>
                  <a:pt x="1560631" y="0"/>
                </a:lnTo>
                <a:lnTo>
                  <a:pt x="1560631" y="647662"/>
                </a:lnTo>
                <a:lnTo>
                  <a:pt x="0" y="6476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1014228" y="7659944"/>
            <a:ext cx="1972263" cy="1108966"/>
          </a:xfrm>
          <a:custGeom>
            <a:avLst/>
            <a:gdLst/>
            <a:ahLst/>
            <a:cxnLst/>
            <a:rect l="l" t="t" r="r" b="b"/>
            <a:pathLst>
              <a:path w="1972263" h="1108966">
                <a:moveTo>
                  <a:pt x="0" y="0"/>
                </a:moveTo>
                <a:lnTo>
                  <a:pt x="1972264" y="0"/>
                </a:lnTo>
                <a:lnTo>
                  <a:pt x="1972264" y="1108965"/>
                </a:lnTo>
                <a:lnTo>
                  <a:pt x="0" y="110896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2842235" y="7871468"/>
            <a:ext cx="2971420" cy="718892"/>
          </a:xfrm>
          <a:custGeom>
            <a:avLst/>
            <a:gdLst/>
            <a:ahLst/>
            <a:cxnLst/>
            <a:rect l="l" t="t" r="r" b="b"/>
            <a:pathLst>
              <a:path w="2971420" h="718892">
                <a:moveTo>
                  <a:pt x="0" y="0"/>
                </a:moveTo>
                <a:lnTo>
                  <a:pt x="2971421" y="0"/>
                </a:lnTo>
                <a:lnTo>
                  <a:pt x="2971421" y="718892"/>
                </a:lnTo>
                <a:lnTo>
                  <a:pt x="0" y="7188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7" name="Group 17"/>
          <p:cNvGrpSpPr/>
          <p:nvPr/>
        </p:nvGrpSpPr>
        <p:grpSpPr>
          <a:xfrm>
            <a:off x="16545926" y="2828189"/>
            <a:ext cx="1843720" cy="1843791"/>
            <a:chOff x="0" y="0"/>
            <a:chExt cx="1328143" cy="132819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28143" cy="1328194"/>
            </a:xfrm>
            <a:custGeom>
              <a:avLst/>
              <a:gdLst/>
              <a:ahLst/>
              <a:cxnLst/>
              <a:rect l="l" t="t" r="r" b="b"/>
              <a:pathLst>
                <a:path w="1328143" h="1328194">
                  <a:moveTo>
                    <a:pt x="664071" y="0"/>
                  </a:moveTo>
                  <a:cubicBezTo>
                    <a:pt x="297315" y="0"/>
                    <a:pt x="0" y="297326"/>
                    <a:pt x="0" y="664097"/>
                  </a:cubicBezTo>
                  <a:cubicBezTo>
                    <a:pt x="0" y="1030867"/>
                    <a:pt x="297315" y="1328194"/>
                    <a:pt x="664071" y="1328194"/>
                  </a:cubicBezTo>
                  <a:cubicBezTo>
                    <a:pt x="1030828" y="1328194"/>
                    <a:pt x="1328143" y="1030867"/>
                    <a:pt x="1328143" y="664097"/>
                  </a:cubicBezTo>
                  <a:cubicBezTo>
                    <a:pt x="1328143" y="297326"/>
                    <a:pt x="1030828" y="0"/>
                    <a:pt x="664071" y="0"/>
                  </a:cubicBezTo>
                  <a:close/>
                </a:path>
              </a:pathLst>
            </a:custGeom>
            <a:solidFill>
              <a:srgbClr val="EC08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4513" y="693"/>
              <a:ext cx="1079116" cy="1202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19"/>
                </a:lnSpc>
              </a:pPr>
              <a:r>
                <a:rPr lang="en-US" sz="3199" b="1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AI a CE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2842235" y="8785397"/>
            <a:ext cx="1972521" cy="942877"/>
          </a:xfrm>
          <a:custGeom>
            <a:avLst/>
            <a:gdLst/>
            <a:ahLst/>
            <a:cxnLst/>
            <a:rect l="l" t="t" r="r" b="b"/>
            <a:pathLst>
              <a:path w="1972521" h="942877">
                <a:moveTo>
                  <a:pt x="0" y="0"/>
                </a:moveTo>
                <a:lnTo>
                  <a:pt x="1972521" y="0"/>
                </a:lnTo>
                <a:lnTo>
                  <a:pt x="1972521" y="942876"/>
                </a:lnTo>
                <a:lnTo>
                  <a:pt x="0" y="9428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1" name="Group 21"/>
          <p:cNvGrpSpPr/>
          <p:nvPr/>
        </p:nvGrpSpPr>
        <p:grpSpPr>
          <a:xfrm>
            <a:off x="10257685" y="7402237"/>
            <a:ext cx="2175121" cy="2175121"/>
            <a:chOff x="0" y="0"/>
            <a:chExt cx="2900161" cy="290016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900161" cy="290016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900161" cy="290016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14089358" y="7232186"/>
            <a:ext cx="2055325" cy="2055325"/>
            <a:chOff x="0" y="0"/>
            <a:chExt cx="2740433" cy="2740433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740433" cy="2740433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0"/>
              <a:ext cx="2740433" cy="2740433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33" name="Group 33"/>
          <p:cNvGrpSpPr/>
          <p:nvPr/>
        </p:nvGrpSpPr>
        <p:grpSpPr>
          <a:xfrm>
            <a:off x="12132573" y="7685245"/>
            <a:ext cx="2200303" cy="2200303"/>
            <a:chOff x="0" y="0"/>
            <a:chExt cx="2933738" cy="2933738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2933738" cy="2933738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0" y="0"/>
              <a:ext cx="2933738" cy="2933738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9" name="TextBox 39"/>
          <p:cNvSpPr txBox="1"/>
          <p:nvPr/>
        </p:nvSpPr>
        <p:spPr>
          <a:xfrm>
            <a:off x="1014228" y="1215664"/>
            <a:ext cx="7052765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b="1">
                <a:solidFill>
                  <a:srgbClr val="EC00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PARvic, SaKR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57275" y="2504482"/>
            <a:ext cx="7543857" cy="489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Růst kapacit a rozvoj P-PINK dospěly do bodu, kdy je </a:t>
            </a: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nezbytné zvažovat další rozšíření</a:t>
            </a: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vytvoření vlastních moderních inovačních prostor, které by odpovídaly standardům ostatních krajů s funkčními inovačními centry. </a:t>
            </a:r>
          </a:p>
          <a:p>
            <a:pPr algn="l">
              <a:lnSpc>
                <a:spcPts val="3840"/>
              </a:lnSpc>
            </a:pPr>
            <a:endParaRPr lang="en-US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479"/>
              </a:lnSpc>
            </a:pPr>
            <a:r>
              <a:rPr lang="en-US" sz="2799" b="1">
                <a:solidFill>
                  <a:srgbClr val="EC00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SaKR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Strategie rozvoje Pardubického podnikatelského inkubátoru pro roky 2024-2034 a akční plán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 roku 2029.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90262" y="1177448"/>
            <a:ext cx="6191227" cy="3686669"/>
            <a:chOff x="0" y="0"/>
            <a:chExt cx="8254969" cy="4915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54969" cy="4915559"/>
            </a:xfrm>
            <a:custGeom>
              <a:avLst/>
              <a:gdLst/>
              <a:ahLst/>
              <a:cxnLst/>
              <a:rect l="l" t="t" r="r" b="b"/>
              <a:pathLst>
                <a:path w="8254969" h="4915559">
                  <a:moveTo>
                    <a:pt x="0" y="0"/>
                  </a:moveTo>
                  <a:lnTo>
                    <a:pt x="8254969" y="0"/>
                  </a:lnTo>
                  <a:lnTo>
                    <a:pt x="8254969" y="4915559"/>
                  </a:lnTo>
                  <a:lnTo>
                    <a:pt x="0" y="4915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5727380"/>
            <a:ext cx="3086100" cy="308610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4105275" y="7289480"/>
            <a:ext cx="1334728" cy="0"/>
          </a:xfrm>
          <a:prstGeom prst="line">
            <a:avLst/>
          </a:prstGeom>
          <a:ln w="38100" cap="flat">
            <a:solidFill>
              <a:srgbClr val="EC088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5718754" y="5727380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8804854" y="7289480"/>
            <a:ext cx="1334728" cy="0"/>
          </a:xfrm>
          <a:prstGeom prst="line">
            <a:avLst/>
          </a:prstGeom>
          <a:ln w="38100" cap="flat">
            <a:solidFill>
              <a:srgbClr val="EC088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2" name="Group 12"/>
          <p:cNvGrpSpPr/>
          <p:nvPr/>
        </p:nvGrpSpPr>
        <p:grpSpPr>
          <a:xfrm>
            <a:off x="10415807" y="5767017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016257" y="5472460"/>
            <a:ext cx="2304248" cy="2304248"/>
            <a:chOff x="0" y="0"/>
            <a:chExt cx="3072331" cy="307233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072331" cy="3072331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3072331" cy="3072331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 flipH="1"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>
            <a:off x="1028700" y="1609813"/>
            <a:ext cx="6792693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</a:pPr>
            <a:r>
              <a:rPr lang="en-US" sz="3399" b="1">
                <a:solidFill>
                  <a:srgbClr val="9227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CHEERS4EU, Interreg Europe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3554887"/>
            <a:ext cx="8210592" cy="142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Start projektu: </a:t>
            </a: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 dubna 2024</a:t>
            </a:r>
          </a:p>
          <a:p>
            <a:pPr algn="l">
              <a:lnSpc>
                <a:spcPts val="3840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Mezinárodní partneři:</a:t>
            </a: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Nizozemsko, Španělsko, Portugalsko, Dánsko, Rakousko, Finsko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2333890"/>
            <a:ext cx="8496300" cy="850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20"/>
              </a:lnSpc>
            </a:pPr>
            <a:r>
              <a:rPr lang="en-US" sz="2200" b="1" dirty="0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Projekt </a:t>
            </a:r>
            <a:r>
              <a:rPr lang="en-US" sz="2200" b="1" dirty="0" err="1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zaměřený</a:t>
            </a:r>
            <a:r>
              <a:rPr lang="en-US" sz="2200" b="1" dirty="0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00" b="1" dirty="0" err="1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</a:t>
            </a:r>
            <a:r>
              <a:rPr lang="en-US" sz="2200" b="1" dirty="0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00" b="1" dirty="0" err="1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cirkulární</a:t>
            </a:r>
            <a:r>
              <a:rPr lang="en-US" sz="2200" b="1" dirty="0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00" b="1" dirty="0" err="1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ekonomiku</a:t>
            </a:r>
            <a:r>
              <a:rPr lang="en-US" sz="2200" b="1" dirty="0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</a:t>
            </a:r>
            <a:r>
              <a:rPr lang="en-US" sz="2200" b="1" dirty="0" err="1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vznik</a:t>
            </a:r>
            <a:r>
              <a:rPr lang="en-US" sz="2200" b="1" dirty="0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00" b="1" dirty="0" err="1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cirkulárního</a:t>
            </a:r>
            <a:r>
              <a:rPr lang="en-US" sz="2200" b="1" dirty="0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00" b="1" dirty="0" err="1">
                <a:solidFill>
                  <a:srgbClr val="530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hubu</a:t>
            </a:r>
            <a:endParaRPr lang="en-US" sz="2200" b="1" dirty="0">
              <a:solidFill>
                <a:srgbClr val="530048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97067" y="6309879"/>
            <a:ext cx="2549366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Cirkulární</a:t>
            </a:r>
          </a:p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hub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6691" y="7449304"/>
            <a:ext cx="2630117" cy="78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22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Pilotní spuštění:</a:t>
            </a:r>
          </a:p>
          <a:p>
            <a:pPr algn="ctr">
              <a:lnSpc>
                <a:spcPts val="3119"/>
              </a:lnSpc>
            </a:pPr>
            <a:r>
              <a:rPr lang="en-US" sz="222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1. ledna 2025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33139" y="6170610"/>
            <a:ext cx="2664328" cy="111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cs-CZ" sz="32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Cirkulární</a:t>
            </a:r>
            <a:endParaRPr lang="en-US" sz="3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480"/>
              </a:lnSpc>
            </a:pPr>
            <a:r>
              <a:rPr lang="cs-CZ" sz="32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scan</a:t>
            </a:r>
            <a:endParaRPr lang="en-US" sz="3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532268" y="7449304"/>
            <a:ext cx="1459072" cy="116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22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Pilotně</a:t>
            </a:r>
            <a:r>
              <a:rPr lang="en-US" sz="222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algn="ctr">
              <a:lnSpc>
                <a:spcPts val="3119"/>
              </a:lnSpc>
            </a:pPr>
            <a:r>
              <a:rPr lang="en-US" sz="222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 </a:t>
            </a:r>
            <a:r>
              <a:rPr lang="en-US" sz="222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města</a:t>
            </a:r>
            <a:r>
              <a:rPr lang="cs-CZ" sz="222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cs-CZ" sz="222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cs-CZ" sz="222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Choceň</a:t>
            </a:r>
            <a:endParaRPr lang="en-US" sz="2227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672457" y="6189660"/>
            <a:ext cx="2572801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ESG</a:t>
            </a:r>
          </a:p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Konference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935701" y="7362074"/>
            <a:ext cx="2046312" cy="108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cs-CZ" sz="222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květen</a:t>
            </a:r>
            <a:r>
              <a:rPr lang="en-US" sz="222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2025</a:t>
            </a:r>
          </a:p>
          <a:p>
            <a:pPr algn="ctr">
              <a:lnSpc>
                <a:spcPts val="2839"/>
              </a:lnSpc>
            </a:pPr>
            <a:r>
              <a:rPr lang="en-US" sz="202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50 </a:t>
            </a:r>
            <a:r>
              <a:rPr lang="en-US" sz="202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odborníků</a:t>
            </a:r>
            <a:endParaRPr lang="en-US" sz="2027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839"/>
              </a:lnSpc>
            </a:pPr>
            <a:r>
              <a:rPr lang="en-US" sz="202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50 </a:t>
            </a:r>
            <a:r>
              <a:rPr lang="en-US" sz="202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studentů</a:t>
            </a:r>
            <a:endParaRPr lang="en-US" sz="2027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15758991" y="6430545"/>
            <a:ext cx="2067167" cy="2361530"/>
            <a:chOff x="0" y="0"/>
            <a:chExt cx="2756223" cy="3148707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392484"/>
              <a:ext cx="2756223" cy="2756223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7772" tIns="57772" rIns="57772" bIns="57772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392484"/>
              <a:ext cx="2756223" cy="2756223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538724" y="75204"/>
              <a:ext cx="696266" cy="696266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26995" tIns="26995" rIns="26995" bIns="26995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1525226" y="0"/>
              <a:ext cx="784968" cy="784968"/>
            </a:xfrm>
            <a:custGeom>
              <a:avLst/>
              <a:gdLst/>
              <a:ahLst/>
              <a:cxnLst/>
              <a:rect l="l" t="t" r="r" b="b"/>
              <a:pathLst>
                <a:path w="784968" h="784968">
                  <a:moveTo>
                    <a:pt x="0" y="0"/>
                  </a:moveTo>
                  <a:lnTo>
                    <a:pt x="784968" y="0"/>
                  </a:lnTo>
                  <a:lnTo>
                    <a:pt x="784968" y="784968"/>
                  </a:lnTo>
                  <a:lnTo>
                    <a:pt x="0" y="784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4470496" y="7496929"/>
            <a:ext cx="2038099" cy="2038099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6960" tIns="56960" rIns="56960" bIns="56960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4470496" y="7496929"/>
            <a:ext cx="2038099" cy="2038099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4195594" y="7767873"/>
            <a:ext cx="683153" cy="683153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AF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1"/>
                </a:lnSpc>
              </a:pPr>
              <a:r>
                <a:rPr lang="en-US" sz="1299" b="1">
                  <a:solidFill>
                    <a:srgbClr val="530048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MNM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244">
            <a:off x="13016147" y="398224"/>
            <a:ext cx="4861667" cy="4631467"/>
          </a:xfrm>
          <a:custGeom>
            <a:avLst/>
            <a:gdLst/>
            <a:ahLst/>
            <a:cxnLst/>
            <a:rect l="l" t="t" r="r" b="b"/>
            <a:pathLst>
              <a:path w="4861667" h="4631467">
                <a:moveTo>
                  <a:pt x="0" y="0"/>
                </a:moveTo>
                <a:lnTo>
                  <a:pt x="4861666" y="0"/>
                </a:lnTo>
                <a:lnTo>
                  <a:pt x="4861666" y="4631467"/>
                </a:lnTo>
                <a:lnTo>
                  <a:pt x="0" y="46314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39503" y="5077025"/>
            <a:ext cx="4722388" cy="1179101"/>
          </a:xfrm>
          <a:custGeom>
            <a:avLst/>
            <a:gdLst/>
            <a:ahLst/>
            <a:cxnLst/>
            <a:rect l="l" t="t" r="r" b="b"/>
            <a:pathLst>
              <a:path w="4722388" h="1179101">
                <a:moveTo>
                  <a:pt x="0" y="0"/>
                </a:moveTo>
                <a:lnTo>
                  <a:pt x="4722389" y="0"/>
                </a:lnTo>
                <a:lnTo>
                  <a:pt x="4722389" y="1179101"/>
                </a:lnTo>
                <a:lnTo>
                  <a:pt x="0" y="1179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9377242" y="7254198"/>
            <a:ext cx="5297206" cy="1887130"/>
          </a:xfrm>
          <a:custGeom>
            <a:avLst/>
            <a:gdLst/>
            <a:ahLst/>
            <a:cxnLst/>
            <a:rect l="l" t="t" r="r" b="b"/>
            <a:pathLst>
              <a:path w="5297206" h="1887130">
                <a:moveTo>
                  <a:pt x="0" y="0"/>
                </a:moveTo>
                <a:lnTo>
                  <a:pt x="5297207" y="0"/>
                </a:lnTo>
                <a:lnTo>
                  <a:pt x="5297207" y="1887129"/>
                </a:lnTo>
                <a:lnTo>
                  <a:pt x="0" y="1887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750680" y="4873532"/>
            <a:ext cx="6550329" cy="1445124"/>
          </a:xfrm>
          <a:custGeom>
            <a:avLst/>
            <a:gdLst/>
            <a:ahLst/>
            <a:cxnLst/>
            <a:rect l="l" t="t" r="r" b="b"/>
            <a:pathLst>
              <a:path w="6550329" h="1445124">
                <a:moveTo>
                  <a:pt x="0" y="0"/>
                </a:moveTo>
                <a:lnTo>
                  <a:pt x="6550329" y="0"/>
                </a:lnTo>
                <a:lnTo>
                  <a:pt x="6550329" y="1445125"/>
                </a:lnTo>
                <a:lnTo>
                  <a:pt x="0" y="1445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028700" y="1670761"/>
            <a:ext cx="16230600" cy="104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50"/>
              </a:lnSpc>
            </a:pPr>
            <a:r>
              <a:rPr lang="en-US" sz="7500" b="1">
                <a:solidFill>
                  <a:srgbClr val="9229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Rok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5850" y="3085030"/>
            <a:ext cx="13896655" cy="153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 roce 2025 plánujeme pokračovat ve zkvalitňování služeb a produktů, interních procesů. PINKaka, IDZ, konzultace, inkubace a další a posunout tak inovační</a:t>
            </a:r>
          </a:p>
          <a:p>
            <a:pPr algn="l">
              <a:lnSpc>
                <a:spcPts val="4160"/>
              </a:lnSpc>
            </a:pPr>
            <a:r>
              <a:rPr lang="en-US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podnikatelský ekosystém PARádního kraje na ještě vyšší úroveň.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458069"/>
            <a:ext cx="16230600" cy="373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8"/>
              </a:lnSpc>
            </a:pPr>
            <a:r>
              <a:rPr lang="en-US" sz="280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Králíky - byznysové dveře do Polska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159256C-6E43-8940-0170-27E73CB4A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7421325"/>
            <a:ext cx="5297206" cy="16728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13371" y="5358496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220463" y="5358496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3856853" y="4893123"/>
            <a:ext cx="765634" cy="894171"/>
          </a:xfrm>
          <a:custGeom>
            <a:avLst/>
            <a:gdLst/>
            <a:ahLst/>
            <a:cxnLst/>
            <a:rect l="l" t="t" r="r" b="b"/>
            <a:pathLst>
              <a:path w="765634" h="894171">
                <a:moveTo>
                  <a:pt x="0" y="0"/>
                </a:moveTo>
                <a:lnTo>
                  <a:pt x="765633" y="0"/>
                </a:lnTo>
                <a:lnTo>
                  <a:pt x="765633" y="894170"/>
                </a:lnTo>
                <a:lnTo>
                  <a:pt x="0" y="894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6948062" y="4929699"/>
            <a:ext cx="765634" cy="894171"/>
          </a:xfrm>
          <a:custGeom>
            <a:avLst/>
            <a:gdLst/>
            <a:ahLst/>
            <a:cxnLst/>
            <a:rect l="l" t="t" r="r" b="b"/>
            <a:pathLst>
              <a:path w="765634" h="894171">
                <a:moveTo>
                  <a:pt x="0" y="0"/>
                </a:moveTo>
                <a:lnTo>
                  <a:pt x="765633" y="0"/>
                </a:lnTo>
                <a:lnTo>
                  <a:pt x="765633" y="894170"/>
                </a:lnTo>
                <a:lnTo>
                  <a:pt x="0" y="894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0431430" y="4929699"/>
            <a:ext cx="765634" cy="894171"/>
          </a:xfrm>
          <a:custGeom>
            <a:avLst/>
            <a:gdLst/>
            <a:ahLst/>
            <a:cxnLst/>
            <a:rect l="l" t="t" r="r" b="b"/>
            <a:pathLst>
              <a:path w="765634" h="894171">
                <a:moveTo>
                  <a:pt x="0" y="0"/>
                </a:moveTo>
                <a:lnTo>
                  <a:pt x="765633" y="0"/>
                </a:lnTo>
                <a:lnTo>
                  <a:pt x="765633" y="894170"/>
                </a:lnTo>
                <a:lnTo>
                  <a:pt x="0" y="894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3665514" y="4893123"/>
            <a:ext cx="765634" cy="894171"/>
          </a:xfrm>
          <a:custGeom>
            <a:avLst/>
            <a:gdLst/>
            <a:ahLst/>
            <a:cxnLst/>
            <a:rect l="l" t="t" r="r" b="b"/>
            <a:pathLst>
              <a:path w="765634" h="894171">
                <a:moveTo>
                  <a:pt x="0" y="0"/>
                </a:moveTo>
                <a:lnTo>
                  <a:pt x="765633" y="0"/>
                </a:lnTo>
                <a:lnTo>
                  <a:pt x="765633" y="894170"/>
                </a:lnTo>
                <a:lnTo>
                  <a:pt x="0" y="894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685093" y="449417"/>
            <a:ext cx="3166285" cy="3822421"/>
            <a:chOff x="0" y="0"/>
            <a:chExt cx="6116320" cy="7383780"/>
          </a:xfrm>
        </p:grpSpPr>
        <p:sp>
          <p:nvSpPr>
            <p:cNvPr id="9" name="Freeform 9"/>
            <p:cNvSpPr/>
            <p:nvPr/>
          </p:nvSpPr>
          <p:spPr>
            <a:xfrm>
              <a:off x="170180" y="17780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3690" y="1380490"/>
                    <a:pt x="15240" y="209296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298450" y="-298450"/>
              <a:ext cx="6713220" cy="7682230"/>
            </a:xfrm>
            <a:custGeom>
              <a:avLst/>
              <a:gdLst/>
              <a:ahLst/>
              <a:cxnLst/>
              <a:rect l="l" t="t" r="r" b="b"/>
              <a:pathLst>
                <a:path w="6713220" h="7682230">
                  <a:moveTo>
                    <a:pt x="5519420" y="1193800"/>
                  </a:moveTo>
                  <a:cubicBezTo>
                    <a:pt x="4325620" y="0"/>
                    <a:pt x="2388870" y="0"/>
                    <a:pt x="1193800" y="1193800"/>
                  </a:cubicBezTo>
                  <a:cubicBezTo>
                    <a:pt x="15240" y="2372360"/>
                    <a:pt x="0" y="4274820"/>
                    <a:pt x="1149350" y="5472430"/>
                  </a:cubicBezTo>
                  <a:cubicBezTo>
                    <a:pt x="1141730" y="5466080"/>
                    <a:pt x="1136650" y="5462270"/>
                    <a:pt x="1136650" y="5462270"/>
                  </a:cubicBezTo>
                  <a:lnTo>
                    <a:pt x="3356610" y="7682230"/>
                  </a:lnTo>
                  <a:lnTo>
                    <a:pt x="5576570" y="5462270"/>
                  </a:lnTo>
                  <a:cubicBezTo>
                    <a:pt x="5567680" y="5471161"/>
                    <a:pt x="5560060" y="5477511"/>
                    <a:pt x="5551170" y="5486400"/>
                  </a:cubicBezTo>
                  <a:cubicBezTo>
                    <a:pt x="6713220" y="4288790"/>
                    <a:pt x="6701790" y="2377440"/>
                    <a:pt x="5519420" y="1193800"/>
                  </a:cubicBezTo>
                  <a:close/>
                  <a:moveTo>
                    <a:pt x="5350510" y="5290820"/>
                  </a:moveTo>
                  <a:lnTo>
                    <a:pt x="3356610" y="7287260"/>
                  </a:lnTo>
                  <a:lnTo>
                    <a:pt x="1350010" y="5280660"/>
                  </a:lnTo>
                  <a:lnTo>
                    <a:pt x="1351280" y="5279390"/>
                  </a:lnTo>
                  <a:cubicBezTo>
                    <a:pt x="844550" y="4752340"/>
                    <a:pt x="570230" y="4060190"/>
                    <a:pt x="577850" y="3328670"/>
                  </a:cubicBezTo>
                  <a:cubicBezTo>
                    <a:pt x="584200" y="2597150"/>
                    <a:pt x="873760" y="1908810"/>
                    <a:pt x="1390650" y="1391920"/>
                  </a:cubicBezTo>
                  <a:cubicBezTo>
                    <a:pt x="1656080" y="1126490"/>
                    <a:pt x="1965960" y="920750"/>
                    <a:pt x="2310130" y="781050"/>
                  </a:cubicBezTo>
                  <a:cubicBezTo>
                    <a:pt x="2642870" y="646430"/>
                    <a:pt x="2994660" y="577850"/>
                    <a:pt x="3356610" y="577850"/>
                  </a:cubicBezTo>
                  <a:cubicBezTo>
                    <a:pt x="3717290" y="577850"/>
                    <a:pt x="4069080" y="646430"/>
                    <a:pt x="4403090" y="781050"/>
                  </a:cubicBezTo>
                  <a:cubicBezTo>
                    <a:pt x="4747260" y="920750"/>
                    <a:pt x="5057140" y="1126490"/>
                    <a:pt x="5322570" y="1391920"/>
                  </a:cubicBezTo>
                  <a:cubicBezTo>
                    <a:pt x="5842000" y="1911350"/>
                    <a:pt x="6131560" y="2602230"/>
                    <a:pt x="6136640" y="3337560"/>
                  </a:cubicBezTo>
                  <a:cubicBezTo>
                    <a:pt x="6140450" y="4070350"/>
                    <a:pt x="5862320" y="4765040"/>
                    <a:pt x="5350510" y="5290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51009" y="5956457"/>
            <a:ext cx="3577321" cy="534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>
                <a:solidFill>
                  <a:srgbClr val="53004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2007-2009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42218" y="5956457"/>
            <a:ext cx="3577321" cy="534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>
                <a:solidFill>
                  <a:srgbClr val="53004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od 2013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25586" y="5956457"/>
            <a:ext cx="3577321" cy="534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>
                <a:solidFill>
                  <a:srgbClr val="53004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od 2018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59670" y="5956457"/>
            <a:ext cx="3577321" cy="534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>
                <a:solidFill>
                  <a:srgbClr val="53004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od 2023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-10800000">
            <a:off x="9399904" y="6519067"/>
            <a:ext cx="2859766" cy="3452383"/>
            <a:chOff x="0" y="0"/>
            <a:chExt cx="6116320" cy="7383780"/>
          </a:xfrm>
        </p:grpSpPr>
        <p:sp>
          <p:nvSpPr>
            <p:cNvPr id="16" name="Freeform 16"/>
            <p:cNvSpPr/>
            <p:nvPr/>
          </p:nvSpPr>
          <p:spPr>
            <a:xfrm flipH="1" flipV="1">
              <a:off x="172637" y="17780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1800860" y="6744970"/>
                  </a:moveTo>
                  <a:cubicBezTo>
                    <a:pt x="2146300" y="6884670"/>
                    <a:pt x="2510790" y="6955790"/>
                    <a:pt x="2885440" y="6955790"/>
                  </a:cubicBezTo>
                  <a:cubicBezTo>
                    <a:pt x="3260090" y="6955790"/>
                    <a:pt x="3624580" y="6884670"/>
                    <a:pt x="3970020" y="6744970"/>
                  </a:cubicBezTo>
                  <a:cubicBezTo>
                    <a:pt x="4326890" y="6600190"/>
                    <a:pt x="4648200" y="6386830"/>
                    <a:pt x="4922520" y="6112510"/>
                  </a:cubicBezTo>
                  <a:cubicBezTo>
                    <a:pt x="5459730" y="5575300"/>
                    <a:pt x="5758180" y="4862830"/>
                    <a:pt x="5765800" y="4103370"/>
                  </a:cubicBezTo>
                  <a:cubicBezTo>
                    <a:pt x="5773420" y="3346450"/>
                    <a:pt x="5488940" y="2627630"/>
                    <a:pt x="4964430" y="2081530"/>
                  </a:cubicBezTo>
                  <a:lnTo>
                    <a:pt x="4965700" y="2080260"/>
                  </a:lnTo>
                  <a:lnTo>
                    <a:pt x="2885440" y="0"/>
                  </a:lnTo>
                  <a:lnTo>
                    <a:pt x="816610" y="2068830"/>
                  </a:lnTo>
                  <a:lnTo>
                    <a:pt x="817880" y="2070100"/>
                  </a:lnTo>
                  <a:cubicBezTo>
                    <a:pt x="288290" y="2616200"/>
                    <a:pt x="0" y="3335020"/>
                    <a:pt x="5080" y="4095750"/>
                  </a:cubicBezTo>
                  <a:cubicBezTo>
                    <a:pt x="10160" y="4857750"/>
                    <a:pt x="309880" y="5572760"/>
                    <a:pt x="848360" y="6112510"/>
                  </a:cubicBezTo>
                  <a:cubicBezTo>
                    <a:pt x="1123950" y="6386830"/>
                    <a:pt x="1443990" y="6600190"/>
                    <a:pt x="1800860" y="6744970"/>
                  </a:cubicBez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-298450" y="-298450"/>
              <a:ext cx="6713220" cy="7682230"/>
            </a:xfrm>
            <a:custGeom>
              <a:avLst/>
              <a:gdLst/>
              <a:ahLst/>
              <a:cxnLst/>
              <a:rect l="l" t="t" r="r" b="b"/>
              <a:pathLst>
                <a:path w="6713220" h="7682230">
                  <a:moveTo>
                    <a:pt x="5519420" y="1193800"/>
                  </a:moveTo>
                  <a:cubicBezTo>
                    <a:pt x="4325620" y="0"/>
                    <a:pt x="2388870" y="0"/>
                    <a:pt x="1193800" y="1193800"/>
                  </a:cubicBezTo>
                  <a:cubicBezTo>
                    <a:pt x="15240" y="2372360"/>
                    <a:pt x="0" y="4274820"/>
                    <a:pt x="1149350" y="5472430"/>
                  </a:cubicBezTo>
                  <a:cubicBezTo>
                    <a:pt x="1141730" y="5466080"/>
                    <a:pt x="1136650" y="5462270"/>
                    <a:pt x="1136650" y="5462270"/>
                  </a:cubicBezTo>
                  <a:lnTo>
                    <a:pt x="3356610" y="7682230"/>
                  </a:lnTo>
                  <a:lnTo>
                    <a:pt x="5576570" y="5462270"/>
                  </a:lnTo>
                  <a:cubicBezTo>
                    <a:pt x="5567680" y="5471161"/>
                    <a:pt x="5560060" y="5477511"/>
                    <a:pt x="5551170" y="5486400"/>
                  </a:cubicBezTo>
                  <a:cubicBezTo>
                    <a:pt x="6713220" y="4288790"/>
                    <a:pt x="6701790" y="2377440"/>
                    <a:pt x="5519420" y="1193800"/>
                  </a:cubicBezTo>
                  <a:close/>
                  <a:moveTo>
                    <a:pt x="5350510" y="5290820"/>
                  </a:moveTo>
                  <a:lnTo>
                    <a:pt x="3356610" y="7287260"/>
                  </a:lnTo>
                  <a:lnTo>
                    <a:pt x="1350010" y="5280660"/>
                  </a:lnTo>
                  <a:lnTo>
                    <a:pt x="1351280" y="5279390"/>
                  </a:lnTo>
                  <a:cubicBezTo>
                    <a:pt x="844550" y="4752340"/>
                    <a:pt x="570230" y="4060190"/>
                    <a:pt x="577850" y="3328670"/>
                  </a:cubicBezTo>
                  <a:cubicBezTo>
                    <a:pt x="584200" y="2597150"/>
                    <a:pt x="873760" y="1908810"/>
                    <a:pt x="1390650" y="1391920"/>
                  </a:cubicBezTo>
                  <a:cubicBezTo>
                    <a:pt x="1656080" y="1126490"/>
                    <a:pt x="1965960" y="920750"/>
                    <a:pt x="2310130" y="781050"/>
                  </a:cubicBezTo>
                  <a:cubicBezTo>
                    <a:pt x="2642870" y="646430"/>
                    <a:pt x="2994660" y="577850"/>
                    <a:pt x="3356610" y="577850"/>
                  </a:cubicBezTo>
                  <a:cubicBezTo>
                    <a:pt x="3717290" y="577850"/>
                    <a:pt x="4069080" y="646430"/>
                    <a:pt x="4403090" y="781050"/>
                  </a:cubicBezTo>
                  <a:cubicBezTo>
                    <a:pt x="4747260" y="920750"/>
                    <a:pt x="5057140" y="1126490"/>
                    <a:pt x="5322570" y="1391920"/>
                  </a:cubicBezTo>
                  <a:cubicBezTo>
                    <a:pt x="5842000" y="1911350"/>
                    <a:pt x="6131560" y="2602230"/>
                    <a:pt x="6136640" y="3337560"/>
                  </a:cubicBezTo>
                  <a:cubicBezTo>
                    <a:pt x="6140450" y="4070350"/>
                    <a:pt x="5862320" y="4765040"/>
                    <a:pt x="5350510" y="5290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794247" y="4140012"/>
            <a:ext cx="2890846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 b="1">
                <a:solidFill>
                  <a:srgbClr val="5300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Technopark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85455" y="4176588"/>
            <a:ext cx="2890846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 b="1">
                <a:solidFill>
                  <a:srgbClr val="5300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GoUP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68824" y="4066289"/>
            <a:ext cx="2890846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 b="1">
                <a:solidFill>
                  <a:srgbClr val="5300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P-PINK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68824" y="4483739"/>
            <a:ext cx="2890846" cy="32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>
                <a:solidFill>
                  <a:srgbClr val="5300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náměstí Republiky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2465188" y="348643"/>
            <a:ext cx="3166285" cy="3822421"/>
            <a:chOff x="0" y="0"/>
            <a:chExt cx="6116320" cy="7383780"/>
          </a:xfrm>
        </p:grpSpPr>
        <p:sp>
          <p:nvSpPr>
            <p:cNvPr id="23" name="Freeform 23"/>
            <p:cNvSpPr/>
            <p:nvPr/>
          </p:nvSpPr>
          <p:spPr>
            <a:xfrm>
              <a:off x="170180" y="17780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3690" y="1380490"/>
                    <a:pt x="15240" y="209296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-298450" y="-298450"/>
              <a:ext cx="6713220" cy="7682230"/>
            </a:xfrm>
            <a:custGeom>
              <a:avLst/>
              <a:gdLst/>
              <a:ahLst/>
              <a:cxnLst/>
              <a:rect l="l" t="t" r="r" b="b"/>
              <a:pathLst>
                <a:path w="6713220" h="7682230">
                  <a:moveTo>
                    <a:pt x="5519420" y="1193800"/>
                  </a:moveTo>
                  <a:cubicBezTo>
                    <a:pt x="4325620" y="0"/>
                    <a:pt x="2388870" y="0"/>
                    <a:pt x="1193800" y="1193800"/>
                  </a:cubicBezTo>
                  <a:cubicBezTo>
                    <a:pt x="15240" y="2372360"/>
                    <a:pt x="0" y="4274820"/>
                    <a:pt x="1149350" y="5472430"/>
                  </a:cubicBezTo>
                  <a:cubicBezTo>
                    <a:pt x="1141730" y="5466080"/>
                    <a:pt x="1136650" y="5462270"/>
                    <a:pt x="1136650" y="5462270"/>
                  </a:cubicBezTo>
                  <a:lnTo>
                    <a:pt x="3356610" y="7682230"/>
                  </a:lnTo>
                  <a:lnTo>
                    <a:pt x="5576570" y="5462270"/>
                  </a:lnTo>
                  <a:cubicBezTo>
                    <a:pt x="5567680" y="5471161"/>
                    <a:pt x="5560060" y="5477511"/>
                    <a:pt x="5551170" y="5486400"/>
                  </a:cubicBezTo>
                  <a:cubicBezTo>
                    <a:pt x="6713220" y="4288790"/>
                    <a:pt x="6701790" y="2377440"/>
                    <a:pt x="5519420" y="1193800"/>
                  </a:cubicBezTo>
                  <a:close/>
                  <a:moveTo>
                    <a:pt x="5350510" y="5290820"/>
                  </a:moveTo>
                  <a:lnTo>
                    <a:pt x="3356610" y="7287260"/>
                  </a:lnTo>
                  <a:lnTo>
                    <a:pt x="1350010" y="5280660"/>
                  </a:lnTo>
                  <a:lnTo>
                    <a:pt x="1351280" y="5279390"/>
                  </a:lnTo>
                  <a:cubicBezTo>
                    <a:pt x="844550" y="4752340"/>
                    <a:pt x="570230" y="4060190"/>
                    <a:pt x="577850" y="3328670"/>
                  </a:cubicBezTo>
                  <a:cubicBezTo>
                    <a:pt x="584200" y="2597150"/>
                    <a:pt x="873760" y="1908810"/>
                    <a:pt x="1390650" y="1391920"/>
                  </a:cubicBezTo>
                  <a:cubicBezTo>
                    <a:pt x="1656080" y="1126490"/>
                    <a:pt x="1965960" y="920750"/>
                    <a:pt x="2310130" y="781050"/>
                  </a:cubicBezTo>
                  <a:cubicBezTo>
                    <a:pt x="2642870" y="646430"/>
                    <a:pt x="2994660" y="577850"/>
                    <a:pt x="3356610" y="577850"/>
                  </a:cubicBezTo>
                  <a:cubicBezTo>
                    <a:pt x="3717290" y="577850"/>
                    <a:pt x="4069080" y="646430"/>
                    <a:pt x="4403090" y="781050"/>
                  </a:cubicBezTo>
                  <a:cubicBezTo>
                    <a:pt x="4747260" y="920750"/>
                    <a:pt x="5057140" y="1126490"/>
                    <a:pt x="5322570" y="1391920"/>
                  </a:cubicBezTo>
                  <a:cubicBezTo>
                    <a:pt x="5842000" y="1911350"/>
                    <a:pt x="6131560" y="2602230"/>
                    <a:pt x="6136640" y="3337560"/>
                  </a:cubicBezTo>
                  <a:cubicBezTo>
                    <a:pt x="6140450" y="4070350"/>
                    <a:pt x="5862320" y="4765040"/>
                    <a:pt x="5350510" y="5290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602907" y="4029713"/>
            <a:ext cx="2890846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 b="1">
                <a:solidFill>
                  <a:srgbClr val="5300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P-PINK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602907" y="4447163"/>
            <a:ext cx="2890846" cy="32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Jana Palacha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10800000">
            <a:off x="2825327" y="6508491"/>
            <a:ext cx="2859766" cy="3452383"/>
            <a:chOff x="0" y="0"/>
            <a:chExt cx="6116320" cy="7383780"/>
          </a:xfrm>
        </p:grpSpPr>
        <p:sp>
          <p:nvSpPr>
            <p:cNvPr id="28" name="Freeform 28"/>
            <p:cNvSpPr/>
            <p:nvPr/>
          </p:nvSpPr>
          <p:spPr>
            <a:xfrm flipV="1">
              <a:off x="170180" y="17780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6744970"/>
                  </a:moveTo>
                  <a:cubicBezTo>
                    <a:pt x="3627120" y="6884670"/>
                    <a:pt x="3262630" y="6955790"/>
                    <a:pt x="2887980" y="6955790"/>
                  </a:cubicBezTo>
                  <a:cubicBezTo>
                    <a:pt x="2513330" y="6955790"/>
                    <a:pt x="2148840" y="6884670"/>
                    <a:pt x="1803400" y="6744970"/>
                  </a:cubicBezTo>
                  <a:cubicBezTo>
                    <a:pt x="1446530" y="6600190"/>
                    <a:pt x="1125220" y="6386830"/>
                    <a:pt x="850900" y="6112510"/>
                  </a:cubicBezTo>
                  <a:cubicBezTo>
                    <a:pt x="313690" y="5575300"/>
                    <a:pt x="15240" y="4862830"/>
                    <a:pt x="7620" y="4103370"/>
                  </a:cubicBezTo>
                  <a:cubicBezTo>
                    <a:pt x="0" y="3346450"/>
                    <a:pt x="284480" y="2627630"/>
                    <a:pt x="808990" y="2081530"/>
                  </a:cubicBezTo>
                  <a:lnTo>
                    <a:pt x="807720" y="2080260"/>
                  </a:lnTo>
                  <a:lnTo>
                    <a:pt x="2887980" y="0"/>
                  </a:lnTo>
                  <a:lnTo>
                    <a:pt x="4956810" y="2068830"/>
                  </a:lnTo>
                  <a:lnTo>
                    <a:pt x="4955540" y="2070100"/>
                  </a:lnTo>
                  <a:cubicBezTo>
                    <a:pt x="5485130" y="2616200"/>
                    <a:pt x="5773420" y="3335020"/>
                    <a:pt x="5768340" y="4095750"/>
                  </a:cubicBezTo>
                  <a:cubicBezTo>
                    <a:pt x="5763260" y="4857750"/>
                    <a:pt x="5463540" y="5572760"/>
                    <a:pt x="4925060" y="6112510"/>
                  </a:cubicBezTo>
                  <a:cubicBezTo>
                    <a:pt x="4649470" y="6386830"/>
                    <a:pt x="4329430" y="6600190"/>
                    <a:pt x="3972560" y="6744970"/>
                  </a:cubicBezTo>
                  <a:close/>
                </a:path>
              </a:pathLst>
            </a:cu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-298450" y="-298450"/>
              <a:ext cx="6713220" cy="7682230"/>
            </a:xfrm>
            <a:custGeom>
              <a:avLst/>
              <a:gdLst/>
              <a:ahLst/>
              <a:cxnLst/>
              <a:rect l="l" t="t" r="r" b="b"/>
              <a:pathLst>
                <a:path w="6713220" h="7682230">
                  <a:moveTo>
                    <a:pt x="5519420" y="1193800"/>
                  </a:moveTo>
                  <a:cubicBezTo>
                    <a:pt x="4325620" y="0"/>
                    <a:pt x="2388870" y="0"/>
                    <a:pt x="1193800" y="1193800"/>
                  </a:cubicBezTo>
                  <a:cubicBezTo>
                    <a:pt x="15240" y="2372360"/>
                    <a:pt x="0" y="4274820"/>
                    <a:pt x="1149350" y="5472430"/>
                  </a:cubicBezTo>
                  <a:cubicBezTo>
                    <a:pt x="1141730" y="5466080"/>
                    <a:pt x="1136650" y="5462270"/>
                    <a:pt x="1136650" y="5462270"/>
                  </a:cubicBezTo>
                  <a:lnTo>
                    <a:pt x="3356610" y="7682230"/>
                  </a:lnTo>
                  <a:lnTo>
                    <a:pt x="5576570" y="5462270"/>
                  </a:lnTo>
                  <a:cubicBezTo>
                    <a:pt x="5567680" y="5471161"/>
                    <a:pt x="5560060" y="5477511"/>
                    <a:pt x="5551170" y="5486400"/>
                  </a:cubicBezTo>
                  <a:cubicBezTo>
                    <a:pt x="6713220" y="4288790"/>
                    <a:pt x="6701790" y="2377440"/>
                    <a:pt x="5519420" y="1193800"/>
                  </a:cubicBezTo>
                  <a:close/>
                  <a:moveTo>
                    <a:pt x="5350510" y="5290820"/>
                  </a:moveTo>
                  <a:lnTo>
                    <a:pt x="3356610" y="7287260"/>
                  </a:lnTo>
                  <a:lnTo>
                    <a:pt x="1350010" y="5280660"/>
                  </a:lnTo>
                  <a:lnTo>
                    <a:pt x="1351280" y="5279390"/>
                  </a:lnTo>
                  <a:cubicBezTo>
                    <a:pt x="844550" y="4752340"/>
                    <a:pt x="570230" y="4060190"/>
                    <a:pt x="577850" y="3328670"/>
                  </a:cubicBezTo>
                  <a:cubicBezTo>
                    <a:pt x="584200" y="2597150"/>
                    <a:pt x="873760" y="1908810"/>
                    <a:pt x="1390650" y="1391920"/>
                  </a:cubicBezTo>
                  <a:cubicBezTo>
                    <a:pt x="1656080" y="1126490"/>
                    <a:pt x="1965960" y="920750"/>
                    <a:pt x="2310130" y="781050"/>
                  </a:cubicBezTo>
                  <a:cubicBezTo>
                    <a:pt x="2642870" y="646430"/>
                    <a:pt x="2994660" y="577850"/>
                    <a:pt x="3356610" y="577850"/>
                  </a:cubicBezTo>
                  <a:cubicBezTo>
                    <a:pt x="3717290" y="577850"/>
                    <a:pt x="4069080" y="646430"/>
                    <a:pt x="4403090" y="781050"/>
                  </a:cubicBezTo>
                  <a:cubicBezTo>
                    <a:pt x="4747260" y="920750"/>
                    <a:pt x="5057140" y="1126490"/>
                    <a:pt x="5322570" y="1391920"/>
                  </a:cubicBezTo>
                  <a:cubicBezTo>
                    <a:pt x="5842000" y="1911350"/>
                    <a:pt x="6131560" y="2602230"/>
                    <a:pt x="6136640" y="3337560"/>
                  </a:cubicBezTo>
                  <a:cubicBezTo>
                    <a:pt x="6140450" y="4070350"/>
                    <a:pt x="5862320" y="4765040"/>
                    <a:pt x="5350510" y="5290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28700" y="1343146"/>
            <a:ext cx="3447456" cy="131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3"/>
              </a:lnSpc>
            </a:pPr>
            <a:r>
              <a:rPr lang="en-US" sz="3795" b="1">
                <a:solidFill>
                  <a:srgbClr val="5C004B">
                    <a:alpha val="69804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Historie</a:t>
            </a:r>
          </a:p>
          <a:p>
            <a:pPr algn="l">
              <a:lnSpc>
                <a:spcPts val="5313"/>
              </a:lnSpc>
            </a:pPr>
            <a:r>
              <a:rPr lang="en-US" sz="3795" b="1">
                <a:solidFill>
                  <a:srgbClr val="5C004B">
                    <a:alpha val="69804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P-PINK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D0A08-C8D3-7263-20B5-185C4C93B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F4BD9E-5498-9850-9421-4873D42E5610}"/>
              </a:ext>
            </a:extLst>
          </p:cNvPr>
          <p:cNvSpPr/>
          <p:nvPr/>
        </p:nvSpPr>
        <p:spPr>
          <a:xfrm rot="-577282">
            <a:off x="13697049" y="9665330"/>
            <a:ext cx="1488159" cy="1860198"/>
          </a:xfrm>
          <a:custGeom>
            <a:avLst/>
            <a:gdLst/>
            <a:ahLst/>
            <a:cxnLst/>
            <a:rect l="l" t="t" r="r" b="b"/>
            <a:pathLst>
              <a:path w="1488159" h="1860198">
                <a:moveTo>
                  <a:pt x="0" y="0"/>
                </a:moveTo>
                <a:lnTo>
                  <a:pt x="1488159" y="0"/>
                </a:lnTo>
                <a:lnTo>
                  <a:pt x="1488159" y="1860198"/>
                </a:lnTo>
                <a:lnTo>
                  <a:pt x="0" y="18601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3AAD305-CE10-1F02-E1E4-8EEEBE324E8C}"/>
              </a:ext>
            </a:extLst>
          </p:cNvPr>
          <p:cNvSpPr/>
          <p:nvPr/>
        </p:nvSpPr>
        <p:spPr>
          <a:xfrm rot="-577282">
            <a:off x="12176465" y="8737244"/>
            <a:ext cx="2296337" cy="2870421"/>
          </a:xfrm>
          <a:custGeom>
            <a:avLst/>
            <a:gdLst/>
            <a:ahLst/>
            <a:cxnLst/>
            <a:rect l="l" t="t" r="r" b="b"/>
            <a:pathLst>
              <a:path w="2296337" h="2870421">
                <a:moveTo>
                  <a:pt x="0" y="0"/>
                </a:moveTo>
                <a:lnTo>
                  <a:pt x="2296337" y="0"/>
                </a:lnTo>
                <a:lnTo>
                  <a:pt x="2296337" y="2870422"/>
                </a:lnTo>
                <a:lnTo>
                  <a:pt x="0" y="2870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8E6A15C-7D13-7A07-3AB3-336B2E0BE424}"/>
              </a:ext>
            </a:extLst>
          </p:cNvPr>
          <p:cNvSpPr/>
          <p:nvPr/>
        </p:nvSpPr>
        <p:spPr>
          <a:xfrm rot="-577282">
            <a:off x="17065857" y="7420646"/>
            <a:ext cx="1488159" cy="1860198"/>
          </a:xfrm>
          <a:custGeom>
            <a:avLst/>
            <a:gdLst/>
            <a:ahLst/>
            <a:cxnLst/>
            <a:rect l="l" t="t" r="r" b="b"/>
            <a:pathLst>
              <a:path w="1488159" h="1860198">
                <a:moveTo>
                  <a:pt x="0" y="0"/>
                </a:moveTo>
                <a:lnTo>
                  <a:pt x="1488159" y="0"/>
                </a:lnTo>
                <a:lnTo>
                  <a:pt x="1488159" y="1860198"/>
                </a:lnTo>
                <a:lnTo>
                  <a:pt x="0" y="18601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CDF4F7C-07E7-BFDB-C456-E725DC1875C3}"/>
              </a:ext>
            </a:extLst>
          </p:cNvPr>
          <p:cNvSpPr/>
          <p:nvPr/>
        </p:nvSpPr>
        <p:spPr>
          <a:xfrm rot="-577282">
            <a:off x="14977043" y="9072952"/>
            <a:ext cx="1040297" cy="1300371"/>
          </a:xfrm>
          <a:custGeom>
            <a:avLst/>
            <a:gdLst/>
            <a:ahLst/>
            <a:cxnLst/>
            <a:rect l="l" t="t" r="r" b="b"/>
            <a:pathLst>
              <a:path w="1040297" h="1300371">
                <a:moveTo>
                  <a:pt x="0" y="0"/>
                </a:moveTo>
                <a:lnTo>
                  <a:pt x="1040297" y="0"/>
                </a:lnTo>
                <a:lnTo>
                  <a:pt x="1040297" y="1300370"/>
                </a:lnTo>
                <a:lnTo>
                  <a:pt x="0" y="130037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B90C661-AE0E-3BFD-D8DD-4538AF9E1C33}"/>
              </a:ext>
            </a:extLst>
          </p:cNvPr>
          <p:cNvSpPr/>
          <p:nvPr/>
        </p:nvSpPr>
        <p:spPr>
          <a:xfrm rot="-577282">
            <a:off x="15769134" y="8906915"/>
            <a:ext cx="2913462" cy="2811805"/>
          </a:xfrm>
          <a:custGeom>
            <a:avLst/>
            <a:gdLst/>
            <a:ahLst/>
            <a:cxnLst/>
            <a:rect l="l" t="t" r="r" b="b"/>
            <a:pathLst>
              <a:path w="2913462" h="2811805">
                <a:moveTo>
                  <a:pt x="0" y="0"/>
                </a:moveTo>
                <a:lnTo>
                  <a:pt x="2913462" y="0"/>
                </a:lnTo>
                <a:lnTo>
                  <a:pt x="2913462" y="2811805"/>
                </a:lnTo>
                <a:lnTo>
                  <a:pt x="0" y="281180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85B846F-97B1-45E6-F2C6-7768E2E1CCF1}"/>
              </a:ext>
            </a:extLst>
          </p:cNvPr>
          <p:cNvSpPr/>
          <p:nvPr/>
        </p:nvSpPr>
        <p:spPr>
          <a:xfrm rot="-577282">
            <a:off x="17206726" y="5040640"/>
            <a:ext cx="1952636" cy="2440795"/>
          </a:xfrm>
          <a:custGeom>
            <a:avLst/>
            <a:gdLst/>
            <a:ahLst/>
            <a:cxnLst/>
            <a:rect l="l" t="t" r="r" b="b"/>
            <a:pathLst>
              <a:path w="1952636" h="2440795">
                <a:moveTo>
                  <a:pt x="0" y="0"/>
                </a:moveTo>
                <a:lnTo>
                  <a:pt x="1952636" y="0"/>
                </a:lnTo>
                <a:lnTo>
                  <a:pt x="1952636" y="2440796"/>
                </a:lnTo>
                <a:lnTo>
                  <a:pt x="0" y="244079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0B0E379-96B4-6021-FE68-C59DABB8E935}"/>
              </a:ext>
            </a:extLst>
          </p:cNvPr>
          <p:cNvSpPr/>
          <p:nvPr/>
        </p:nvSpPr>
        <p:spPr>
          <a:xfrm rot="-577282">
            <a:off x="17585449" y="6686896"/>
            <a:ext cx="1195190" cy="1493987"/>
          </a:xfrm>
          <a:custGeom>
            <a:avLst/>
            <a:gdLst/>
            <a:ahLst/>
            <a:cxnLst/>
            <a:rect l="l" t="t" r="r" b="b"/>
            <a:pathLst>
              <a:path w="1195190" h="1493987">
                <a:moveTo>
                  <a:pt x="0" y="0"/>
                </a:moveTo>
                <a:lnTo>
                  <a:pt x="1195190" y="0"/>
                </a:lnTo>
                <a:lnTo>
                  <a:pt x="1195190" y="1493988"/>
                </a:lnTo>
                <a:lnTo>
                  <a:pt x="0" y="149398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56B6EA46-40F5-62E7-5460-2FFCA9368C7F}"/>
              </a:ext>
            </a:extLst>
          </p:cNvPr>
          <p:cNvSpPr/>
          <p:nvPr/>
        </p:nvSpPr>
        <p:spPr>
          <a:xfrm flipV="1">
            <a:off x="3559194" y="1447530"/>
            <a:ext cx="0" cy="3708874"/>
          </a:xfrm>
          <a:prstGeom prst="line">
            <a:avLst/>
          </a:prstGeom>
          <a:ln w="28575" cap="flat">
            <a:solidFill>
              <a:srgbClr val="EC008D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D789620-FD55-5E37-6457-5C9881240BEB}"/>
              </a:ext>
            </a:extLst>
          </p:cNvPr>
          <p:cNvSpPr/>
          <p:nvPr/>
        </p:nvSpPr>
        <p:spPr>
          <a:xfrm>
            <a:off x="1336502" y="3242137"/>
            <a:ext cx="8654087" cy="5634496"/>
          </a:xfrm>
          <a:custGeom>
            <a:avLst/>
            <a:gdLst/>
            <a:ahLst/>
            <a:cxnLst/>
            <a:rect l="l" t="t" r="r" b="b"/>
            <a:pathLst>
              <a:path w="8654087" h="5634496">
                <a:moveTo>
                  <a:pt x="0" y="0"/>
                </a:moveTo>
                <a:lnTo>
                  <a:pt x="8654087" y="0"/>
                </a:lnTo>
                <a:lnTo>
                  <a:pt x="8654087" y="5634496"/>
                </a:lnTo>
                <a:lnTo>
                  <a:pt x="0" y="5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FA6A4D2A-ACCF-CF16-E257-52A3CAEC3085}"/>
              </a:ext>
            </a:extLst>
          </p:cNvPr>
          <p:cNvSpPr/>
          <p:nvPr/>
        </p:nvSpPr>
        <p:spPr>
          <a:xfrm>
            <a:off x="7626767" y="6270563"/>
            <a:ext cx="0" cy="3337805"/>
          </a:xfrm>
          <a:prstGeom prst="line">
            <a:avLst/>
          </a:prstGeom>
          <a:ln w="28575" cap="flat">
            <a:solidFill>
              <a:srgbClr val="EC008D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A27980D8-8B5C-80FD-590B-2F306EBDB118}"/>
              </a:ext>
            </a:extLst>
          </p:cNvPr>
          <p:cNvSpPr/>
          <p:nvPr/>
        </p:nvSpPr>
        <p:spPr>
          <a:xfrm flipV="1">
            <a:off x="4049671" y="494097"/>
            <a:ext cx="0" cy="5459466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B5EAD5B9-3E28-7CA6-3CAC-2219584A8BF7}"/>
              </a:ext>
            </a:extLst>
          </p:cNvPr>
          <p:cNvSpPr/>
          <p:nvPr/>
        </p:nvSpPr>
        <p:spPr>
          <a:xfrm flipV="1">
            <a:off x="6180996" y="3012039"/>
            <a:ext cx="0" cy="2483635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5C7B5E50-CC5D-4DA7-0A51-C76798FB1494}"/>
              </a:ext>
            </a:extLst>
          </p:cNvPr>
          <p:cNvSpPr/>
          <p:nvPr/>
        </p:nvSpPr>
        <p:spPr>
          <a:xfrm flipV="1">
            <a:off x="7216958" y="2022480"/>
            <a:ext cx="0" cy="3708874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7380306E-04FE-A106-11E8-BB3298B0DF89}"/>
              </a:ext>
            </a:extLst>
          </p:cNvPr>
          <p:cNvSpPr/>
          <p:nvPr/>
        </p:nvSpPr>
        <p:spPr>
          <a:xfrm flipV="1">
            <a:off x="7956594" y="1195360"/>
            <a:ext cx="0" cy="3708874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E538E2DC-7770-D535-689E-5BA3EB3B0E4C}"/>
              </a:ext>
            </a:extLst>
          </p:cNvPr>
          <p:cNvSpPr/>
          <p:nvPr/>
        </p:nvSpPr>
        <p:spPr>
          <a:xfrm flipV="1">
            <a:off x="4596500" y="1570015"/>
            <a:ext cx="0" cy="5459466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EE2A51E-F7D5-2A20-99E4-87159EAC47F9}"/>
              </a:ext>
            </a:extLst>
          </p:cNvPr>
          <p:cNvSpPr txBox="1"/>
          <p:nvPr/>
        </p:nvSpPr>
        <p:spPr>
          <a:xfrm rot="-5400000">
            <a:off x="4895348" y="3952910"/>
            <a:ext cx="2050563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Choceň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1F10396-8EB0-D4B8-4761-043A4EBE0C18}"/>
              </a:ext>
            </a:extLst>
          </p:cNvPr>
          <p:cNvSpPr txBox="1"/>
          <p:nvPr/>
        </p:nvSpPr>
        <p:spPr>
          <a:xfrm rot="-5400000">
            <a:off x="6699264" y="2147396"/>
            <a:ext cx="2050563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Letohrad</a:t>
            </a:r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8EDFC47E-03EE-DDD6-88E9-2FBC445D8CBA}"/>
              </a:ext>
            </a:extLst>
          </p:cNvPr>
          <p:cNvSpPr/>
          <p:nvPr/>
        </p:nvSpPr>
        <p:spPr>
          <a:xfrm flipV="1">
            <a:off x="2666667" y="1318790"/>
            <a:ext cx="0" cy="3708874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0" name="AutoShape 20">
            <a:extLst>
              <a:ext uri="{FF2B5EF4-FFF2-40B4-BE49-F238E27FC236}">
                <a16:creationId xmlns:a16="http://schemas.microsoft.com/office/drawing/2014/main" id="{7BFE282A-F970-DD84-4F98-2CD85A855FE1}"/>
              </a:ext>
            </a:extLst>
          </p:cNvPr>
          <p:cNvSpPr/>
          <p:nvPr/>
        </p:nvSpPr>
        <p:spPr>
          <a:xfrm flipV="1">
            <a:off x="5078982" y="2147945"/>
            <a:ext cx="0" cy="2483635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077477AA-21B9-9E11-7560-EA5304221458}"/>
              </a:ext>
            </a:extLst>
          </p:cNvPr>
          <p:cNvSpPr/>
          <p:nvPr/>
        </p:nvSpPr>
        <p:spPr>
          <a:xfrm flipV="1">
            <a:off x="5771421" y="1871633"/>
            <a:ext cx="0" cy="3708874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21552A5F-FF4A-31D9-FABA-C49C5060F5F0}"/>
              </a:ext>
            </a:extLst>
          </p:cNvPr>
          <p:cNvSpPr/>
          <p:nvPr/>
        </p:nvSpPr>
        <p:spPr>
          <a:xfrm flipV="1">
            <a:off x="9201239" y="2045708"/>
            <a:ext cx="0" cy="2483635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3" name="AutoShape 23">
            <a:extLst>
              <a:ext uri="{FF2B5EF4-FFF2-40B4-BE49-F238E27FC236}">
                <a16:creationId xmlns:a16="http://schemas.microsoft.com/office/drawing/2014/main" id="{7D4AAE46-270D-BE21-6B05-54C4185D6E84}"/>
              </a:ext>
            </a:extLst>
          </p:cNvPr>
          <p:cNvSpPr/>
          <p:nvPr/>
        </p:nvSpPr>
        <p:spPr>
          <a:xfrm>
            <a:off x="6603517" y="7309268"/>
            <a:ext cx="0" cy="2483635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4" name="AutoShape 24">
            <a:extLst>
              <a:ext uri="{FF2B5EF4-FFF2-40B4-BE49-F238E27FC236}">
                <a16:creationId xmlns:a16="http://schemas.microsoft.com/office/drawing/2014/main" id="{F045EEF5-0F3C-1200-0969-2409DA3EA38D}"/>
              </a:ext>
            </a:extLst>
          </p:cNvPr>
          <p:cNvSpPr/>
          <p:nvPr/>
        </p:nvSpPr>
        <p:spPr>
          <a:xfrm>
            <a:off x="8099225" y="7181808"/>
            <a:ext cx="0" cy="2611095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AB7A01EA-8914-A7A3-7893-62D538FF95E8}"/>
              </a:ext>
            </a:extLst>
          </p:cNvPr>
          <p:cNvSpPr/>
          <p:nvPr/>
        </p:nvSpPr>
        <p:spPr>
          <a:xfrm>
            <a:off x="8556609" y="6997273"/>
            <a:ext cx="0" cy="2611095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6" name="AutoShape 26">
            <a:extLst>
              <a:ext uri="{FF2B5EF4-FFF2-40B4-BE49-F238E27FC236}">
                <a16:creationId xmlns:a16="http://schemas.microsoft.com/office/drawing/2014/main" id="{E00C7939-4395-890B-1A7C-61DD5452EE3E}"/>
              </a:ext>
            </a:extLst>
          </p:cNvPr>
          <p:cNvSpPr/>
          <p:nvPr/>
        </p:nvSpPr>
        <p:spPr>
          <a:xfrm flipV="1">
            <a:off x="8484017" y="762105"/>
            <a:ext cx="0" cy="5459466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7" name="AutoShape 27">
            <a:extLst>
              <a:ext uri="{FF2B5EF4-FFF2-40B4-BE49-F238E27FC236}">
                <a16:creationId xmlns:a16="http://schemas.microsoft.com/office/drawing/2014/main" id="{D564D1D0-5D42-7047-C670-7FA76CBF9EDD}"/>
              </a:ext>
            </a:extLst>
          </p:cNvPr>
          <p:cNvSpPr/>
          <p:nvPr/>
        </p:nvSpPr>
        <p:spPr>
          <a:xfrm flipV="1">
            <a:off x="7566754" y="293582"/>
            <a:ext cx="6706" cy="4027411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8" name="AutoShape 28">
            <a:extLst>
              <a:ext uri="{FF2B5EF4-FFF2-40B4-BE49-F238E27FC236}">
                <a16:creationId xmlns:a16="http://schemas.microsoft.com/office/drawing/2014/main" id="{F53A012F-A35F-1C7A-7654-0DBB8C176BCE}"/>
              </a:ext>
            </a:extLst>
          </p:cNvPr>
          <p:cNvSpPr/>
          <p:nvPr/>
        </p:nvSpPr>
        <p:spPr>
          <a:xfrm>
            <a:off x="7088524" y="6221684"/>
            <a:ext cx="0" cy="3667013"/>
          </a:xfrm>
          <a:prstGeom prst="line">
            <a:avLst/>
          </a:prstGeom>
          <a:ln w="28575" cap="flat">
            <a:solidFill>
              <a:srgbClr val="92279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891511F4-7E32-5467-4A72-4A73A1F5CFEA}"/>
              </a:ext>
            </a:extLst>
          </p:cNvPr>
          <p:cNvSpPr txBox="1"/>
          <p:nvPr/>
        </p:nvSpPr>
        <p:spPr>
          <a:xfrm rot="-5400000">
            <a:off x="2263958" y="2396586"/>
            <a:ext cx="2050563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EC008D"/>
                </a:solidFill>
                <a:latin typeface="Montserrat"/>
                <a:ea typeface="Montserrat"/>
                <a:cs typeface="Montserrat"/>
                <a:sym typeface="Montserrat"/>
              </a:rPr>
              <a:t>Pardubice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9EAE0F86-9EB0-2348-62B9-EAEFF96AE0E3}"/>
              </a:ext>
            </a:extLst>
          </p:cNvPr>
          <p:cNvSpPr txBox="1"/>
          <p:nvPr/>
        </p:nvSpPr>
        <p:spPr>
          <a:xfrm rot="-5400000">
            <a:off x="2790684" y="1426160"/>
            <a:ext cx="2050563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Chrudim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0981FA5C-30E3-F85C-1D85-2082425BDE84}"/>
              </a:ext>
            </a:extLst>
          </p:cNvPr>
          <p:cNvSpPr txBox="1"/>
          <p:nvPr/>
        </p:nvSpPr>
        <p:spPr>
          <a:xfrm rot="-5400000">
            <a:off x="5343924" y="8492626"/>
            <a:ext cx="2050563" cy="414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Polička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8BEEE37C-B9AA-2D7D-9BDD-263A6BFD5F85}"/>
              </a:ext>
            </a:extLst>
          </p:cNvPr>
          <p:cNvSpPr txBox="1"/>
          <p:nvPr/>
        </p:nvSpPr>
        <p:spPr>
          <a:xfrm rot="-5400000">
            <a:off x="5905870" y="2974516"/>
            <a:ext cx="2050563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Ústí n. O.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75F0D50A-57FC-50C7-E48B-CAAE45BC9343}"/>
              </a:ext>
            </a:extLst>
          </p:cNvPr>
          <p:cNvSpPr txBox="1"/>
          <p:nvPr/>
        </p:nvSpPr>
        <p:spPr>
          <a:xfrm rot="-5400000">
            <a:off x="5915772" y="7828278"/>
            <a:ext cx="2979321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2"/>
              </a:lnSpc>
            </a:pPr>
            <a:r>
              <a:rPr lang="en-US" sz="2430">
                <a:solidFill>
                  <a:srgbClr val="EC008D"/>
                </a:solidFill>
                <a:latin typeface="Montserrat"/>
                <a:ea typeface="Montserrat"/>
                <a:cs typeface="Montserrat"/>
                <a:sym typeface="Montserrat"/>
              </a:rPr>
              <a:t>Česká Třebová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27D85C04-6480-5890-DC96-DF651FA11A69}"/>
              </a:ext>
            </a:extLst>
          </p:cNvPr>
          <p:cNvSpPr txBox="1"/>
          <p:nvPr/>
        </p:nvSpPr>
        <p:spPr>
          <a:xfrm rot="-5400000">
            <a:off x="3337512" y="2502078"/>
            <a:ext cx="2050563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Hlinsko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43D8430C-F906-F1D5-9A6C-02D9C1AB0D15}"/>
              </a:ext>
            </a:extLst>
          </p:cNvPr>
          <p:cNvSpPr txBox="1"/>
          <p:nvPr/>
        </p:nvSpPr>
        <p:spPr>
          <a:xfrm rot="-5400000">
            <a:off x="1371430" y="2267846"/>
            <a:ext cx="2050563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Přelouč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E28B7A0F-8692-DAEC-B5C9-BE042C74DCBD}"/>
              </a:ext>
            </a:extLst>
          </p:cNvPr>
          <p:cNvSpPr txBox="1"/>
          <p:nvPr/>
        </p:nvSpPr>
        <p:spPr>
          <a:xfrm rot="-5400000">
            <a:off x="3793335" y="3088816"/>
            <a:ext cx="2050563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Holice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3FAD2875-7934-96CC-1349-E28DC5246333}"/>
              </a:ext>
            </a:extLst>
          </p:cNvPr>
          <p:cNvSpPr txBox="1"/>
          <p:nvPr/>
        </p:nvSpPr>
        <p:spPr>
          <a:xfrm rot="-5400000">
            <a:off x="4460332" y="2823668"/>
            <a:ext cx="2050563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Vysoké Mýto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449B2A57-B028-547F-CCA5-05F1E9561CB1}"/>
              </a:ext>
            </a:extLst>
          </p:cNvPr>
          <p:cNvSpPr txBox="1"/>
          <p:nvPr/>
        </p:nvSpPr>
        <p:spPr>
          <a:xfrm rot="-5400000">
            <a:off x="7915591" y="2986580"/>
            <a:ext cx="2050563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Králíky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3F9319CF-D729-7C26-CFCC-114B8AD96CC6}"/>
              </a:ext>
            </a:extLst>
          </p:cNvPr>
          <p:cNvSpPr txBox="1"/>
          <p:nvPr/>
        </p:nvSpPr>
        <p:spPr>
          <a:xfrm rot="-5400000">
            <a:off x="6826306" y="8492626"/>
            <a:ext cx="2050563" cy="414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Svitavy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6C021FDE-E39D-D5F6-66AF-608E65E3076E}"/>
              </a:ext>
            </a:extLst>
          </p:cNvPr>
          <p:cNvSpPr txBox="1"/>
          <p:nvPr/>
        </p:nvSpPr>
        <p:spPr>
          <a:xfrm rot="-5400000">
            <a:off x="6859688" y="7879240"/>
            <a:ext cx="2979321" cy="414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M. Třebová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039605F0-8C13-1674-1871-D136809F4973}"/>
              </a:ext>
            </a:extLst>
          </p:cNvPr>
          <p:cNvSpPr txBox="1"/>
          <p:nvPr/>
        </p:nvSpPr>
        <p:spPr>
          <a:xfrm rot="-5400000">
            <a:off x="7225029" y="1694168"/>
            <a:ext cx="2050563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Lanškroun</a:t>
            </a: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05A092E9-E311-D799-7FE8-94D22A7BBFBB}"/>
              </a:ext>
            </a:extLst>
          </p:cNvPr>
          <p:cNvSpPr txBox="1"/>
          <p:nvPr/>
        </p:nvSpPr>
        <p:spPr>
          <a:xfrm rot="-5400000">
            <a:off x="6303290" y="1242564"/>
            <a:ext cx="2050563" cy="39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Žamberk</a:t>
            </a:r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34FAA83A-7F4C-BCDE-FB3D-AE577ED7E84B}"/>
              </a:ext>
            </a:extLst>
          </p:cNvPr>
          <p:cNvSpPr txBox="1"/>
          <p:nvPr/>
        </p:nvSpPr>
        <p:spPr>
          <a:xfrm rot="-5400000">
            <a:off x="5836932" y="8553618"/>
            <a:ext cx="2050563" cy="414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2"/>
              </a:lnSpc>
            </a:pPr>
            <a:r>
              <a:rPr lang="en-US" sz="243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Litomyšl</a:t>
            </a:r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6E418F84-E6AD-A642-F832-FBE495768998}"/>
              </a:ext>
            </a:extLst>
          </p:cNvPr>
          <p:cNvSpPr txBox="1"/>
          <p:nvPr/>
        </p:nvSpPr>
        <p:spPr>
          <a:xfrm>
            <a:off x="11206251" y="1897562"/>
            <a:ext cx="6058644" cy="75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3"/>
              </a:lnSpc>
            </a:pPr>
            <a:r>
              <a:rPr lang="en-US" sz="4495" b="1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PARádní kraj</a:t>
            </a:r>
          </a:p>
        </p:txBody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ED8B0074-9D8D-C152-5038-CE59064E2FC9}"/>
              </a:ext>
            </a:extLst>
          </p:cNvPr>
          <p:cNvGrpSpPr/>
          <p:nvPr/>
        </p:nvGrpSpPr>
        <p:grpSpPr>
          <a:xfrm>
            <a:off x="3839777" y="5734163"/>
            <a:ext cx="118169" cy="118169"/>
            <a:chOff x="0" y="0"/>
            <a:chExt cx="812800" cy="812800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6EEE4B5C-E17F-356A-3370-73F5D62DF4C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E1BF0E94-F3D2-A8BF-4A70-BE32E49E794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48" name="Group 48">
            <a:extLst>
              <a:ext uri="{FF2B5EF4-FFF2-40B4-BE49-F238E27FC236}">
                <a16:creationId xmlns:a16="http://schemas.microsoft.com/office/drawing/2014/main" id="{16BF60B3-DDD8-BE2C-1BD2-6E049166A62F}"/>
              </a:ext>
            </a:extLst>
          </p:cNvPr>
          <p:cNvGrpSpPr/>
          <p:nvPr/>
        </p:nvGrpSpPr>
        <p:grpSpPr>
          <a:xfrm>
            <a:off x="4898900" y="4411175"/>
            <a:ext cx="118169" cy="118169"/>
            <a:chOff x="0" y="0"/>
            <a:chExt cx="812800" cy="812800"/>
          </a:xfrm>
        </p:grpSpPr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0FA92DAD-0A12-7A93-535C-7BB4BE31649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TextBox 50">
              <a:extLst>
                <a:ext uri="{FF2B5EF4-FFF2-40B4-BE49-F238E27FC236}">
                  <a16:creationId xmlns:a16="http://schemas.microsoft.com/office/drawing/2014/main" id="{8202E2FD-8B1E-42EF-0C85-12081A758AB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51" name="Group 51">
            <a:extLst>
              <a:ext uri="{FF2B5EF4-FFF2-40B4-BE49-F238E27FC236}">
                <a16:creationId xmlns:a16="http://schemas.microsoft.com/office/drawing/2014/main" id="{BE40444A-2BD0-C640-729E-00C1EC50C5F3}"/>
              </a:ext>
            </a:extLst>
          </p:cNvPr>
          <p:cNvGrpSpPr/>
          <p:nvPr/>
        </p:nvGrpSpPr>
        <p:grpSpPr>
          <a:xfrm>
            <a:off x="5566156" y="5377505"/>
            <a:ext cx="118169" cy="118169"/>
            <a:chOff x="0" y="0"/>
            <a:chExt cx="812800" cy="812800"/>
          </a:xfrm>
        </p:grpSpPr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684D0941-395D-583F-396A-760ACAF80D4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TextBox 53">
              <a:extLst>
                <a:ext uri="{FF2B5EF4-FFF2-40B4-BE49-F238E27FC236}">
                  <a16:creationId xmlns:a16="http://schemas.microsoft.com/office/drawing/2014/main" id="{736E084D-D090-4414-3375-956C4626FD9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54" name="Group 54">
            <a:extLst>
              <a:ext uri="{FF2B5EF4-FFF2-40B4-BE49-F238E27FC236}">
                <a16:creationId xmlns:a16="http://schemas.microsoft.com/office/drawing/2014/main" id="{B403917D-FCB3-AC6F-CF92-88010799D6C4}"/>
              </a:ext>
            </a:extLst>
          </p:cNvPr>
          <p:cNvGrpSpPr/>
          <p:nvPr/>
        </p:nvGrpSpPr>
        <p:grpSpPr>
          <a:xfrm>
            <a:off x="6001172" y="5259337"/>
            <a:ext cx="118169" cy="118169"/>
            <a:chOff x="0" y="0"/>
            <a:chExt cx="812800" cy="812800"/>
          </a:xfrm>
        </p:grpSpPr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77B03D8A-4400-C66C-01B5-DC9D7EAB25C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6" name="TextBox 56">
              <a:extLst>
                <a:ext uri="{FF2B5EF4-FFF2-40B4-BE49-F238E27FC236}">
                  <a16:creationId xmlns:a16="http://schemas.microsoft.com/office/drawing/2014/main" id="{239D9D06-AA25-04CB-7634-327DDB5EA46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57" name="Group 57">
            <a:extLst>
              <a:ext uri="{FF2B5EF4-FFF2-40B4-BE49-F238E27FC236}">
                <a16:creationId xmlns:a16="http://schemas.microsoft.com/office/drawing/2014/main" id="{6AB12E04-DC77-371A-82F0-AF176D73A4D3}"/>
              </a:ext>
            </a:extLst>
          </p:cNvPr>
          <p:cNvGrpSpPr/>
          <p:nvPr/>
        </p:nvGrpSpPr>
        <p:grpSpPr>
          <a:xfrm>
            <a:off x="7370161" y="4080339"/>
            <a:ext cx="118169" cy="118169"/>
            <a:chOff x="0" y="0"/>
            <a:chExt cx="812800" cy="812800"/>
          </a:xfrm>
        </p:grpSpPr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0ADDA731-B9C8-741D-4A40-5510BF4B9B5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64C2888D-0D04-336B-6571-EA1AB50C288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60" name="Group 60">
            <a:extLst>
              <a:ext uri="{FF2B5EF4-FFF2-40B4-BE49-F238E27FC236}">
                <a16:creationId xmlns:a16="http://schemas.microsoft.com/office/drawing/2014/main" id="{949D06FE-F2DC-49F4-D3B7-E2FCACCA1ACB}"/>
              </a:ext>
            </a:extLst>
          </p:cNvPr>
          <p:cNvGrpSpPr/>
          <p:nvPr/>
        </p:nvGrpSpPr>
        <p:grpSpPr>
          <a:xfrm>
            <a:off x="7791403" y="4631580"/>
            <a:ext cx="118169" cy="118169"/>
            <a:chOff x="0" y="0"/>
            <a:chExt cx="812800" cy="812800"/>
          </a:xfrm>
        </p:grpSpPr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3F36E176-E65E-E47F-59CA-AEA20292FC8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F8F9D732-211C-809F-58B8-363EE6DD6D31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63" name="Group 63">
            <a:extLst>
              <a:ext uri="{FF2B5EF4-FFF2-40B4-BE49-F238E27FC236}">
                <a16:creationId xmlns:a16="http://schemas.microsoft.com/office/drawing/2014/main" id="{D2C3515C-DD01-4696-CAE4-04E1EFA4F3E8}"/>
              </a:ext>
            </a:extLst>
          </p:cNvPr>
          <p:cNvGrpSpPr/>
          <p:nvPr/>
        </p:nvGrpSpPr>
        <p:grpSpPr>
          <a:xfrm>
            <a:off x="9012654" y="4312808"/>
            <a:ext cx="118169" cy="118169"/>
            <a:chOff x="0" y="0"/>
            <a:chExt cx="812800" cy="812800"/>
          </a:xfrm>
        </p:grpSpPr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4620A717-9796-3478-2F61-B4F77BEF936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AE0CA0BC-9528-7C17-E586-ACBBAD26BDD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66" name="Group 66">
            <a:extLst>
              <a:ext uri="{FF2B5EF4-FFF2-40B4-BE49-F238E27FC236}">
                <a16:creationId xmlns:a16="http://schemas.microsoft.com/office/drawing/2014/main" id="{6262DCA2-88ED-FD4F-64E4-5C7FDE16277E}"/>
              </a:ext>
            </a:extLst>
          </p:cNvPr>
          <p:cNvGrpSpPr/>
          <p:nvPr/>
        </p:nvGrpSpPr>
        <p:grpSpPr>
          <a:xfrm>
            <a:off x="8274123" y="5953563"/>
            <a:ext cx="118169" cy="118169"/>
            <a:chOff x="0" y="0"/>
            <a:chExt cx="812800" cy="812800"/>
          </a:xfrm>
        </p:grpSpPr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E54B60AC-AB84-DBB5-F61C-C22D1AB4D09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TextBox 68">
              <a:extLst>
                <a:ext uri="{FF2B5EF4-FFF2-40B4-BE49-F238E27FC236}">
                  <a16:creationId xmlns:a16="http://schemas.microsoft.com/office/drawing/2014/main" id="{916FD3CE-3C3E-D7CB-A119-65DB1D25C1A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69" name="Group 69">
            <a:extLst>
              <a:ext uri="{FF2B5EF4-FFF2-40B4-BE49-F238E27FC236}">
                <a16:creationId xmlns:a16="http://schemas.microsoft.com/office/drawing/2014/main" id="{175C849B-C4F2-4F4B-D655-CF340B1F8D89}"/>
              </a:ext>
            </a:extLst>
          </p:cNvPr>
          <p:cNvGrpSpPr/>
          <p:nvPr/>
        </p:nvGrpSpPr>
        <p:grpSpPr>
          <a:xfrm>
            <a:off x="6895879" y="6103402"/>
            <a:ext cx="118169" cy="118169"/>
            <a:chOff x="0" y="0"/>
            <a:chExt cx="812800" cy="812800"/>
          </a:xfrm>
        </p:grpSpPr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C71A5C6D-4282-A73D-67BC-9D0CF1E372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1" name="TextBox 71">
              <a:extLst>
                <a:ext uri="{FF2B5EF4-FFF2-40B4-BE49-F238E27FC236}">
                  <a16:creationId xmlns:a16="http://schemas.microsoft.com/office/drawing/2014/main" id="{C6597A32-D9E9-3025-23F4-7FD69044B683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72" name="Group 72">
            <a:extLst>
              <a:ext uri="{FF2B5EF4-FFF2-40B4-BE49-F238E27FC236}">
                <a16:creationId xmlns:a16="http://schemas.microsoft.com/office/drawing/2014/main" id="{8A967158-D370-266B-1F41-B9FDBEE7667A}"/>
              </a:ext>
            </a:extLst>
          </p:cNvPr>
          <p:cNvGrpSpPr/>
          <p:nvPr/>
        </p:nvGrpSpPr>
        <p:grpSpPr>
          <a:xfrm>
            <a:off x="6394861" y="7191099"/>
            <a:ext cx="118169" cy="118169"/>
            <a:chOff x="0" y="0"/>
            <a:chExt cx="812800" cy="812800"/>
          </a:xfrm>
        </p:grpSpPr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D7B2678E-CCC5-5E9A-4416-3649BDE9CD8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4" name="TextBox 74">
              <a:extLst>
                <a:ext uri="{FF2B5EF4-FFF2-40B4-BE49-F238E27FC236}">
                  <a16:creationId xmlns:a16="http://schemas.microsoft.com/office/drawing/2014/main" id="{4671548F-720B-4CCB-2164-787F16D9C93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75" name="Group 75">
            <a:extLst>
              <a:ext uri="{FF2B5EF4-FFF2-40B4-BE49-F238E27FC236}">
                <a16:creationId xmlns:a16="http://schemas.microsoft.com/office/drawing/2014/main" id="{928E2AAC-B5FE-7ECC-886E-C9DD21A934E4}"/>
              </a:ext>
            </a:extLst>
          </p:cNvPr>
          <p:cNvGrpSpPr/>
          <p:nvPr/>
        </p:nvGrpSpPr>
        <p:grpSpPr>
          <a:xfrm>
            <a:off x="7909571" y="7063639"/>
            <a:ext cx="118169" cy="118169"/>
            <a:chOff x="0" y="0"/>
            <a:chExt cx="812800" cy="812800"/>
          </a:xfrm>
        </p:grpSpPr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85861950-96B5-CADD-1D33-17636F0F0C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7" name="TextBox 77">
              <a:extLst>
                <a:ext uri="{FF2B5EF4-FFF2-40B4-BE49-F238E27FC236}">
                  <a16:creationId xmlns:a16="http://schemas.microsoft.com/office/drawing/2014/main" id="{3F7A7486-BF9B-4DC9-DE8D-706EFA0C95A3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78" name="Group 78">
            <a:extLst>
              <a:ext uri="{FF2B5EF4-FFF2-40B4-BE49-F238E27FC236}">
                <a16:creationId xmlns:a16="http://schemas.microsoft.com/office/drawing/2014/main" id="{58AE878A-43F4-7591-5B03-F17A0DED3A97}"/>
              </a:ext>
            </a:extLst>
          </p:cNvPr>
          <p:cNvGrpSpPr/>
          <p:nvPr/>
        </p:nvGrpSpPr>
        <p:grpSpPr>
          <a:xfrm>
            <a:off x="8333207" y="6911312"/>
            <a:ext cx="118169" cy="118169"/>
            <a:chOff x="0" y="0"/>
            <a:chExt cx="812800" cy="812800"/>
          </a:xfrm>
        </p:grpSpPr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A935D4DD-184C-EB49-B2F6-8A8CAAF6501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0" name="TextBox 80">
              <a:extLst>
                <a:ext uri="{FF2B5EF4-FFF2-40B4-BE49-F238E27FC236}">
                  <a16:creationId xmlns:a16="http://schemas.microsoft.com/office/drawing/2014/main" id="{A099AAAE-FBC6-1A7A-4FB9-8BCC25A9F31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sp>
        <p:nvSpPr>
          <p:cNvPr id="81" name="TextBox 81">
            <a:extLst>
              <a:ext uri="{FF2B5EF4-FFF2-40B4-BE49-F238E27FC236}">
                <a16:creationId xmlns:a16="http://schemas.microsoft.com/office/drawing/2014/main" id="{F28A6A34-4F98-8A09-94FE-0A7383A0143A}"/>
              </a:ext>
            </a:extLst>
          </p:cNvPr>
          <p:cNvSpPr txBox="1"/>
          <p:nvPr/>
        </p:nvSpPr>
        <p:spPr>
          <a:xfrm>
            <a:off x="12473411" y="3239901"/>
            <a:ext cx="4759672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akce pro školy</a:t>
            </a:r>
          </a:p>
        </p:txBody>
      </p:sp>
      <p:grpSp>
        <p:nvGrpSpPr>
          <p:cNvPr id="82" name="Group 82">
            <a:extLst>
              <a:ext uri="{FF2B5EF4-FFF2-40B4-BE49-F238E27FC236}">
                <a16:creationId xmlns:a16="http://schemas.microsoft.com/office/drawing/2014/main" id="{87C08210-0E91-3D1D-556D-C866DCD9F671}"/>
              </a:ext>
            </a:extLst>
          </p:cNvPr>
          <p:cNvGrpSpPr/>
          <p:nvPr/>
        </p:nvGrpSpPr>
        <p:grpSpPr>
          <a:xfrm>
            <a:off x="13741021" y="3311944"/>
            <a:ext cx="375344" cy="375344"/>
            <a:chOff x="0" y="0"/>
            <a:chExt cx="812800" cy="812800"/>
          </a:xfrm>
        </p:grpSpPr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id="{8BD3F299-0607-760F-E291-F06070D7D2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4" name="TextBox 84">
              <a:extLst>
                <a:ext uri="{FF2B5EF4-FFF2-40B4-BE49-F238E27FC236}">
                  <a16:creationId xmlns:a16="http://schemas.microsoft.com/office/drawing/2014/main" id="{6F3A3861-1A94-F20E-AEE0-7C76FCF70D3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85" name="Group 85">
            <a:extLst>
              <a:ext uri="{FF2B5EF4-FFF2-40B4-BE49-F238E27FC236}">
                <a16:creationId xmlns:a16="http://schemas.microsoft.com/office/drawing/2014/main" id="{62D0B80B-1D55-8CDE-95C9-F2602CFEE17B}"/>
              </a:ext>
            </a:extLst>
          </p:cNvPr>
          <p:cNvGrpSpPr/>
          <p:nvPr/>
        </p:nvGrpSpPr>
        <p:grpSpPr>
          <a:xfrm>
            <a:off x="13741021" y="4006796"/>
            <a:ext cx="3524321" cy="424180"/>
            <a:chOff x="0" y="0"/>
            <a:chExt cx="4699094" cy="565573"/>
          </a:xfrm>
        </p:grpSpPr>
        <p:grpSp>
          <p:nvGrpSpPr>
            <p:cNvPr id="86" name="Group 86">
              <a:extLst>
                <a:ext uri="{FF2B5EF4-FFF2-40B4-BE49-F238E27FC236}">
                  <a16:creationId xmlns:a16="http://schemas.microsoft.com/office/drawing/2014/main" id="{76BEEEEB-AE5A-8763-57B1-FE6554EBE481}"/>
                </a:ext>
              </a:extLst>
            </p:cNvPr>
            <p:cNvGrpSpPr/>
            <p:nvPr/>
          </p:nvGrpSpPr>
          <p:grpSpPr>
            <a:xfrm>
              <a:off x="0" y="32558"/>
              <a:ext cx="500458" cy="500458"/>
              <a:chOff x="0" y="0"/>
              <a:chExt cx="812800" cy="812800"/>
            </a:xfrm>
          </p:grpSpPr>
          <p:sp>
            <p:nvSpPr>
              <p:cNvPr id="87" name="Freeform 87">
                <a:extLst>
                  <a:ext uri="{FF2B5EF4-FFF2-40B4-BE49-F238E27FC236}">
                    <a16:creationId xmlns:a16="http://schemas.microsoft.com/office/drawing/2014/main" id="{BF795629-2F67-5CB8-7D7C-4ED74D29F6E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C088D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" name="TextBox 88">
                <a:extLst>
                  <a:ext uri="{FF2B5EF4-FFF2-40B4-BE49-F238E27FC236}">
                    <a16:creationId xmlns:a16="http://schemas.microsoft.com/office/drawing/2014/main" id="{5E2ACB01-CA10-3F0F-49ED-A8D4A94314B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02"/>
                  </a:lnSpc>
                </a:pPr>
                <a:endParaRPr/>
              </a:p>
            </p:txBody>
          </p:sp>
        </p:grpSp>
        <p:sp>
          <p:nvSpPr>
            <p:cNvPr id="89" name="TextBox 89">
              <a:extLst>
                <a:ext uri="{FF2B5EF4-FFF2-40B4-BE49-F238E27FC236}">
                  <a16:creationId xmlns:a16="http://schemas.microsoft.com/office/drawing/2014/main" id="{016B842D-3E6D-2BDD-C0B1-A8B61FA47AE8}"/>
                </a:ext>
              </a:extLst>
            </p:cNvPr>
            <p:cNvSpPr txBox="1"/>
            <p:nvPr/>
          </p:nvSpPr>
          <p:spPr>
            <a:xfrm>
              <a:off x="832975" y="-47625"/>
              <a:ext cx="3866119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PINKaka</a:t>
              </a:r>
            </a:p>
          </p:txBody>
        </p:sp>
      </p:grpSp>
      <p:grpSp>
        <p:nvGrpSpPr>
          <p:cNvPr id="90" name="Group 90">
            <a:extLst>
              <a:ext uri="{FF2B5EF4-FFF2-40B4-BE49-F238E27FC236}">
                <a16:creationId xmlns:a16="http://schemas.microsoft.com/office/drawing/2014/main" id="{7306BFED-95A4-9190-161C-0C6677D132A0}"/>
              </a:ext>
            </a:extLst>
          </p:cNvPr>
          <p:cNvGrpSpPr/>
          <p:nvPr/>
        </p:nvGrpSpPr>
        <p:grpSpPr>
          <a:xfrm>
            <a:off x="6242908" y="5259337"/>
            <a:ext cx="118169" cy="118169"/>
            <a:chOff x="0" y="0"/>
            <a:chExt cx="812800" cy="812800"/>
          </a:xfrm>
        </p:grpSpPr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15AB08EC-6026-0F51-1A23-4D174BAF04B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2" name="TextBox 92">
              <a:extLst>
                <a:ext uri="{FF2B5EF4-FFF2-40B4-BE49-F238E27FC236}">
                  <a16:creationId xmlns:a16="http://schemas.microsoft.com/office/drawing/2014/main" id="{F539F4CA-618D-9738-20E8-5540C4327BF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93" name="Group 93">
            <a:extLst>
              <a:ext uri="{FF2B5EF4-FFF2-40B4-BE49-F238E27FC236}">
                <a16:creationId xmlns:a16="http://schemas.microsoft.com/office/drawing/2014/main" id="{69949D41-5B72-2D58-872E-D7B55F0686C9}"/>
              </a:ext>
            </a:extLst>
          </p:cNvPr>
          <p:cNvGrpSpPr/>
          <p:nvPr/>
        </p:nvGrpSpPr>
        <p:grpSpPr>
          <a:xfrm rot="2587902">
            <a:off x="7293300" y="5521423"/>
            <a:ext cx="118169" cy="118169"/>
            <a:chOff x="0" y="0"/>
            <a:chExt cx="812800" cy="812800"/>
          </a:xfrm>
        </p:grpSpPr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819832FB-6E70-62D3-E62E-DE72CF36810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5" name="TextBox 95">
              <a:extLst>
                <a:ext uri="{FF2B5EF4-FFF2-40B4-BE49-F238E27FC236}">
                  <a16:creationId xmlns:a16="http://schemas.microsoft.com/office/drawing/2014/main" id="{2B4DF46F-C72F-8B95-FA1B-EEE7395AECB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96" name="Group 96">
            <a:extLst>
              <a:ext uri="{FF2B5EF4-FFF2-40B4-BE49-F238E27FC236}">
                <a16:creationId xmlns:a16="http://schemas.microsoft.com/office/drawing/2014/main" id="{7D9EB3B5-4FA4-8D8D-0CA9-C199CCB351B7}"/>
              </a:ext>
            </a:extLst>
          </p:cNvPr>
          <p:cNvGrpSpPr/>
          <p:nvPr/>
        </p:nvGrpSpPr>
        <p:grpSpPr>
          <a:xfrm>
            <a:off x="8647096" y="6911312"/>
            <a:ext cx="118169" cy="118169"/>
            <a:chOff x="0" y="0"/>
            <a:chExt cx="812800" cy="812800"/>
          </a:xfrm>
        </p:grpSpPr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51055C5C-CF79-7A1F-8A81-2286DAA7408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8" name="TextBox 98">
              <a:extLst>
                <a:ext uri="{FF2B5EF4-FFF2-40B4-BE49-F238E27FC236}">
                  <a16:creationId xmlns:a16="http://schemas.microsoft.com/office/drawing/2014/main" id="{5D4CD95A-B771-4650-6CCA-DEA8D171240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99" name="Group 99">
            <a:extLst>
              <a:ext uri="{FF2B5EF4-FFF2-40B4-BE49-F238E27FC236}">
                <a16:creationId xmlns:a16="http://schemas.microsoft.com/office/drawing/2014/main" id="{B16AF3D4-4D69-D371-CA0E-F93C90E7BF33}"/>
              </a:ext>
            </a:extLst>
          </p:cNvPr>
          <p:cNvGrpSpPr/>
          <p:nvPr/>
        </p:nvGrpSpPr>
        <p:grpSpPr>
          <a:xfrm>
            <a:off x="6720981" y="7191099"/>
            <a:ext cx="118169" cy="118169"/>
            <a:chOff x="0" y="0"/>
            <a:chExt cx="812800" cy="812800"/>
          </a:xfrm>
        </p:grpSpPr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E15C461D-53B3-F2E0-F233-CEEF70EBEAC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1" name="TextBox 101">
              <a:extLst>
                <a:ext uri="{FF2B5EF4-FFF2-40B4-BE49-F238E27FC236}">
                  <a16:creationId xmlns:a16="http://schemas.microsoft.com/office/drawing/2014/main" id="{9413C4E5-64B1-0472-DC05-02D579069E1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02" name="Group 102">
            <a:extLst>
              <a:ext uri="{FF2B5EF4-FFF2-40B4-BE49-F238E27FC236}">
                <a16:creationId xmlns:a16="http://schemas.microsoft.com/office/drawing/2014/main" id="{86E9C938-D86C-F10A-DFBB-7C57DCB3E580}"/>
              </a:ext>
            </a:extLst>
          </p:cNvPr>
          <p:cNvGrpSpPr/>
          <p:nvPr/>
        </p:nvGrpSpPr>
        <p:grpSpPr>
          <a:xfrm>
            <a:off x="4667530" y="6793143"/>
            <a:ext cx="118169" cy="118169"/>
            <a:chOff x="0" y="0"/>
            <a:chExt cx="812800" cy="812800"/>
          </a:xfrm>
        </p:grpSpPr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E7913880-DDA0-3F20-1672-782BDA939D0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4" name="TextBox 104">
              <a:extLst>
                <a:ext uri="{FF2B5EF4-FFF2-40B4-BE49-F238E27FC236}">
                  <a16:creationId xmlns:a16="http://schemas.microsoft.com/office/drawing/2014/main" id="{1FDB9FBA-637D-CCCA-07B7-425DA93C4B2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05" name="Group 105">
            <a:extLst>
              <a:ext uri="{FF2B5EF4-FFF2-40B4-BE49-F238E27FC236}">
                <a16:creationId xmlns:a16="http://schemas.microsoft.com/office/drawing/2014/main" id="{AE320322-0140-47CD-4F3C-BD443963E14C}"/>
              </a:ext>
            </a:extLst>
          </p:cNvPr>
          <p:cNvGrpSpPr/>
          <p:nvPr/>
        </p:nvGrpSpPr>
        <p:grpSpPr>
          <a:xfrm>
            <a:off x="8027740" y="4633505"/>
            <a:ext cx="118169" cy="118169"/>
            <a:chOff x="0" y="0"/>
            <a:chExt cx="812800" cy="812800"/>
          </a:xfrm>
        </p:grpSpPr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8EC6DB78-AAEF-D60F-AB71-40F0DB37D05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7" name="TextBox 107">
              <a:extLst>
                <a:ext uri="{FF2B5EF4-FFF2-40B4-BE49-F238E27FC236}">
                  <a16:creationId xmlns:a16="http://schemas.microsoft.com/office/drawing/2014/main" id="{BCC7A82F-066F-8921-84F3-7DC27EF1FA1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08" name="Group 108">
            <a:extLst>
              <a:ext uri="{FF2B5EF4-FFF2-40B4-BE49-F238E27FC236}">
                <a16:creationId xmlns:a16="http://schemas.microsoft.com/office/drawing/2014/main" id="{551859C7-07D2-BF95-48B1-BA711FA51AAE}"/>
              </a:ext>
            </a:extLst>
          </p:cNvPr>
          <p:cNvGrpSpPr/>
          <p:nvPr/>
        </p:nvGrpSpPr>
        <p:grpSpPr>
          <a:xfrm>
            <a:off x="4140158" y="5734163"/>
            <a:ext cx="118169" cy="118169"/>
            <a:chOff x="0" y="0"/>
            <a:chExt cx="812800" cy="812800"/>
          </a:xfrm>
        </p:grpSpPr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50A3BA73-6575-3E48-4805-F14C8D7558C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0" name="TextBox 110">
              <a:extLst>
                <a:ext uri="{FF2B5EF4-FFF2-40B4-BE49-F238E27FC236}">
                  <a16:creationId xmlns:a16="http://schemas.microsoft.com/office/drawing/2014/main" id="{7B2C9DC6-5111-F1A2-5593-F77637737A1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11" name="Group 111">
            <a:extLst>
              <a:ext uri="{FF2B5EF4-FFF2-40B4-BE49-F238E27FC236}">
                <a16:creationId xmlns:a16="http://schemas.microsoft.com/office/drawing/2014/main" id="{82C1D7A5-06EB-79DE-B29B-F3D37237BA8C}"/>
              </a:ext>
            </a:extLst>
          </p:cNvPr>
          <p:cNvGrpSpPr/>
          <p:nvPr/>
        </p:nvGrpSpPr>
        <p:grpSpPr>
          <a:xfrm>
            <a:off x="12499628" y="4726251"/>
            <a:ext cx="4759672" cy="424180"/>
            <a:chOff x="0" y="0"/>
            <a:chExt cx="6346230" cy="565573"/>
          </a:xfrm>
        </p:grpSpPr>
        <p:sp>
          <p:nvSpPr>
            <p:cNvPr id="112" name="TextBox 112">
              <a:extLst>
                <a:ext uri="{FF2B5EF4-FFF2-40B4-BE49-F238E27FC236}">
                  <a16:creationId xmlns:a16="http://schemas.microsoft.com/office/drawing/2014/main" id="{E13431E3-3046-E02B-018C-618F1CFDFF98}"/>
                </a:ext>
              </a:extLst>
            </p:cNvPr>
            <p:cNvSpPr txBox="1"/>
            <p:nvPr/>
          </p:nvSpPr>
          <p:spPr>
            <a:xfrm>
              <a:off x="0" y="-47625"/>
              <a:ext cx="6346230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coworking</a:t>
              </a:r>
            </a:p>
          </p:txBody>
        </p:sp>
        <p:grpSp>
          <p:nvGrpSpPr>
            <p:cNvPr id="113" name="Group 113">
              <a:extLst>
                <a:ext uri="{FF2B5EF4-FFF2-40B4-BE49-F238E27FC236}">
                  <a16:creationId xmlns:a16="http://schemas.microsoft.com/office/drawing/2014/main" id="{97DEE425-2A70-2AC8-23F5-100D45F6D17C}"/>
                </a:ext>
              </a:extLst>
            </p:cNvPr>
            <p:cNvGrpSpPr/>
            <p:nvPr/>
          </p:nvGrpSpPr>
          <p:grpSpPr>
            <a:xfrm>
              <a:off x="1664747" y="32558"/>
              <a:ext cx="500458" cy="500458"/>
              <a:chOff x="0" y="0"/>
              <a:chExt cx="812800" cy="812800"/>
            </a:xfrm>
          </p:grpSpPr>
          <p:sp>
            <p:nvSpPr>
              <p:cNvPr id="114" name="Freeform 114">
                <a:extLst>
                  <a:ext uri="{FF2B5EF4-FFF2-40B4-BE49-F238E27FC236}">
                    <a16:creationId xmlns:a16="http://schemas.microsoft.com/office/drawing/2014/main" id="{E8443B24-B23D-FB58-8815-BC95469B4BE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5" name="TextBox 115">
                <a:extLst>
                  <a:ext uri="{FF2B5EF4-FFF2-40B4-BE49-F238E27FC236}">
                    <a16:creationId xmlns:a16="http://schemas.microsoft.com/office/drawing/2014/main" id="{8C794FFA-351C-4F46-951E-43ECDE7F252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02"/>
                  </a:lnSpc>
                </a:pPr>
                <a:endParaRPr/>
              </a:p>
            </p:txBody>
          </p:sp>
        </p:grpSp>
      </p:grpSp>
      <p:grpSp>
        <p:nvGrpSpPr>
          <p:cNvPr id="116" name="Group 116">
            <a:extLst>
              <a:ext uri="{FF2B5EF4-FFF2-40B4-BE49-F238E27FC236}">
                <a16:creationId xmlns:a16="http://schemas.microsoft.com/office/drawing/2014/main" id="{586BF337-CEB2-F11B-6349-DD3EAB5D010C}"/>
              </a:ext>
            </a:extLst>
          </p:cNvPr>
          <p:cNvGrpSpPr/>
          <p:nvPr/>
        </p:nvGrpSpPr>
        <p:grpSpPr>
          <a:xfrm>
            <a:off x="4667530" y="7004555"/>
            <a:ext cx="118169" cy="118169"/>
            <a:chOff x="0" y="0"/>
            <a:chExt cx="812800" cy="812800"/>
          </a:xfrm>
        </p:grpSpPr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0E6B2174-260E-786E-5DE7-6B13E40BD6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8" name="TextBox 118">
              <a:extLst>
                <a:ext uri="{FF2B5EF4-FFF2-40B4-BE49-F238E27FC236}">
                  <a16:creationId xmlns:a16="http://schemas.microsoft.com/office/drawing/2014/main" id="{860A5123-0FAD-7E04-CBE8-21D6E9904C8B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19" name="Group 119">
            <a:extLst>
              <a:ext uri="{FF2B5EF4-FFF2-40B4-BE49-F238E27FC236}">
                <a16:creationId xmlns:a16="http://schemas.microsoft.com/office/drawing/2014/main" id="{1836F26B-9D7A-1F09-402C-7497291D2322}"/>
              </a:ext>
            </a:extLst>
          </p:cNvPr>
          <p:cNvGrpSpPr/>
          <p:nvPr/>
        </p:nvGrpSpPr>
        <p:grpSpPr>
          <a:xfrm>
            <a:off x="7157873" y="6379143"/>
            <a:ext cx="118169" cy="118169"/>
            <a:chOff x="0" y="0"/>
            <a:chExt cx="812800" cy="812800"/>
          </a:xfrm>
        </p:grpSpPr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57B0CEDC-C787-34C2-29D2-4B49116A61A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1" name="TextBox 121">
              <a:extLst>
                <a:ext uri="{FF2B5EF4-FFF2-40B4-BE49-F238E27FC236}">
                  <a16:creationId xmlns:a16="http://schemas.microsoft.com/office/drawing/2014/main" id="{2F45CE3D-97CA-8B31-E51B-D8805F31441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22" name="Group 122">
            <a:extLst>
              <a:ext uri="{FF2B5EF4-FFF2-40B4-BE49-F238E27FC236}">
                <a16:creationId xmlns:a16="http://schemas.microsoft.com/office/drawing/2014/main" id="{98834D01-BC88-EBE7-9621-E29F3BEBD854}"/>
              </a:ext>
            </a:extLst>
          </p:cNvPr>
          <p:cNvGrpSpPr/>
          <p:nvPr/>
        </p:nvGrpSpPr>
        <p:grpSpPr>
          <a:xfrm>
            <a:off x="8189712" y="7309366"/>
            <a:ext cx="118169" cy="118169"/>
            <a:chOff x="0" y="0"/>
            <a:chExt cx="812800" cy="812800"/>
          </a:xfrm>
        </p:grpSpPr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id="{79CEFF3D-7C3A-943E-39A9-8758857A128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4" name="TextBox 124">
              <a:extLst>
                <a:ext uri="{FF2B5EF4-FFF2-40B4-BE49-F238E27FC236}">
                  <a16:creationId xmlns:a16="http://schemas.microsoft.com/office/drawing/2014/main" id="{12665A57-0D8E-B567-3F42-71A398D855C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25" name="Group 125">
            <a:extLst>
              <a:ext uri="{FF2B5EF4-FFF2-40B4-BE49-F238E27FC236}">
                <a16:creationId xmlns:a16="http://schemas.microsoft.com/office/drawing/2014/main" id="{C44C01F3-E08F-DFA6-13AB-35C626EF6817}"/>
              </a:ext>
            </a:extLst>
          </p:cNvPr>
          <p:cNvGrpSpPr/>
          <p:nvPr/>
        </p:nvGrpSpPr>
        <p:grpSpPr>
          <a:xfrm>
            <a:off x="8556609" y="6226137"/>
            <a:ext cx="118169" cy="118169"/>
            <a:chOff x="0" y="0"/>
            <a:chExt cx="812800" cy="812800"/>
          </a:xfrm>
        </p:grpSpPr>
        <p:sp>
          <p:nvSpPr>
            <p:cNvPr id="126" name="Freeform 126">
              <a:extLst>
                <a:ext uri="{FF2B5EF4-FFF2-40B4-BE49-F238E27FC236}">
                  <a16:creationId xmlns:a16="http://schemas.microsoft.com/office/drawing/2014/main" id="{B961FC8A-A500-824B-C2AA-8627E095F67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7" name="TextBox 127">
              <a:extLst>
                <a:ext uri="{FF2B5EF4-FFF2-40B4-BE49-F238E27FC236}">
                  <a16:creationId xmlns:a16="http://schemas.microsoft.com/office/drawing/2014/main" id="{3DC8CE33-34E8-CA7E-89D6-4189C574923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28" name="Group 128">
            <a:extLst>
              <a:ext uri="{FF2B5EF4-FFF2-40B4-BE49-F238E27FC236}">
                <a16:creationId xmlns:a16="http://schemas.microsoft.com/office/drawing/2014/main" id="{54C5D388-54A0-6E2B-015D-D9B327F52A91}"/>
              </a:ext>
            </a:extLst>
          </p:cNvPr>
          <p:cNvGrpSpPr/>
          <p:nvPr/>
        </p:nvGrpSpPr>
        <p:grpSpPr>
          <a:xfrm>
            <a:off x="8647096" y="7132015"/>
            <a:ext cx="118169" cy="118169"/>
            <a:chOff x="0" y="0"/>
            <a:chExt cx="812800" cy="812800"/>
          </a:xfrm>
        </p:grpSpPr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id="{41F3DCAD-58B0-2AC1-683F-A503E31F8E8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0" name="TextBox 130">
              <a:extLst>
                <a:ext uri="{FF2B5EF4-FFF2-40B4-BE49-F238E27FC236}">
                  <a16:creationId xmlns:a16="http://schemas.microsoft.com/office/drawing/2014/main" id="{BA32D5D4-35DD-4B1F-EDD7-FA97A18DDB3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31" name="Group 131">
            <a:extLst>
              <a:ext uri="{FF2B5EF4-FFF2-40B4-BE49-F238E27FC236}">
                <a16:creationId xmlns:a16="http://schemas.microsoft.com/office/drawing/2014/main" id="{BCE54F80-0FDF-719D-3252-1D83B8AC2FC8}"/>
              </a:ext>
            </a:extLst>
          </p:cNvPr>
          <p:cNvGrpSpPr/>
          <p:nvPr/>
        </p:nvGrpSpPr>
        <p:grpSpPr>
          <a:xfrm>
            <a:off x="7566754" y="5931692"/>
            <a:ext cx="118169" cy="118169"/>
            <a:chOff x="0" y="0"/>
            <a:chExt cx="812800" cy="812800"/>
          </a:xfrm>
        </p:grpSpPr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id="{9EAEFABB-B77C-CE18-D730-C45D5E39D4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3" name="TextBox 133">
              <a:extLst>
                <a:ext uri="{FF2B5EF4-FFF2-40B4-BE49-F238E27FC236}">
                  <a16:creationId xmlns:a16="http://schemas.microsoft.com/office/drawing/2014/main" id="{92B2A04E-E2F8-8B89-098A-D1B9DBC248A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34" name="Group 134">
            <a:extLst>
              <a:ext uri="{FF2B5EF4-FFF2-40B4-BE49-F238E27FC236}">
                <a16:creationId xmlns:a16="http://schemas.microsoft.com/office/drawing/2014/main" id="{ED888C6A-F8C2-87B8-0752-47389ED82FEE}"/>
              </a:ext>
            </a:extLst>
          </p:cNvPr>
          <p:cNvGrpSpPr/>
          <p:nvPr/>
        </p:nvGrpSpPr>
        <p:grpSpPr>
          <a:xfrm>
            <a:off x="7757231" y="5972613"/>
            <a:ext cx="118169" cy="118169"/>
            <a:chOff x="0" y="0"/>
            <a:chExt cx="812800" cy="812800"/>
          </a:xfrm>
        </p:grpSpPr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B0E932CD-D02E-235E-576E-68A252B90A4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6" name="TextBox 136">
              <a:extLst>
                <a:ext uri="{FF2B5EF4-FFF2-40B4-BE49-F238E27FC236}">
                  <a16:creationId xmlns:a16="http://schemas.microsoft.com/office/drawing/2014/main" id="{785F6C93-C97A-8B8A-39AB-2CE5549C25B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37" name="Group 137">
            <a:extLst>
              <a:ext uri="{FF2B5EF4-FFF2-40B4-BE49-F238E27FC236}">
                <a16:creationId xmlns:a16="http://schemas.microsoft.com/office/drawing/2014/main" id="{ACC29DD4-442B-849C-9381-6DF6CC64D58A}"/>
              </a:ext>
            </a:extLst>
          </p:cNvPr>
          <p:cNvGrpSpPr/>
          <p:nvPr/>
        </p:nvGrpSpPr>
        <p:grpSpPr>
          <a:xfrm>
            <a:off x="7816315" y="6142869"/>
            <a:ext cx="118169" cy="118169"/>
            <a:chOff x="0" y="0"/>
            <a:chExt cx="812800" cy="812800"/>
          </a:xfrm>
        </p:grpSpPr>
        <p:sp>
          <p:nvSpPr>
            <p:cNvPr id="138" name="Freeform 138">
              <a:extLst>
                <a:ext uri="{FF2B5EF4-FFF2-40B4-BE49-F238E27FC236}">
                  <a16:creationId xmlns:a16="http://schemas.microsoft.com/office/drawing/2014/main" id="{BDDE31B3-60EE-57FE-DB3A-94C29C163CA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9" name="TextBox 139">
              <a:extLst>
                <a:ext uri="{FF2B5EF4-FFF2-40B4-BE49-F238E27FC236}">
                  <a16:creationId xmlns:a16="http://schemas.microsoft.com/office/drawing/2014/main" id="{9B446627-DB3B-D756-C2E4-0B88678E412C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40" name="Group 140">
            <a:extLst>
              <a:ext uri="{FF2B5EF4-FFF2-40B4-BE49-F238E27FC236}">
                <a16:creationId xmlns:a16="http://schemas.microsoft.com/office/drawing/2014/main" id="{6D0F0CB3-3B9C-18A0-27AC-9C49EC7F3363}"/>
              </a:ext>
            </a:extLst>
          </p:cNvPr>
          <p:cNvGrpSpPr/>
          <p:nvPr/>
        </p:nvGrpSpPr>
        <p:grpSpPr>
          <a:xfrm>
            <a:off x="7474473" y="6090781"/>
            <a:ext cx="304588" cy="304588"/>
            <a:chOff x="0" y="0"/>
            <a:chExt cx="812800" cy="812800"/>
          </a:xfrm>
        </p:grpSpPr>
        <p:sp>
          <p:nvSpPr>
            <p:cNvPr id="141" name="Freeform 141">
              <a:extLst>
                <a:ext uri="{FF2B5EF4-FFF2-40B4-BE49-F238E27FC236}">
                  <a16:creationId xmlns:a16="http://schemas.microsoft.com/office/drawing/2014/main" id="{32921C50-E25B-A261-064C-122F2C54F06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2" name="TextBox 142">
              <a:extLst>
                <a:ext uri="{FF2B5EF4-FFF2-40B4-BE49-F238E27FC236}">
                  <a16:creationId xmlns:a16="http://schemas.microsoft.com/office/drawing/2014/main" id="{E86E8A69-921D-E5BE-C3A6-FD4E42CECBEB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43" name="Group 143">
            <a:extLst>
              <a:ext uri="{FF2B5EF4-FFF2-40B4-BE49-F238E27FC236}">
                <a16:creationId xmlns:a16="http://schemas.microsoft.com/office/drawing/2014/main" id="{94E00E59-4561-8903-CAD0-2669EFD664D4}"/>
              </a:ext>
            </a:extLst>
          </p:cNvPr>
          <p:cNvGrpSpPr/>
          <p:nvPr/>
        </p:nvGrpSpPr>
        <p:grpSpPr>
          <a:xfrm>
            <a:off x="3368777" y="4983786"/>
            <a:ext cx="380834" cy="380834"/>
            <a:chOff x="0" y="0"/>
            <a:chExt cx="812800" cy="812800"/>
          </a:xfrm>
        </p:grpSpPr>
        <p:sp>
          <p:nvSpPr>
            <p:cNvPr id="144" name="Freeform 144">
              <a:extLst>
                <a:ext uri="{FF2B5EF4-FFF2-40B4-BE49-F238E27FC236}">
                  <a16:creationId xmlns:a16="http://schemas.microsoft.com/office/drawing/2014/main" id="{F6EBA0E9-ABC2-36F7-CAEF-8E2F3B6B565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5" name="TextBox 145">
              <a:extLst>
                <a:ext uri="{FF2B5EF4-FFF2-40B4-BE49-F238E27FC236}">
                  <a16:creationId xmlns:a16="http://schemas.microsoft.com/office/drawing/2014/main" id="{943F19EE-AF0E-A3D2-898B-1F081B35950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46" name="Group 146">
            <a:extLst>
              <a:ext uri="{FF2B5EF4-FFF2-40B4-BE49-F238E27FC236}">
                <a16:creationId xmlns:a16="http://schemas.microsoft.com/office/drawing/2014/main" id="{A1F58A0C-0705-1868-82A3-E291C0965973}"/>
              </a:ext>
            </a:extLst>
          </p:cNvPr>
          <p:cNvGrpSpPr/>
          <p:nvPr/>
        </p:nvGrpSpPr>
        <p:grpSpPr>
          <a:xfrm rot="3416612">
            <a:off x="3775815" y="4984507"/>
            <a:ext cx="118169" cy="118169"/>
            <a:chOff x="0" y="0"/>
            <a:chExt cx="812800" cy="812800"/>
          </a:xfrm>
        </p:grpSpPr>
        <p:sp>
          <p:nvSpPr>
            <p:cNvPr id="147" name="Freeform 147">
              <a:extLst>
                <a:ext uri="{FF2B5EF4-FFF2-40B4-BE49-F238E27FC236}">
                  <a16:creationId xmlns:a16="http://schemas.microsoft.com/office/drawing/2014/main" id="{7DF9C892-800A-B38B-4F27-099C4722B7B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8" name="TextBox 148">
              <a:extLst>
                <a:ext uri="{FF2B5EF4-FFF2-40B4-BE49-F238E27FC236}">
                  <a16:creationId xmlns:a16="http://schemas.microsoft.com/office/drawing/2014/main" id="{4DB477F7-DE4C-F3CC-2C4D-2DB5A53C2C5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49" name="Group 149">
            <a:extLst>
              <a:ext uri="{FF2B5EF4-FFF2-40B4-BE49-F238E27FC236}">
                <a16:creationId xmlns:a16="http://schemas.microsoft.com/office/drawing/2014/main" id="{64EA094F-1D56-6B7F-875C-A8526C2B6E0F}"/>
              </a:ext>
            </a:extLst>
          </p:cNvPr>
          <p:cNvGrpSpPr/>
          <p:nvPr/>
        </p:nvGrpSpPr>
        <p:grpSpPr>
          <a:xfrm rot="3416612">
            <a:off x="3845416" y="5166474"/>
            <a:ext cx="118169" cy="118169"/>
            <a:chOff x="0" y="0"/>
            <a:chExt cx="812800" cy="812800"/>
          </a:xfrm>
        </p:grpSpPr>
        <p:sp>
          <p:nvSpPr>
            <p:cNvPr id="150" name="Freeform 150">
              <a:extLst>
                <a:ext uri="{FF2B5EF4-FFF2-40B4-BE49-F238E27FC236}">
                  <a16:creationId xmlns:a16="http://schemas.microsoft.com/office/drawing/2014/main" id="{BB6F062D-0725-F499-D785-516532A0475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1" name="TextBox 151">
              <a:extLst>
                <a:ext uri="{FF2B5EF4-FFF2-40B4-BE49-F238E27FC236}">
                  <a16:creationId xmlns:a16="http://schemas.microsoft.com/office/drawing/2014/main" id="{84049117-1471-E365-4FBF-5E4B53E7FDF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52" name="Group 152">
            <a:extLst>
              <a:ext uri="{FF2B5EF4-FFF2-40B4-BE49-F238E27FC236}">
                <a16:creationId xmlns:a16="http://schemas.microsoft.com/office/drawing/2014/main" id="{889A9387-0212-226B-58F4-5597FD7578BF}"/>
              </a:ext>
            </a:extLst>
          </p:cNvPr>
          <p:cNvGrpSpPr/>
          <p:nvPr/>
        </p:nvGrpSpPr>
        <p:grpSpPr>
          <a:xfrm rot="3416612">
            <a:off x="3734947" y="5308864"/>
            <a:ext cx="118169" cy="118169"/>
            <a:chOff x="0" y="0"/>
            <a:chExt cx="812800" cy="812800"/>
          </a:xfrm>
        </p:grpSpPr>
        <p:sp>
          <p:nvSpPr>
            <p:cNvPr id="153" name="Freeform 153">
              <a:extLst>
                <a:ext uri="{FF2B5EF4-FFF2-40B4-BE49-F238E27FC236}">
                  <a16:creationId xmlns:a16="http://schemas.microsoft.com/office/drawing/2014/main" id="{2E36F9CA-902E-DF7E-07E9-B6293AEF340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4" name="TextBox 154">
              <a:extLst>
                <a:ext uri="{FF2B5EF4-FFF2-40B4-BE49-F238E27FC236}">
                  <a16:creationId xmlns:a16="http://schemas.microsoft.com/office/drawing/2014/main" id="{C2FECDB8-66B3-B893-5E4E-74B10CE7F16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sp>
        <p:nvSpPr>
          <p:cNvPr id="155" name="Freeform 155">
            <a:extLst>
              <a:ext uri="{FF2B5EF4-FFF2-40B4-BE49-F238E27FC236}">
                <a16:creationId xmlns:a16="http://schemas.microsoft.com/office/drawing/2014/main" id="{83A74322-A35D-430A-8484-CDB364351343}"/>
              </a:ext>
            </a:extLst>
          </p:cNvPr>
          <p:cNvSpPr/>
          <p:nvPr/>
        </p:nvSpPr>
        <p:spPr>
          <a:xfrm>
            <a:off x="15077505" y="1022080"/>
            <a:ext cx="2181795" cy="425450"/>
          </a:xfrm>
          <a:custGeom>
            <a:avLst/>
            <a:gdLst/>
            <a:ahLst/>
            <a:cxnLst/>
            <a:rect l="l" t="t" r="r" b="b"/>
            <a:pathLst>
              <a:path w="2181795" h="425450">
                <a:moveTo>
                  <a:pt x="0" y="0"/>
                </a:moveTo>
                <a:lnTo>
                  <a:pt x="2181795" y="0"/>
                </a:lnTo>
                <a:lnTo>
                  <a:pt x="2181795" y="425450"/>
                </a:lnTo>
                <a:lnTo>
                  <a:pt x="0" y="425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6" name="Freeform 156">
            <a:extLst>
              <a:ext uri="{FF2B5EF4-FFF2-40B4-BE49-F238E27FC236}">
                <a16:creationId xmlns:a16="http://schemas.microsoft.com/office/drawing/2014/main" id="{F27BF300-2A34-0853-2E7F-C045C33D100F}"/>
              </a:ext>
            </a:extLst>
          </p:cNvPr>
          <p:cNvSpPr/>
          <p:nvPr/>
        </p:nvSpPr>
        <p:spPr>
          <a:xfrm>
            <a:off x="13232467" y="5474281"/>
            <a:ext cx="3784019" cy="3784019"/>
          </a:xfrm>
          <a:custGeom>
            <a:avLst/>
            <a:gdLst/>
            <a:ahLst/>
            <a:cxnLst/>
            <a:rect l="l" t="t" r="r" b="b"/>
            <a:pathLst>
              <a:path w="3784019" h="3784019">
                <a:moveTo>
                  <a:pt x="0" y="0"/>
                </a:moveTo>
                <a:lnTo>
                  <a:pt x="3784019" y="0"/>
                </a:lnTo>
                <a:lnTo>
                  <a:pt x="3784019" y="3784019"/>
                </a:lnTo>
                <a:lnTo>
                  <a:pt x="0" y="3784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7" name="Freeform 157">
            <a:extLst>
              <a:ext uri="{FF2B5EF4-FFF2-40B4-BE49-F238E27FC236}">
                <a16:creationId xmlns:a16="http://schemas.microsoft.com/office/drawing/2014/main" id="{345530B3-B10F-E959-6B1F-528BEC7C035A}"/>
              </a:ext>
            </a:extLst>
          </p:cNvPr>
          <p:cNvSpPr/>
          <p:nvPr/>
        </p:nvSpPr>
        <p:spPr>
          <a:xfrm rot="-577282">
            <a:off x="11452275" y="9462598"/>
            <a:ext cx="1000928" cy="1251161"/>
          </a:xfrm>
          <a:custGeom>
            <a:avLst/>
            <a:gdLst/>
            <a:ahLst/>
            <a:cxnLst/>
            <a:rect l="l" t="t" r="r" b="b"/>
            <a:pathLst>
              <a:path w="1000928" h="1251161">
                <a:moveTo>
                  <a:pt x="0" y="0"/>
                </a:moveTo>
                <a:lnTo>
                  <a:pt x="1000928" y="0"/>
                </a:lnTo>
                <a:lnTo>
                  <a:pt x="1000928" y="1251160"/>
                </a:lnTo>
                <a:lnTo>
                  <a:pt x="0" y="1251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850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013262"/>
            <a:ext cx="3581645" cy="698421"/>
          </a:xfrm>
          <a:custGeom>
            <a:avLst/>
            <a:gdLst/>
            <a:ahLst/>
            <a:cxnLst/>
            <a:rect l="l" t="t" r="r" b="b"/>
            <a:pathLst>
              <a:path w="3581645" h="698421">
                <a:moveTo>
                  <a:pt x="0" y="0"/>
                </a:moveTo>
                <a:lnTo>
                  <a:pt x="3581645" y="0"/>
                </a:lnTo>
                <a:lnTo>
                  <a:pt x="3581645" y="698421"/>
                </a:lnTo>
                <a:lnTo>
                  <a:pt x="0" y="698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89244">
            <a:off x="11702316" y="4372406"/>
            <a:ext cx="5270449" cy="5020894"/>
          </a:xfrm>
          <a:custGeom>
            <a:avLst/>
            <a:gdLst/>
            <a:ahLst/>
            <a:cxnLst/>
            <a:rect l="l" t="t" r="r" b="b"/>
            <a:pathLst>
              <a:path w="5270449" h="5020894">
                <a:moveTo>
                  <a:pt x="0" y="0"/>
                </a:moveTo>
                <a:lnTo>
                  <a:pt x="5270449" y="0"/>
                </a:lnTo>
                <a:lnTo>
                  <a:pt x="5270449" y="5020893"/>
                </a:lnTo>
                <a:lnTo>
                  <a:pt x="0" y="502089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5356994" y="4749701"/>
            <a:ext cx="4518915" cy="1483104"/>
          </a:xfrm>
          <a:custGeom>
            <a:avLst/>
            <a:gdLst/>
            <a:ahLst/>
            <a:cxnLst/>
            <a:rect l="l" t="t" r="r" b="b"/>
            <a:pathLst>
              <a:path w="4518915" h="1483104">
                <a:moveTo>
                  <a:pt x="0" y="0"/>
                </a:moveTo>
                <a:lnTo>
                  <a:pt x="4518915" y="0"/>
                </a:lnTo>
                <a:lnTo>
                  <a:pt x="4518915" y="1483104"/>
                </a:lnTo>
                <a:lnTo>
                  <a:pt x="0" y="14831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028700" y="6057900"/>
            <a:ext cx="3427048" cy="1135210"/>
          </a:xfrm>
          <a:custGeom>
            <a:avLst/>
            <a:gdLst/>
            <a:ahLst/>
            <a:cxnLst/>
            <a:rect l="l" t="t" r="r" b="b"/>
            <a:pathLst>
              <a:path w="3427048" h="1135210">
                <a:moveTo>
                  <a:pt x="0" y="0"/>
                </a:moveTo>
                <a:lnTo>
                  <a:pt x="3427048" y="0"/>
                </a:lnTo>
                <a:lnTo>
                  <a:pt x="3427048" y="1135210"/>
                </a:lnTo>
                <a:lnTo>
                  <a:pt x="0" y="1135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028700" y="2803392"/>
            <a:ext cx="16230600" cy="104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50"/>
              </a:lnSpc>
            </a:pPr>
            <a:r>
              <a:rPr lang="en-US" sz="7500" b="1" dirty="0" err="1">
                <a:solidFill>
                  <a:srgbClr val="9229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Děkujeme</a:t>
            </a:r>
            <a:r>
              <a:rPr lang="cs-CZ" sz="7500" b="1" dirty="0">
                <a:solidFill>
                  <a:srgbClr val="9229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za pozornost</a:t>
            </a:r>
            <a:r>
              <a:rPr lang="en-US" sz="7500" b="1" dirty="0">
                <a:solidFill>
                  <a:srgbClr val="9229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26576" y="8592090"/>
            <a:ext cx="13032724" cy="66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2"/>
              </a:lnSpc>
            </a:pPr>
            <a:r>
              <a:rPr lang="en-US" sz="3894" dirty="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#ppink #paradnikraj</a:t>
            </a:r>
            <a:r>
              <a:rPr lang="cs-CZ" sz="3894" dirty="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894" dirty="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#</a:t>
            </a:r>
            <a:r>
              <a:rPr lang="cs-CZ" sz="3894" dirty="0">
                <a:solidFill>
                  <a:srgbClr val="922790"/>
                </a:solidFill>
                <a:latin typeface="Montserrat"/>
                <a:ea typeface="Montserrat"/>
                <a:cs typeface="Montserrat"/>
                <a:sym typeface="Montserrat"/>
              </a:rPr>
              <a:t>HSOÚ </a:t>
            </a:r>
            <a:endParaRPr lang="en-US" sz="3894" dirty="0">
              <a:solidFill>
                <a:srgbClr val="92279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77282">
            <a:off x="13697049" y="9665330"/>
            <a:ext cx="1488159" cy="1860198"/>
          </a:xfrm>
          <a:custGeom>
            <a:avLst/>
            <a:gdLst/>
            <a:ahLst/>
            <a:cxnLst/>
            <a:rect l="l" t="t" r="r" b="b"/>
            <a:pathLst>
              <a:path w="1488159" h="1860198">
                <a:moveTo>
                  <a:pt x="0" y="0"/>
                </a:moveTo>
                <a:lnTo>
                  <a:pt x="1488159" y="0"/>
                </a:lnTo>
                <a:lnTo>
                  <a:pt x="1488159" y="1860198"/>
                </a:lnTo>
                <a:lnTo>
                  <a:pt x="0" y="18601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77282">
            <a:off x="12176465" y="8737244"/>
            <a:ext cx="2296337" cy="2870421"/>
          </a:xfrm>
          <a:custGeom>
            <a:avLst/>
            <a:gdLst/>
            <a:ahLst/>
            <a:cxnLst/>
            <a:rect l="l" t="t" r="r" b="b"/>
            <a:pathLst>
              <a:path w="2296337" h="2870421">
                <a:moveTo>
                  <a:pt x="0" y="0"/>
                </a:moveTo>
                <a:lnTo>
                  <a:pt x="2296337" y="0"/>
                </a:lnTo>
                <a:lnTo>
                  <a:pt x="2296337" y="2870422"/>
                </a:lnTo>
                <a:lnTo>
                  <a:pt x="0" y="2870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77282">
            <a:off x="17065857" y="7420646"/>
            <a:ext cx="1488159" cy="1860198"/>
          </a:xfrm>
          <a:custGeom>
            <a:avLst/>
            <a:gdLst/>
            <a:ahLst/>
            <a:cxnLst/>
            <a:rect l="l" t="t" r="r" b="b"/>
            <a:pathLst>
              <a:path w="1488159" h="1860198">
                <a:moveTo>
                  <a:pt x="0" y="0"/>
                </a:moveTo>
                <a:lnTo>
                  <a:pt x="1488159" y="0"/>
                </a:lnTo>
                <a:lnTo>
                  <a:pt x="1488159" y="1860198"/>
                </a:lnTo>
                <a:lnTo>
                  <a:pt x="0" y="18601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577282">
            <a:off x="14977043" y="9072952"/>
            <a:ext cx="1040297" cy="1300371"/>
          </a:xfrm>
          <a:custGeom>
            <a:avLst/>
            <a:gdLst/>
            <a:ahLst/>
            <a:cxnLst/>
            <a:rect l="l" t="t" r="r" b="b"/>
            <a:pathLst>
              <a:path w="1040297" h="1300371">
                <a:moveTo>
                  <a:pt x="0" y="0"/>
                </a:moveTo>
                <a:lnTo>
                  <a:pt x="1040297" y="0"/>
                </a:lnTo>
                <a:lnTo>
                  <a:pt x="1040297" y="1300370"/>
                </a:lnTo>
                <a:lnTo>
                  <a:pt x="0" y="130037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577282">
            <a:off x="15769134" y="8906915"/>
            <a:ext cx="2913462" cy="2811805"/>
          </a:xfrm>
          <a:custGeom>
            <a:avLst/>
            <a:gdLst/>
            <a:ahLst/>
            <a:cxnLst/>
            <a:rect l="l" t="t" r="r" b="b"/>
            <a:pathLst>
              <a:path w="2913462" h="2811805">
                <a:moveTo>
                  <a:pt x="0" y="0"/>
                </a:moveTo>
                <a:lnTo>
                  <a:pt x="2913462" y="0"/>
                </a:lnTo>
                <a:lnTo>
                  <a:pt x="2913462" y="2811805"/>
                </a:lnTo>
                <a:lnTo>
                  <a:pt x="0" y="281180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577282">
            <a:off x="17206726" y="5040640"/>
            <a:ext cx="1952636" cy="2440795"/>
          </a:xfrm>
          <a:custGeom>
            <a:avLst/>
            <a:gdLst/>
            <a:ahLst/>
            <a:cxnLst/>
            <a:rect l="l" t="t" r="r" b="b"/>
            <a:pathLst>
              <a:path w="1952636" h="2440795">
                <a:moveTo>
                  <a:pt x="0" y="0"/>
                </a:moveTo>
                <a:lnTo>
                  <a:pt x="1952636" y="0"/>
                </a:lnTo>
                <a:lnTo>
                  <a:pt x="1952636" y="2440796"/>
                </a:lnTo>
                <a:lnTo>
                  <a:pt x="0" y="244079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-577282">
            <a:off x="17585449" y="6686896"/>
            <a:ext cx="1195190" cy="1493987"/>
          </a:xfrm>
          <a:custGeom>
            <a:avLst/>
            <a:gdLst/>
            <a:ahLst/>
            <a:cxnLst/>
            <a:rect l="l" t="t" r="r" b="b"/>
            <a:pathLst>
              <a:path w="1195190" h="1493987">
                <a:moveTo>
                  <a:pt x="0" y="0"/>
                </a:moveTo>
                <a:lnTo>
                  <a:pt x="1195190" y="0"/>
                </a:lnTo>
                <a:lnTo>
                  <a:pt x="1195190" y="1493988"/>
                </a:lnTo>
                <a:lnTo>
                  <a:pt x="0" y="149398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4" name="TextBox 44"/>
          <p:cNvSpPr txBox="1"/>
          <p:nvPr/>
        </p:nvSpPr>
        <p:spPr>
          <a:xfrm>
            <a:off x="11206251" y="1897562"/>
            <a:ext cx="6058644" cy="75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3"/>
              </a:lnSpc>
            </a:pPr>
            <a:r>
              <a:rPr lang="cs-CZ" sz="4495" b="1" dirty="0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(ne)</a:t>
            </a:r>
            <a:r>
              <a:rPr lang="en-US" sz="4495" b="1" dirty="0" err="1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PARádní</a:t>
            </a:r>
            <a:r>
              <a:rPr lang="en-US" sz="4495" b="1" dirty="0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495" b="1" dirty="0" err="1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kraj</a:t>
            </a:r>
            <a:endParaRPr lang="en-US" sz="4495" b="1" dirty="0">
              <a:solidFill>
                <a:srgbClr val="5C004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12473411" y="3239901"/>
            <a:ext cx="4759672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akce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pro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školy</a:t>
            </a:r>
            <a:endParaRPr lang="en-US" sz="27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2" name="Group 82"/>
          <p:cNvGrpSpPr/>
          <p:nvPr/>
        </p:nvGrpSpPr>
        <p:grpSpPr>
          <a:xfrm>
            <a:off x="13741021" y="3311944"/>
            <a:ext cx="375344" cy="375344"/>
            <a:chOff x="0" y="0"/>
            <a:chExt cx="812800" cy="8128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3741021" y="4006796"/>
            <a:ext cx="3524321" cy="424180"/>
            <a:chOff x="0" y="0"/>
            <a:chExt cx="4699094" cy="565573"/>
          </a:xfrm>
        </p:grpSpPr>
        <p:grpSp>
          <p:nvGrpSpPr>
            <p:cNvPr id="86" name="Group 86"/>
            <p:cNvGrpSpPr/>
            <p:nvPr/>
          </p:nvGrpSpPr>
          <p:grpSpPr>
            <a:xfrm>
              <a:off x="0" y="32558"/>
              <a:ext cx="500458" cy="500458"/>
              <a:chOff x="0" y="0"/>
              <a:chExt cx="812800" cy="812800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C088D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" name="TextBox 8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02"/>
                  </a:lnSpc>
                </a:pPr>
                <a:endParaRPr/>
              </a:p>
            </p:txBody>
          </p:sp>
        </p:grpSp>
        <p:sp>
          <p:nvSpPr>
            <p:cNvPr id="89" name="TextBox 89"/>
            <p:cNvSpPr txBox="1"/>
            <p:nvPr/>
          </p:nvSpPr>
          <p:spPr>
            <a:xfrm>
              <a:off x="832975" y="-47625"/>
              <a:ext cx="3866119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19"/>
                </a:lnSpc>
              </a:pPr>
              <a:r>
                <a:rPr lang="en-US" sz="2799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PINKaka</a:t>
              </a:r>
              <a:endPara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1" name="Group 111"/>
          <p:cNvGrpSpPr/>
          <p:nvPr/>
        </p:nvGrpSpPr>
        <p:grpSpPr>
          <a:xfrm>
            <a:off x="12499628" y="4726251"/>
            <a:ext cx="4759672" cy="424180"/>
            <a:chOff x="0" y="0"/>
            <a:chExt cx="6346230" cy="565573"/>
          </a:xfrm>
        </p:grpSpPr>
        <p:sp>
          <p:nvSpPr>
            <p:cNvPr id="112" name="TextBox 112"/>
            <p:cNvSpPr txBox="1"/>
            <p:nvPr/>
          </p:nvSpPr>
          <p:spPr>
            <a:xfrm>
              <a:off x="0" y="-47625"/>
              <a:ext cx="6346230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1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coworking</a:t>
              </a:r>
            </a:p>
          </p:txBody>
        </p:sp>
        <p:grpSp>
          <p:nvGrpSpPr>
            <p:cNvPr id="113" name="Group 113"/>
            <p:cNvGrpSpPr/>
            <p:nvPr/>
          </p:nvGrpSpPr>
          <p:grpSpPr>
            <a:xfrm>
              <a:off x="1664747" y="32558"/>
              <a:ext cx="500458" cy="500458"/>
              <a:chOff x="0" y="0"/>
              <a:chExt cx="812800" cy="812800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5" name="TextBox 1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02"/>
                  </a:lnSpc>
                </a:pPr>
                <a:endParaRPr/>
              </a:p>
            </p:txBody>
          </p:sp>
        </p:grpSp>
      </p:grpSp>
      <p:sp>
        <p:nvSpPr>
          <p:cNvPr id="155" name="Freeform 155"/>
          <p:cNvSpPr/>
          <p:nvPr/>
        </p:nvSpPr>
        <p:spPr>
          <a:xfrm>
            <a:off x="15077505" y="1022080"/>
            <a:ext cx="2181795" cy="425450"/>
          </a:xfrm>
          <a:custGeom>
            <a:avLst/>
            <a:gdLst/>
            <a:ahLst/>
            <a:cxnLst/>
            <a:rect l="l" t="t" r="r" b="b"/>
            <a:pathLst>
              <a:path w="2181795" h="425450">
                <a:moveTo>
                  <a:pt x="0" y="0"/>
                </a:moveTo>
                <a:lnTo>
                  <a:pt x="2181795" y="0"/>
                </a:lnTo>
                <a:lnTo>
                  <a:pt x="2181795" y="425450"/>
                </a:lnTo>
                <a:lnTo>
                  <a:pt x="0" y="4254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7" name="Freeform 157"/>
          <p:cNvSpPr/>
          <p:nvPr/>
        </p:nvSpPr>
        <p:spPr>
          <a:xfrm rot="-577282">
            <a:off x="11452275" y="9462598"/>
            <a:ext cx="1000928" cy="1251161"/>
          </a:xfrm>
          <a:custGeom>
            <a:avLst/>
            <a:gdLst/>
            <a:ahLst/>
            <a:cxnLst/>
            <a:rect l="l" t="t" r="r" b="b"/>
            <a:pathLst>
              <a:path w="1000928" h="1251161">
                <a:moveTo>
                  <a:pt x="0" y="0"/>
                </a:moveTo>
                <a:lnTo>
                  <a:pt x="1000928" y="0"/>
                </a:lnTo>
                <a:lnTo>
                  <a:pt x="1000928" y="1251160"/>
                </a:lnTo>
                <a:lnTo>
                  <a:pt x="0" y="125116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159" name="Obrázek 158" descr="Obsah obrázku mapa, diagram, text&#10;&#10;Obsah vygenerovaný umělou inteligencí může být nesprávný.">
            <a:extLst>
              <a:ext uri="{FF2B5EF4-FFF2-40B4-BE49-F238E27FC236}">
                <a16:creationId xmlns:a16="http://schemas.microsoft.com/office/drawing/2014/main" id="{48EEAE9F-66E8-E7D1-2348-2FB971E104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72721"/>
            <a:ext cx="9944778" cy="8399307"/>
          </a:xfrm>
          <a:prstGeom prst="rect">
            <a:avLst/>
          </a:prstGeom>
        </p:spPr>
      </p:pic>
      <p:grpSp>
        <p:nvGrpSpPr>
          <p:cNvPr id="160" name="Group 82">
            <a:extLst>
              <a:ext uri="{FF2B5EF4-FFF2-40B4-BE49-F238E27FC236}">
                <a16:creationId xmlns:a16="http://schemas.microsoft.com/office/drawing/2014/main" id="{0E45885B-1481-9C6C-AA7B-8DC003A988F1}"/>
              </a:ext>
            </a:extLst>
          </p:cNvPr>
          <p:cNvGrpSpPr/>
          <p:nvPr/>
        </p:nvGrpSpPr>
        <p:grpSpPr>
          <a:xfrm>
            <a:off x="6477000" y="5600700"/>
            <a:ext cx="228600" cy="228600"/>
            <a:chOff x="0" y="0"/>
            <a:chExt cx="812800" cy="812800"/>
          </a:xfrm>
        </p:grpSpPr>
        <p:sp>
          <p:nvSpPr>
            <p:cNvPr id="161" name="Freeform 83">
              <a:extLst>
                <a:ext uri="{FF2B5EF4-FFF2-40B4-BE49-F238E27FC236}">
                  <a16:creationId xmlns:a16="http://schemas.microsoft.com/office/drawing/2014/main" id="{02BCE370-887D-3F6C-1127-3B2F7CF6664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2" name="TextBox 84">
              <a:extLst>
                <a:ext uri="{FF2B5EF4-FFF2-40B4-BE49-F238E27FC236}">
                  <a16:creationId xmlns:a16="http://schemas.microsoft.com/office/drawing/2014/main" id="{FE8432AB-6CCB-7FCD-820F-3CB689EE78C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63" name="Group 82">
            <a:extLst>
              <a:ext uri="{FF2B5EF4-FFF2-40B4-BE49-F238E27FC236}">
                <a16:creationId xmlns:a16="http://schemas.microsoft.com/office/drawing/2014/main" id="{6E7C6C78-5A18-C90A-6CA4-E9FC067B393B}"/>
              </a:ext>
            </a:extLst>
          </p:cNvPr>
          <p:cNvGrpSpPr/>
          <p:nvPr/>
        </p:nvGrpSpPr>
        <p:grpSpPr>
          <a:xfrm>
            <a:off x="8686800" y="7121694"/>
            <a:ext cx="228600" cy="231606"/>
            <a:chOff x="0" y="0"/>
            <a:chExt cx="812800" cy="812800"/>
          </a:xfrm>
        </p:grpSpPr>
        <p:sp>
          <p:nvSpPr>
            <p:cNvPr id="164" name="Freeform 83">
              <a:extLst>
                <a:ext uri="{FF2B5EF4-FFF2-40B4-BE49-F238E27FC236}">
                  <a16:creationId xmlns:a16="http://schemas.microsoft.com/office/drawing/2014/main" id="{FE01695A-3002-B251-B378-94C0660C9E5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5" name="TextBox 84">
              <a:extLst>
                <a:ext uri="{FF2B5EF4-FFF2-40B4-BE49-F238E27FC236}">
                  <a16:creationId xmlns:a16="http://schemas.microsoft.com/office/drawing/2014/main" id="{6614D0EC-2ACC-69BE-B910-20CC79FF338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/>
            </a:p>
          </p:txBody>
        </p:sp>
      </p:grpSp>
      <p:grpSp>
        <p:nvGrpSpPr>
          <p:cNvPr id="166" name="Group 82">
            <a:extLst>
              <a:ext uri="{FF2B5EF4-FFF2-40B4-BE49-F238E27FC236}">
                <a16:creationId xmlns:a16="http://schemas.microsoft.com/office/drawing/2014/main" id="{8AC3A7E0-7465-C1B7-BA60-FD9563B582FE}"/>
              </a:ext>
            </a:extLst>
          </p:cNvPr>
          <p:cNvGrpSpPr/>
          <p:nvPr/>
        </p:nvGrpSpPr>
        <p:grpSpPr>
          <a:xfrm>
            <a:off x="8534400" y="3477540"/>
            <a:ext cx="5699176" cy="2790896"/>
            <a:chOff x="-11604854" y="28575"/>
            <a:chExt cx="12341454" cy="6043631"/>
          </a:xfrm>
        </p:grpSpPr>
        <p:sp>
          <p:nvSpPr>
            <p:cNvPr id="167" name="Freeform 83">
              <a:extLst>
                <a:ext uri="{FF2B5EF4-FFF2-40B4-BE49-F238E27FC236}">
                  <a16:creationId xmlns:a16="http://schemas.microsoft.com/office/drawing/2014/main" id="{C9764C93-CE43-8EBD-DFBE-21555866D55D}"/>
                </a:ext>
              </a:extLst>
            </p:cNvPr>
            <p:cNvSpPr/>
            <p:nvPr/>
          </p:nvSpPr>
          <p:spPr>
            <a:xfrm>
              <a:off x="-11604854" y="5781302"/>
              <a:ext cx="309010" cy="29090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F1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8" name="TextBox 84">
              <a:extLst>
                <a:ext uri="{FF2B5EF4-FFF2-40B4-BE49-F238E27FC236}">
                  <a16:creationId xmlns:a16="http://schemas.microsoft.com/office/drawing/2014/main" id="{9A16E719-7998-C809-FA98-EC5F58A8571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2"/>
                </a:lnSpc>
              </a:pPr>
              <a:endParaRPr dirty="0"/>
            </a:p>
          </p:txBody>
        </p:sp>
      </p:grpSp>
      <p:sp>
        <p:nvSpPr>
          <p:cNvPr id="169" name="Freeform 87">
            <a:extLst>
              <a:ext uri="{FF2B5EF4-FFF2-40B4-BE49-F238E27FC236}">
                <a16:creationId xmlns:a16="http://schemas.microsoft.com/office/drawing/2014/main" id="{128545F0-5360-3830-CF3E-6CEF0CA91FDF}"/>
              </a:ext>
            </a:extLst>
          </p:cNvPr>
          <p:cNvSpPr/>
          <p:nvPr/>
        </p:nvSpPr>
        <p:spPr>
          <a:xfrm>
            <a:off x="8801100" y="6090344"/>
            <a:ext cx="149928" cy="13433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C088D"/>
          </a:solidFill>
        </p:spPr>
        <p:txBody>
          <a:bodyPr/>
          <a:lstStyle/>
          <a:p>
            <a:endParaRPr lang="cs-CZ"/>
          </a:p>
        </p:txBody>
      </p:sp>
      <p:sp>
        <p:nvSpPr>
          <p:cNvPr id="170" name="Freeform 87">
            <a:extLst>
              <a:ext uri="{FF2B5EF4-FFF2-40B4-BE49-F238E27FC236}">
                <a16:creationId xmlns:a16="http://schemas.microsoft.com/office/drawing/2014/main" id="{DB19DEED-065D-E192-86F6-E82B936F8825}"/>
              </a:ext>
            </a:extLst>
          </p:cNvPr>
          <p:cNvSpPr/>
          <p:nvPr/>
        </p:nvSpPr>
        <p:spPr>
          <a:xfrm>
            <a:off x="6575071" y="5819880"/>
            <a:ext cx="185738" cy="16182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C088D"/>
          </a:solidFill>
        </p:spPr>
        <p:txBody>
          <a:bodyPr/>
          <a:lstStyle/>
          <a:p>
            <a:endParaRPr lang="cs-CZ"/>
          </a:p>
        </p:txBody>
      </p:sp>
      <p:sp>
        <p:nvSpPr>
          <p:cNvPr id="171" name="Freeform 87">
            <a:extLst>
              <a:ext uri="{FF2B5EF4-FFF2-40B4-BE49-F238E27FC236}">
                <a16:creationId xmlns:a16="http://schemas.microsoft.com/office/drawing/2014/main" id="{D3811069-0A5D-2A1D-13B4-79E63F10D343}"/>
              </a:ext>
            </a:extLst>
          </p:cNvPr>
          <p:cNvSpPr/>
          <p:nvPr/>
        </p:nvSpPr>
        <p:spPr>
          <a:xfrm>
            <a:off x="3829413" y="5715000"/>
            <a:ext cx="153484" cy="16182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C088D"/>
          </a:solidFill>
        </p:spPr>
        <p:txBody>
          <a:bodyPr/>
          <a:lstStyle/>
          <a:p>
            <a:endParaRPr lang="cs-CZ"/>
          </a:p>
        </p:txBody>
      </p:sp>
      <p:pic>
        <p:nvPicPr>
          <p:cNvPr id="173" name="Obrázek 172">
            <a:extLst>
              <a:ext uri="{FF2B5EF4-FFF2-40B4-BE49-F238E27FC236}">
                <a16:creationId xmlns:a16="http://schemas.microsoft.com/office/drawing/2014/main" id="{30F7F530-2B35-8882-0A85-29DB60ABC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2600" y="8012888"/>
            <a:ext cx="3839111" cy="12670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5737" y="2206458"/>
            <a:ext cx="15155892" cy="2183811"/>
            <a:chOff x="0" y="0"/>
            <a:chExt cx="1814993" cy="261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4993" cy="261522"/>
            </a:xfrm>
            <a:custGeom>
              <a:avLst/>
              <a:gdLst/>
              <a:ahLst/>
              <a:cxnLst/>
              <a:rect l="l" t="t" r="r" b="b"/>
              <a:pathLst>
                <a:path w="1814993" h="261522">
                  <a:moveTo>
                    <a:pt x="8173" y="0"/>
                  </a:moveTo>
                  <a:lnTo>
                    <a:pt x="1806820" y="0"/>
                  </a:lnTo>
                  <a:cubicBezTo>
                    <a:pt x="1811334" y="0"/>
                    <a:pt x="1814993" y="3659"/>
                    <a:pt x="1814993" y="8173"/>
                  </a:cubicBezTo>
                  <a:lnTo>
                    <a:pt x="1814993" y="253349"/>
                  </a:lnTo>
                  <a:cubicBezTo>
                    <a:pt x="1814993" y="257863"/>
                    <a:pt x="1811334" y="261522"/>
                    <a:pt x="1806820" y="261522"/>
                  </a:cubicBezTo>
                  <a:lnTo>
                    <a:pt x="8173" y="261522"/>
                  </a:lnTo>
                  <a:cubicBezTo>
                    <a:pt x="3659" y="261522"/>
                    <a:pt x="0" y="257863"/>
                    <a:pt x="0" y="253349"/>
                  </a:cubicBezTo>
                  <a:lnTo>
                    <a:pt x="0" y="8173"/>
                  </a:lnTo>
                  <a:cubicBezTo>
                    <a:pt x="0" y="3659"/>
                    <a:pt x="3659" y="0"/>
                    <a:pt x="8173" y="0"/>
                  </a:cubicBezTo>
                  <a:close/>
                </a:path>
              </a:pathLst>
            </a:custGeom>
            <a:solidFill>
              <a:srgbClr val="53004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814993" cy="290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5737" y="5244778"/>
            <a:ext cx="6783795" cy="3829256"/>
            <a:chOff x="0" y="0"/>
            <a:chExt cx="812393" cy="4585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393" cy="458572"/>
            </a:xfrm>
            <a:custGeom>
              <a:avLst/>
              <a:gdLst/>
              <a:ahLst/>
              <a:cxnLst/>
              <a:rect l="l" t="t" r="r" b="b"/>
              <a:pathLst>
                <a:path w="812393" h="458572">
                  <a:moveTo>
                    <a:pt x="18260" y="0"/>
                  </a:moveTo>
                  <a:lnTo>
                    <a:pt x="794133" y="0"/>
                  </a:lnTo>
                  <a:cubicBezTo>
                    <a:pt x="798976" y="0"/>
                    <a:pt x="803621" y="1924"/>
                    <a:pt x="807045" y="5348"/>
                  </a:cubicBezTo>
                  <a:cubicBezTo>
                    <a:pt x="810469" y="8773"/>
                    <a:pt x="812393" y="13417"/>
                    <a:pt x="812393" y="18260"/>
                  </a:cubicBezTo>
                  <a:lnTo>
                    <a:pt x="812393" y="440313"/>
                  </a:lnTo>
                  <a:cubicBezTo>
                    <a:pt x="812393" y="445155"/>
                    <a:pt x="810469" y="449800"/>
                    <a:pt x="807045" y="453224"/>
                  </a:cubicBezTo>
                  <a:cubicBezTo>
                    <a:pt x="803621" y="456649"/>
                    <a:pt x="798976" y="458572"/>
                    <a:pt x="794133" y="458572"/>
                  </a:cubicBezTo>
                  <a:lnTo>
                    <a:pt x="18260" y="458572"/>
                  </a:lnTo>
                  <a:cubicBezTo>
                    <a:pt x="13417" y="458572"/>
                    <a:pt x="8773" y="456649"/>
                    <a:pt x="5348" y="453224"/>
                  </a:cubicBezTo>
                  <a:cubicBezTo>
                    <a:pt x="1924" y="449800"/>
                    <a:pt x="0" y="445155"/>
                    <a:pt x="0" y="440313"/>
                  </a:cubicBezTo>
                  <a:lnTo>
                    <a:pt x="0" y="18260"/>
                  </a:lnTo>
                  <a:cubicBezTo>
                    <a:pt x="0" y="13417"/>
                    <a:pt x="1924" y="8773"/>
                    <a:pt x="5348" y="5348"/>
                  </a:cubicBezTo>
                  <a:cubicBezTo>
                    <a:pt x="8773" y="1924"/>
                    <a:pt x="13417" y="0"/>
                    <a:pt x="1826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92299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393" cy="48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63042" y="5244778"/>
            <a:ext cx="6783795" cy="3829256"/>
            <a:chOff x="0" y="0"/>
            <a:chExt cx="812393" cy="45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393" cy="458572"/>
            </a:xfrm>
            <a:custGeom>
              <a:avLst/>
              <a:gdLst/>
              <a:ahLst/>
              <a:cxnLst/>
              <a:rect l="l" t="t" r="r" b="b"/>
              <a:pathLst>
                <a:path w="812393" h="458572">
                  <a:moveTo>
                    <a:pt x="18260" y="0"/>
                  </a:moveTo>
                  <a:lnTo>
                    <a:pt x="794133" y="0"/>
                  </a:lnTo>
                  <a:cubicBezTo>
                    <a:pt x="798976" y="0"/>
                    <a:pt x="803621" y="1924"/>
                    <a:pt x="807045" y="5348"/>
                  </a:cubicBezTo>
                  <a:cubicBezTo>
                    <a:pt x="810469" y="8773"/>
                    <a:pt x="812393" y="13417"/>
                    <a:pt x="812393" y="18260"/>
                  </a:cubicBezTo>
                  <a:lnTo>
                    <a:pt x="812393" y="440313"/>
                  </a:lnTo>
                  <a:cubicBezTo>
                    <a:pt x="812393" y="445155"/>
                    <a:pt x="810469" y="449800"/>
                    <a:pt x="807045" y="453224"/>
                  </a:cubicBezTo>
                  <a:cubicBezTo>
                    <a:pt x="803621" y="456649"/>
                    <a:pt x="798976" y="458572"/>
                    <a:pt x="794133" y="458572"/>
                  </a:cubicBezTo>
                  <a:lnTo>
                    <a:pt x="18260" y="458572"/>
                  </a:lnTo>
                  <a:cubicBezTo>
                    <a:pt x="13417" y="458572"/>
                    <a:pt x="8773" y="456649"/>
                    <a:pt x="5348" y="453224"/>
                  </a:cubicBezTo>
                  <a:cubicBezTo>
                    <a:pt x="1924" y="449800"/>
                    <a:pt x="0" y="445155"/>
                    <a:pt x="0" y="440313"/>
                  </a:cubicBezTo>
                  <a:lnTo>
                    <a:pt x="0" y="18260"/>
                  </a:lnTo>
                  <a:cubicBezTo>
                    <a:pt x="0" y="13417"/>
                    <a:pt x="1924" y="8773"/>
                    <a:pt x="5348" y="5348"/>
                  </a:cubicBezTo>
                  <a:cubicBezTo>
                    <a:pt x="8773" y="1924"/>
                    <a:pt x="13417" y="0"/>
                    <a:pt x="1826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92299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393" cy="48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077505" y="1022080"/>
            <a:ext cx="2181795" cy="425450"/>
          </a:xfrm>
          <a:custGeom>
            <a:avLst/>
            <a:gdLst/>
            <a:ahLst/>
            <a:cxnLst/>
            <a:rect l="l" t="t" r="r" b="b"/>
            <a:pathLst>
              <a:path w="2181795" h="425450">
                <a:moveTo>
                  <a:pt x="0" y="0"/>
                </a:moveTo>
                <a:lnTo>
                  <a:pt x="2181795" y="0"/>
                </a:lnTo>
                <a:lnTo>
                  <a:pt x="2181795" y="425450"/>
                </a:lnTo>
                <a:lnTo>
                  <a:pt x="0" y="425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686985" y="1276484"/>
            <a:ext cx="1617504" cy="2021880"/>
          </a:xfrm>
          <a:custGeom>
            <a:avLst/>
            <a:gdLst/>
            <a:ahLst/>
            <a:cxnLst/>
            <a:rect l="l" t="t" r="r" b="b"/>
            <a:pathLst>
              <a:path w="1617504" h="2021880">
                <a:moveTo>
                  <a:pt x="0" y="0"/>
                </a:moveTo>
                <a:lnTo>
                  <a:pt x="1617504" y="0"/>
                </a:lnTo>
                <a:lnTo>
                  <a:pt x="1617504" y="2021879"/>
                </a:lnTo>
                <a:lnTo>
                  <a:pt x="0" y="2021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1866959" y="6256514"/>
            <a:ext cx="6171132" cy="250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6" lvl="1" indent="-302258" algn="l">
              <a:lnSpc>
                <a:spcPts val="3275"/>
              </a:lnSpc>
              <a:buFont typeface="Arial"/>
              <a:buChar char="•"/>
            </a:pPr>
            <a:r>
              <a:rPr lang="en-US" sz="2400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Patřit</a:t>
            </a:r>
            <a:r>
              <a:rPr lang="en-US" sz="2400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mezi</a:t>
            </a:r>
            <a:r>
              <a:rPr lang="en-US" sz="2400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elitu</a:t>
            </a:r>
            <a:r>
              <a:rPr lang="en-US" sz="2400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inkubátorů</a:t>
            </a:r>
            <a:endParaRPr lang="en-US" sz="2400" dirty="0">
              <a:solidFill>
                <a:srgbClr val="5C004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275"/>
              </a:lnSpc>
            </a:pPr>
            <a:r>
              <a:rPr lang="en-US" sz="2400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      v ČR​</a:t>
            </a:r>
          </a:p>
          <a:p>
            <a:pPr marL="604516" lvl="1" indent="-302258" algn="l">
              <a:lnSpc>
                <a:spcPts val="3275"/>
              </a:lnSpc>
              <a:buFont typeface="Arial"/>
              <a:buChar char="•"/>
            </a:pPr>
            <a:r>
              <a:rPr lang="en-US" sz="2400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Transformovat</a:t>
            </a:r>
            <a:r>
              <a:rPr lang="en-US" sz="2400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P-PINK v </a:t>
            </a:r>
            <a:r>
              <a:rPr lang="cs-CZ" sz="2400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Inovační centrum Pardubického kraje</a:t>
            </a:r>
            <a:endParaRPr lang="en-US" sz="2400" dirty="0">
              <a:solidFill>
                <a:srgbClr val="5C004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4516" lvl="1" indent="-302258" algn="l">
              <a:lnSpc>
                <a:spcPts val="3275"/>
              </a:lnSpc>
              <a:buFont typeface="Arial"/>
              <a:buChar char="•"/>
            </a:pPr>
            <a:r>
              <a:rPr lang="en-US" sz="2400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70% </a:t>
            </a:r>
            <a:r>
              <a:rPr lang="en-US" sz="2400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financování</a:t>
            </a:r>
            <a:r>
              <a:rPr lang="en-US" sz="2400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P-PINK </a:t>
            </a:r>
            <a:r>
              <a:rPr lang="en-US" sz="2400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bude</a:t>
            </a:r>
            <a:r>
              <a:rPr lang="en-US" sz="2400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US" sz="2400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vlastní</a:t>
            </a:r>
            <a:r>
              <a:rPr lang="en-US" sz="2400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činnosti</a:t>
            </a:r>
            <a:endParaRPr lang="en-US" sz="2400" dirty="0">
              <a:solidFill>
                <a:srgbClr val="5C00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934264" y="6256514"/>
            <a:ext cx="5867297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6" lvl="1" indent="-302258" algn="l">
              <a:lnSpc>
                <a:spcPts val="3275"/>
              </a:lnSpc>
              <a:buFont typeface="Arial"/>
              <a:buChar char="•"/>
            </a:pP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Vyhledat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odbavit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většinu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inovačních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nápadů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projektů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firem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našem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kraji</a:t>
            </a:r>
            <a:endParaRPr lang="en-US" sz="2799" dirty="0">
              <a:solidFill>
                <a:srgbClr val="5C004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4516" lvl="1" indent="-302258" algn="l">
              <a:lnSpc>
                <a:spcPts val="3275"/>
              </a:lnSpc>
              <a:buFont typeface="Arial"/>
              <a:buChar char="•"/>
            </a:pP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V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dominantních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tématech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přitahovat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ty z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ostatních</a:t>
            </a:r>
            <a:r>
              <a:rPr lang="en-US" sz="2799" dirty="0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5C004B"/>
                </a:solidFill>
                <a:latin typeface="Montserrat"/>
                <a:ea typeface="Montserrat"/>
                <a:cs typeface="Montserrat"/>
                <a:sym typeface="Montserrat"/>
              </a:rPr>
              <a:t>krajů</a:t>
            </a:r>
            <a:endParaRPr lang="en-US" sz="2799" dirty="0">
              <a:solidFill>
                <a:srgbClr val="5C00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5473435" y="5244778"/>
            <a:ext cx="2041152" cy="2041152"/>
            <a:chOff x="0" y="0"/>
            <a:chExt cx="2721535" cy="2721535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721535" cy="2721535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2721535" cy="272153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5870712" y="6975009"/>
            <a:ext cx="2099025" cy="2099025"/>
            <a:chOff x="0" y="0"/>
            <a:chExt cx="2798700" cy="279870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798700" cy="279870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798700" cy="2798700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69586" y="1603116"/>
            <a:ext cx="4836098" cy="489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9"/>
              </a:lnSpc>
            </a:pPr>
            <a:r>
              <a:rPr lang="en-US" sz="2999" b="1" dirty="0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Rok </a:t>
            </a:r>
            <a:r>
              <a:rPr lang="cs-CZ" sz="2999" b="1" dirty="0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2023 - 20</a:t>
            </a:r>
            <a:r>
              <a:rPr lang="en-US" sz="2999" b="1" dirty="0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469586" y="2502645"/>
            <a:ext cx="13558029" cy="165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8"/>
              </a:lnSpc>
            </a:pPr>
            <a:r>
              <a:rPr lang="cs-CZ" sz="28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</a:t>
            </a:r>
            <a:r>
              <a:rPr lang="en-US" sz="28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roce</a:t>
            </a:r>
            <a:r>
              <a:rPr lang="cs-CZ" sz="28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2023</a:t>
            </a:r>
            <a:r>
              <a:rPr lang="en-US" sz="28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cs-CZ" sz="28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důraz na restrukturalizaci produktů a služeb, nastavení nových procesů. 2024 s</a:t>
            </a:r>
            <a:r>
              <a:rPr lang="en-US" sz="2800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tabilizac</a:t>
            </a:r>
            <a:r>
              <a:rPr lang="cs-CZ" sz="28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</a:t>
            </a:r>
            <a:r>
              <a:rPr lang="en-US" sz="28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</a:t>
            </a:r>
            <a:r>
              <a:rPr lang="en-US" sz="2800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zkvalitnění</a:t>
            </a:r>
            <a:r>
              <a:rPr lang="en-US" sz="28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procesů</a:t>
            </a:r>
            <a:r>
              <a:rPr lang="cs-CZ" sz="28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zavedených </a:t>
            </a:r>
            <a:r>
              <a:rPr lang="en-US" sz="28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 </a:t>
            </a:r>
            <a:r>
              <a:rPr lang="en-US" sz="2800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roce</a:t>
            </a:r>
            <a:r>
              <a:rPr lang="en-US" sz="28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2023. </a:t>
            </a:r>
            <a:endParaRPr lang="cs-CZ" sz="2800" b="1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/>
            <a:endParaRPr lang="cs-CZ" b="1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/>
            <a:r>
              <a:rPr lang="cs-CZ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</a:t>
            </a:r>
            <a:r>
              <a:rPr lang="en-US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oučástí</a:t>
            </a:r>
            <a:r>
              <a:rPr lang="en-US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cs-CZ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bylo</a:t>
            </a:r>
            <a:r>
              <a:rPr lang="en-US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cs-CZ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výrazné </a:t>
            </a:r>
            <a:r>
              <a:rPr lang="en-US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zefektivnění</a:t>
            </a:r>
            <a:r>
              <a:rPr lang="en-US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práce</a:t>
            </a:r>
            <a:r>
              <a:rPr lang="en-US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</a:t>
            </a:r>
            <a:r>
              <a:rPr lang="en-US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jejího</a:t>
            </a:r>
            <a:r>
              <a:rPr lang="en-US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řízení</a:t>
            </a:r>
            <a:r>
              <a:rPr lang="cs-CZ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 </a:t>
            </a:r>
            <a:r>
              <a:rPr lang="en-US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celém</a:t>
            </a:r>
            <a:r>
              <a:rPr lang="en-US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týmu</a:t>
            </a:r>
            <a:r>
              <a:rPr lang="en-US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</a:t>
            </a:r>
            <a:r>
              <a:rPr lang="en-US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hlubší</a:t>
            </a:r>
            <a:r>
              <a:rPr lang="en-US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propojení</a:t>
            </a:r>
            <a:r>
              <a:rPr lang="en-US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expertního</a:t>
            </a:r>
            <a:r>
              <a:rPr lang="en-US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know-how s P-PINK </a:t>
            </a:r>
            <a:r>
              <a:rPr lang="en-US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produkty</a:t>
            </a:r>
            <a:r>
              <a:rPr lang="cs-CZ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aktivní zapojení do inovačního ekosystému </a:t>
            </a:r>
            <a:r>
              <a:rPr lang="cs-CZ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PARádního</a:t>
            </a:r>
            <a:r>
              <a:rPr lang="cs-CZ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kraje</a:t>
            </a:r>
            <a:r>
              <a:rPr lang="en-US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17443" y="5519279"/>
            <a:ext cx="4836098" cy="489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9"/>
              </a:lnSpc>
            </a:pPr>
            <a:r>
              <a:rPr lang="en-US" sz="2999" b="1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Vize 2029: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184748" y="5519279"/>
            <a:ext cx="4836098" cy="489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9"/>
              </a:lnSpc>
            </a:pPr>
            <a:r>
              <a:rPr lang="en-US" sz="2999" b="1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Mise 2029: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543" y="1923004"/>
            <a:ext cx="5712775" cy="57127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33" y="4420460"/>
            <a:ext cx="4486172" cy="44861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69" y="3525527"/>
            <a:ext cx="4379875" cy="437987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225806" y="2911988"/>
            <a:ext cx="352917" cy="337209"/>
            <a:chOff x="0" y="0"/>
            <a:chExt cx="93824" cy="896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824" cy="89648"/>
            </a:xfrm>
            <a:custGeom>
              <a:avLst/>
              <a:gdLst/>
              <a:ahLst/>
              <a:cxnLst/>
              <a:rect l="l" t="t" r="r" b="b"/>
              <a:pathLst>
                <a:path w="93824" h="89648">
                  <a:moveTo>
                    <a:pt x="0" y="0"/>
                  </a:moveTo>
                  <a:lnTo>
                    <a:pt x="93824" y="0"/>
                  </a:lnTo>
                  <a:lnTo>
                    <a:pt x="93824" y="89648"/>
                  </a:lnTo>
                  <a:lnTo>
                    <a:pt x="0" y="89648"/>
                  </a:ln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93824" cy="108698"/>
            </a:xfrm>
            <a:prstGeom prst="rect">
              <a:avLst/>
            </a:prstGeom>
          </p:spPr>
          <p:txBody>
            <a:bodyPr lIns="24495" tIns="24495" rIns="24495" bIns="24495" rtlCol="0" anchor="ctr"/>
            <a:lstStyle/>
            <a:p>
              <a:pPr algn="ctr">
                <a:lnSpc>
                  <a:spcPts val="122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25806" y="2377670"/>
            <a:ext cx="352917" cy="337209"/>
            <a:chOff x="0" y="0"/>
            <a:chExt cx="93824" cy="896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824" cy="89648"/>
            </a:xfrm>
            <a:custGeom>
              <a:avLst/>
              <a:gdLst/>
              <a:ahLst/>
              <a:cxnLst/>
              <a:rect l="l" t="t" r="r" b="b"/>
              <a:pathLst>
                <a:path w="93824" h="89648">
                  <a:moveTo>
                    <a:pt x="0" y="0"/>
                  </a:moveTo>
                  <a:lnTo>
                    <a:pt x="93824" y="0"/>
                  </a:lnTo>
                  <a:lnTo>
                    <a:pt x="93824" y="89648"/>
                  </a:lnTo>
                  <a:lnTo>
                    <a:pt x="0" y="89648"/>
                  </a:lnTo>
                  <a:close/>
                </a:path>
              </a:pathLst>
            </a:custGeom>
            <a:solidFill>
              <a:srgbClr val="FEEAF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93824" cy="108698"/>
            </a:xfrm>
            <a:prstGeom prst="rect">
              <a:avLst/>
            </a:prstGeom>
          </p:spPr>
          <p:txBody>
            <a:bodyPr lIns="24495" tIns="24495" rIns="24495" bIns="24495" rtlCol="0" anchor="ctr"/>
            <a:lstStyle/>
            <a:p>
              <a:pPr algn="ctr">
                <a:lnSpc>
                  <a:spcPts val="122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25806" y="3447357"/>
            <a:ext cx="352917" cy="337209"/>
            <a:chOff x="0" y="0"/>
            <a:chExt cx="93824" cy="896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3824" cy="89648"/>
            </a:xfrm>
            <a:custGeom>
              <a:avLst/>
              <a:gdLst/>
              <a:ahLst/>
              <a:cxnLst/>
              <a:rect l="l" t="t" r="r" b="b"/>
              <a:pathLst>
                <a:path w="93824" h="89648">
                  <a:moveTo>
                    <a:pt x="0" y="0"/>
                  </a:moveTo>
                  <a:lnTo>
                    <a:pt x="93824" y="0"/>
                  </a:lnTo>
                  <a:lnTo>
                    <a:pt x="93824" y="89648"/>
                  </a:lnTo>
                  <a:lnTo>
                    <a:pt x="0" y="89648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93824" cy="108698"/>
            </a:xfrm>
            <a:prstGeom prst="rect">
              <a:avLst/>
            </a:prstGeom>
          </p:spPr>
          <p:txBody>
            <a:bodyPr lIns="24495" tIns="24495" rIns="24495" bIns="24495" rtlCol="0" anchor="ctr"/>
            <a:lstStyle/>
            <a:p>
              <a:pPr algn="ctr">
                <a:lnSpc>
                  <a:spcPts val="122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225806" y="3982726"/>
            <a:ext cx="352917" cy="337209"/>
            <a:chOff x="0" y="0"/>
            <a:chExt cx="93824" cy="8964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824" cy="89648"/>
            </a:xfrm>
            <a:custGeom>
              <a:avLst/>
              <a:gdLst/>
              <a:ahLst/>
              <a:cxnLst/>
              <a:rect l="l" t="t" r="r" b="b"/>
              <a:pathLst>
                <a:path w="93824" h="89648">
                  <a:moveTo>
                    <a:pt x="0" y="0"/>
                  </a:moveTo>
                  <a:lnTo>
                    <a:pt x="93824" y="0"/>
                  </a:lnTo>
                  <a:lnTo>
                    <a:pt x="93824" y="89648"/>
                  </a:lnTo>
                  <a:lnTo>
                    <a:pt x="0" y="89648"/>
                  </a:lnTo>
                  <a:close/>
                </a:path>
              </a:pathLst>
            </a:custGeom>
            <a:solidFill>
              <a:srgbClr val="2C9F6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3824" cy="108698"/>
            </a:xfrm>
            <a:prstGeom prst="rect">
              <a:avLst/>
            </a:prstGeom>
          </p:spPr>
          <p:txBody>
            <a:bodyPr lIns="24495" tIns="24495" rIns="24495" bIns="24495" rtlCol="0" anchor="ctr"/>
            <a:lstStyle/>
            <a:p>
              <a:pPr algn="ctr">
                <a:lnSpc>
                  <a:spcPts val="1224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077505" y="1385611"/>
            <a:ext cx="2181795" cy="425450"/>
          </a:xfrm>
          <a:custGeom>
            <a:avLst/>
            <a:gdLst/>
            <a:ahLst/>
            <a:cxnLst/>
            <a:rect l="l" t="t" r="r" b="b"/>
            <a:pathLst>
              <a:path w="2181795" h="425450">
                <a:moveTo>
                  <a:pt x="0" y="0"/>
                </a:moveTo>
                <a:lnTo>
                  <a:pt x="2181795" y="0"/>
                </a:lnTo>
                <a:lnTo>
                  <a:pt x="2181795" y="425450"/>
                </a:lnTo>
                <a:lnTo>
                  <a:pt x="0" y="425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TextBox 18"/>
          <p:cNvSpPr txBox="1"/>
          <p:nvPr/>
        </p:nvSpPr>
        <p:spPr>
          <a:xfrm>
            <a:off x="12090774" y="3088422"/>
            <a:ext cx="1232262" cy="35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5"/>
              </a:lnSpc>
            </a:pPr>
            <a:r>
              <a:rPr lang="en-US" sz="219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22%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077643" y="4482449"/>
            <a:ext cx="943640" cy="35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5"/>
              </a:lnSpc>
            </a:pPr>
            <a:r>
              <a:rPr lang="en-US" sz="219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49%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76396" y="5221975"/>
            <a:ext cx="1145069" cy="35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5"/>
              </a:lnSpc>
            </a:pPr>
            <a:r>
              <a:rPr lang="en-US" sz="219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18%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06905" y="6427768"/>
            <a:ext cx="1043609" cy="35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5"/>
              </a:lnSpc>
            </a:pPr>
            <a:r>
              <a:rPr lang="en-US" sz="219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11%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97589" y="5788175"/>
            <a:ext cx="901740" cy="280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4"/>
              </a:lnSpc>
            </a:pPr>
            <a:r>
              <a:rPr lang="en-US" sz="172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10%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195659" y="6861300"/>
            <a:ext cx="1378811" cy="280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4"/>
              </a:lnSpc>
            </a:pPr>
            <a:r>
              <a:rPr lang="en-US" sz="172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43819" y="6431706"/>
            <a:ext cx="917838" cy="280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4"/>
              </a:lnSpc>
            </a:pPr>
            <a:r>
              <a:rPr lang="en-US" sz="17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59%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463588" y="4199179"/>
            <a:ext cx="945219" cy="28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173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10%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019137" y="5415909"/>
            <a:ext cx="1265359" cy="28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64%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01283" y="5347724"/>
            <a:ext cx="943242" cy="28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173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26%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89218" y="5149488"/>
            <a:ext cx="726931" cy="280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4"/>
              </a:lnSpc>
            </a:pPr>
            <a:r>
              <a:rPr lang="en-US" sz="172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11%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759393" y="2262925"/>
            <a:ext cx="4128540" cy="207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4"/>
              </a:lnSpc>
            </a:pPr>
            <a:r>
              <a:rPr lang="en-US" sz="20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Pardubický kraj</a:t>
            </a:r>
          </a:p>
          <a:p>
            <a:pPr algn="l">
              <a:lnSpc>
                <a:spcPts val="4244"/>
              </a:lnSpc>
            </a:pPr>
            <a:r>
              <a:rPr lang="en-US" sz="20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Statutární město Pardubice</a:t>
            </a:r>
          </a:p>
          <a:p>
            <a:pPr algn="l">
              <a:lnSpc>
                <a:spcPts val="4244"/>
              </a:lnSpc>
            </a:pPr>
            <a:r>
              <a:rPr lang="en-US" sz="20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Vlastní zdroje</a:t>
            </a:r>
          </a:p>
          <a:p>
            <a:pPr algn="l">
              <a:lnSpc>
                <a:spcPts val="4244"/>
              </a:lnSpc>
            </a:pPr>
            <a:r>
              <a:rPr lang="en-US" sz="20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Vlastní externí zdroje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994767" y="7792597"/>
            <a:ext cx="828080" cy="47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</a:pPr>
            <a:r>
              <a:rPr lang="en-US" sz="285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657763" y="7408011"/>
            <a:ext cx="2116336" cy="47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</a:pPr>
            <a:r>
              <a:rPr lang="en-US" sz="285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2024 &amp; 2025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778379" y="8781082"/>
            <a:ext cx="828080" cy="47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</a:pPr>
            <a:r>
              <a:rPr lang="en-US" sz="285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09511" y="1388937"/>
            <a:ext cx="69829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5C00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Zdroje financování P-PINK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5310825" y="7338414"/>
            <a:ext cx="2388742" cy="2388742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5310825" y="7338414"/>
            <a:ext cx="2388742" cy="2388742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43288"/>
            <a:ext cx="2211283" cy="939795"/>
          </a:xfrm>
          <a:custGeom>
            <a:avLst/>
            <a:gdLst/>
            <a:ahLst/>
            <a:cxnLst/>
            <a:rect l="l" t="t" r="r" b="b"/>
            <a:pathLst>
              <a:path w="2211283" h="939795">
                <a:moveTo>
                  <a:pt x="0" y="0"/>
                </a:moveTo>
                <a:lnTo>
                  <a:pt x="2211283" y="0"/>
                </a:lnTo>
                <a:lnTo>
                  <a:pt x="2211283" y="939796"/>
                </a:lnTo>
                <a:lnTo>
                  <a:pt x="0" y="939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274662" y="2851393"/>
            <a:ext cx="4762500" cy="3100764"/>
          </a:xfrm>
          <a:custGeom>
            <a:avLst/>
            <a:gdLst/>
            <a:ahLst/>
            <a:cxnLst/>
            <a:rect l="l" t="t" r="r" b="b"/>
            <a:pathLst>
              <a:path w="4762500" h="3100764">
                <a:moveTo>
                  <a:pt x="0" y="0"/>
                </a:moveTo>
                <a:lnTo>
                  <a:pt x="4762500" y="0"/>
                </a:lnTo>
                <a:lnTo>
                  <a:pt x="4762500" y="3100765"/>
                </a:lnTo>
                <a:lnTo>
                  <a:pt x="0" y="3100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6830386" y="5016343"/>
            <a:ext cx="2363837" cy="214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6"/>
              </a:lnSpc>
            </a:pPr>
            <a:r>
              <a:rPr lang="en-US" sz="2418" b="1" dirty="0" err="1">
                <a:solidFill>
                  <a:srgbClr val="EC00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Česká</a:t>
            </a:r>
            <a:r>
              <a:rPr lang="en-US" sz="2418" b="1" dirty="0">
                <a:solidFill>
                  <a:srgbClr val="EC00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18" b="1" dirty="0" err="1">
                <a:solidFill>
                  <a:srgbClr val="EC00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Třebová</a:t>
            </a:r>
            <a:endParaRPr lang="en-US" sz="2418" b="1" dirty="0">
              <a:solidFill>
                <a:srgbClr val="EC008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386"/>
              </a:lnSpc>
            </a:pPr>
            <a:r>
              <a:rPr lang="en-US" sz="2418" b="1" dirty="0" err="1">
                <a:solidFill>
                  <a:srgbClr val="EC00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Polička</a:t>
            </a:r>
            <a:endParaRPr lang="en-US" sz="2418" b="1" dirty="0">
              <a:solidFill>
                <a:srgbClr val="EC008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386"/>
              </a:lnSpc>
            </a:pPr>
            <a:r>
              <a:rPr lang="en-US" sz="2418" b="1" dirty="0">
                <a:solidFill>
                  <a:srgbClr val="EC00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Pardubice</a:t>
            </a:r>
          </a:p>
          <a:p>
            <a:pPr algn="l">
              <a:lnSpc>
                <a:spcPts val="3386"/>
              </a:lnSpc>
            </a:pPr>
            <a:r>
              <a:rPr lang="en-US" sz="2418" b="1" dirty="0">
                <a:solidFill>
                  <a:srgbClr val="EC00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Ústí </a:t>
            </a:r>
            <a:r>
              <a:rPr lang="en-US" sz="2418" b="1" dirty="0" err="1">
                <a:solidFill>
                  <a:srgbClr val="EC00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nad</a:t>
            </a:r>
            <a:r>
              <a:rPr lang="en-US" sz="2418" b="1" dirty="0">
                <a:solidFill>
                  <a:srgbClr val="EC00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18" b="1" dirty="0" err="1">
                <a:solidFill>
                  <a:srgbClr val="EC00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Orlicí</a:t>
            </a:r>
            <a:endParaRPr lang="cs-CZ" sz="2418" b="1" dirty="0">
              <a:solidFill>
                <a:srgbClr val="EC008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386"/>
              </a:lnSpc>
            </a:pPr>
            <a:r>
              <a:rPr lang="cs-CZ" sz="2418" b="1" dirty="0">
                <a:solidFill>
                  <a:srgbClr val="EC00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Svitavy</a:t>
            </a:r>
            <a:endParaRPr lang="en-US" sz="2418" b="1" dirty="0">
              <a:solidFill>
                <a:srgbClr val="EC008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334034" y="5898479"/>
            <a:ext cx="4762500" cy="3100764"/>
          </a:xfrm>
          <a:custGeom>
            <a:avLst/>
            <a:gdLst/>
            <a:ahLst/>
            <a:cxnLst/>
            <a:rect l="l" t="t" r="r" b="b"/>
            <a:pathLst>
              <a:path w="4762500" h="3100764">
                <a:moveTo>
                  <a:pt x="0" y="0"/>
                </a:moveTo>
                <a:lnTo>
                  <a:pt x="4762500" y="0"/>
                </a:lnTo>
                <a:lnTo>
                  <a:pt x="4762500" y="3100765"/>
                </a:lnTo>
                <a:lnTo>
                  <a:pt x="0" y="3100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871381" y="3949746"/>
            <a:ext cx="5569062" cy="64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8"/>
              </a:lnSpc>
            </a:pPr>
            <a:r>
              <a:rPr lang="en-US" sz="3741" b="1">
                <a:solidFill>
                  <a:srgbClr val="922790">
                    <a:alpha val="46667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Jaro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237580"/>
            <a:ext cx="2945011" cy="214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6"/>
              </a:lnSpc>
            </a:pPr>
            <a:r>
              <a:rPr lang="en-US" sz="2418" b="1" dirty="0" err="1">
                <a:solidFill>
                  <a:srgbClr val="EC08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Moravská</a:t>
            </a:r>
            <a:r>
              <a:rPr lang="en-US" sz="2418" b="1" dirty="0">
                <a:solidFill>
                  <a:srgbClr val="EC08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18" b="1" dirty="0" err="1">
                <a:solidFill>
                  <a:srgbClr val="EC08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Třebová</a:t>
            </a:r>
            <a:endParaRPr lang="en-US" sz="2418" b="1" dirty="0">
              <a:solidFill>
                <a:srgbClr val="EC088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386"/>
              </a:lnSpc>
            </a:pPr>
            <a:r>
              <a:rPr lang="en-US" sz="2418" b="1" dirty="0" err="1">
                <a:solidFill>
                  <a:srgbClr val="EC08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Choceň</a:t>
            </a:r>
            <a:endParaRPr lang="en-US" sz="2418" b="1" dirty="0">
              <a:solidFill>
                <a:srgbClr val="EC088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386"/>
              </a:lnSpc>
            </a:pPr>
            <a:r>
              <a:rPr lang="en-US" sz="2418" b="1" dirty="0">
                <a:solidFill>
                  <a:srgbClr val="EC08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Hlinsko</a:t>
            </a:r>
          </a:p>
          <a:p>
            <a:pPr algn="l">
              <a:lnSpc>
                <a:spcPts val="3386"/>
              </a:lnSpc>
            </a:pPr>
            <a:r>
              <a:rPr lang="en-US" sz="2418" b="1" dirty="0" err="1">
                <a:solidFill>
                  <a:srgbClr val="EC08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Letohrad</a:t>
            </a:r>
            <a:endParaRPr lang="en-US" sz="2418" b="1" dirty="0">
              <a:solidFill>
                <a:srgbClr val="EC088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386"/>
              </a:lnSpc>
            </a:pPr>
            <a:r>
              <a:rPr lang="cs-CZ" sz="2418" b="1" dirty="0">
                <a:solidFill>
                  <a:srgbClr val="EC08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Lanškroun</a:t>
            </a:r>
            <a:endParaRPr lang="en-US" sz="2418" b="1" dirty="0">
              <a:solidFill>
                <a:srgbClr val="EC088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655912" y="4663276"/>
            <a:ext cx="3240104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230</a:t>
            </a: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registrací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311617" y="2713477"/>
            <a:ext cx="1705724" cy="1600029"/>
            <a:chOff x="0" y="0"/>
            <a:chExt cx="812800" cy="76243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62435"/>
            </a:xfrm>
            <a:custGeom>
              <a:avLst/>
              <a:gdLst/>
              <a:ahLst/>
              <a:cxnLst/>
              <a:rect l="l" t="t" r="r" b="b"/>
              <a:pathLst>
                <a:path w="812800" h="762435">
                  <a:moveTo>
                    <a:pt x="406400" y="0"/>
                  </a:moveTo>
                  <a:cubicBezTo>
                    <a:pt x="181951" y="0"/>
                    <a:pt x="0" y="170677"/>
                    <a:pt x="0" y="381217"/>
                  </a:cubicBezTo>
                  <a:cubicBezTo>
                    <a:pt x="0" y="591758"/>
                    <a:pt x="181951" y="762435"/>
                    <a:pt x="406400" y="762435"/>
                  </a:cubicBezTo>
                  <a:cubicBezTo>
                    <a:pt x="630849" y="762435"/>
                    <a:pt x="812800" y="591758"/>
                    <a:pt x="812800" y="381217"/>
                  </a:cubicBezTo>
                  <a:cubicBezTo>
                    <a:pt x="812800" y="17067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-33297"/>
              <a:ext cx="660400" cy="724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27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2023</a:t>
              </a:r>
            </a:p>
            <a:p>
              <a:pPr algn="ctr">
                <a:lnSpc>
                  <a:spcPts val="3680"/>
                </a:lnSpc>
              </a:pPr>
              <a:r>
                <a:rPr lang="en-US" sz="23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 města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379153" y="0"/>
            <a:ext cx="6908847" cy="10287000"/>
            <a:chOff x="0" y="0"/>
            <a:chExt cx="9211796" cy="1371600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1796" cy="457200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4572000"/>
              <a:ext cx="9211796" cy="457200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9144000"/>
              <a:ext cx="9211796" cy="4572000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0493990" y="1389280"/>
            <a:ext cx="2387462" cy="23874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-76200"/>
              <a:ext cx="6604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39"/>
                </a:lnSpc>
              </a:pPr>
              <a:r>
                <a:rPr lang="en-US" sz="38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2024</a:t>
              </a:r>
            </a:p>
            <a:p>
              <a:pPr algn="ctr">
                <a:lnSpc>
                  <a:spcPts val="6239"/>
                </a:lnSpc>
              </a:pPr>
              <a:r>
                <a:rPr lang="en-US" sz="38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9 měst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810091" y="7073824"/>
            <a:ext cx="5569062" cy="64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8"/>
              </a:lnSpc>
            </a:pPr>
            <a:r>
              <a:rPr lang="en-US" sz="3741" b="1">
                <a:solidFill>
                  <a:srgbClr val="922790">
                    <a:alpha val="46667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Podzim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7895590"/>
            <a:ext cx="4762500" cy="136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9227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11 týdnů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922790"/>
                </a:solidFill>
                <a:latin typeface="Open Sans"/>
                <a:ea typeface="Open Sans"/>
                <a:cs typeface="Open Sans"/>
                <a:sym typeface="Open Sans"/>
              </a:rPr>
              <a:t>6 workshopů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922790"/>
                </a:solidFill>
                <a:latin typeface="Open Sans"/>
                <a:ea typeface="Open Sans"/>
                <a:cs typeface="Open Sans"/>
                <a:sym typeface="Open Sans"/>
              </a:rPr>
              <a:t>5 konzultací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3283779" y="7440601"/>
            <a:ext cx="2146732" cy="2146732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2787" tIns="52787" rIns="52787" bIns="52787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283779" y="7440601"/>
            <a:ext cx="2146732" cy="2146732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970083" y="8371907"/>
            <a:ext cx="1680017" cy="1680017"/>
            <a:chOff x="0" y="0"/>
            <a:chExt cx="2240023" cy="2240023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240023" cy="2240023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2787" tIns="52787" rIns="52787" bIns="52787" rtlCol="0" anchor="ctr"/>
              <a:lstStyle/>
              <a:p>
                <a:pPr algn="ctr">
                  <a:lnSpc>
                    <a:spcPts val="4243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0"/>
              <a:ext cx="2240023" cy="2240023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45" name="Freeform 11">
            <a:extLst>
              <a:ext uri="{FF2B5EF4-FFF2-40B4-BE49-F238E27FC236}">
                <a16:creationId xmlns:a16="http://schemas.microsoft.com/office/drawing/2014/main" id="{E23275BD-B0FC-0CD9-28F6-27857AA196FA}"/>
              </a:ext>
            </a:extLst>
          </p:cNvPr>
          <p:cNvSpPr/>
          <p:nvPr/>
        </p:nvSpPr>
        <p:spPr>
          <a:xfrm>
            <a:off x="8113178" y="40984"/>
            <a:ext cx="2865082" cy="265561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922790"/>
          </a:solidFill>
        </p:spPr>
        <p:txBody>
          <a:bodyPr/>
          <a:lstStyle/>
          <a:p>
            <a:endParaRPr lang="cs-CZ"/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638DF758-227D-D824-D5FB-BC59BA23F904}"/>
              </a:ext>
            </a:extLst>
          </p:cNvPr>
          <p:cNvSpPr txBox="1"/>
          <p:nvPr/>
        </p:nvSpPr>
        <p:spPr>
          <a:xfrm>
            <a:off x="8414022" y="-452"/>
            <a:ext cx="2263394" cy="24433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</a:t>
            </a:r>
            <a:r>
              <a:rPr lang="cs-CZ" sz="36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  <a:endParaRPr lang="en-US" sz="36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/>
            <a:r>
              <a:rPr lang="cs-CZ" sz="36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</a:t>
            </a:r>
            <a:r>
              <a:rPr lang="en-US" sz="36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měst</a:t>
            </a:r>
            <a:r>
              <a:rPr lang="cs-CZ" sz="36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+ UPCE</a:t>
            </a:r>
            <a:endParaRPr lang="en-US" sz="36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BC5D412B-A495-260B-6925-A8253A7E30AC}"/>
              </a:ext>
            </a:extLst>
          </p:cNvPr>
          <p:cNvSpPr txBox="1"/>
          <p:nvPr/>
        </p:nvSpPr>
        <p:spPr>
          <a:xfrm>
            <a:off x="429856" y="6289292"/>
            <a:ext cx="5000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Společně</a:t>
            </a:r>
            <a:r>
              <a:rPr lang="en-US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 </a:t>
            </a:r>
            <a:r>
              <a:rPr lang="en-US" sz="1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městy</a:t>
            </a:r>
            <a:r>
              <a:rPr lang="en-US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aktivně</a:t>
            </a:r>
            <a:r>
              <a:rPr lang="en-US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rozvíjíme</a:t>
            </a:r>
            <a:r>
              <a:rPr lang="en-US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jejich</a:t>
            </a:r>
            <a:r>
              <a:rPr lang="cs-CZ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cs-CZ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podnikatelský</a:t>
            </a:r>
            <a:r>
              <a:rPr lang="en-US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ekosystém</a:t>
            </a:r>
            <a:r>
              <a:rPr lang="en-US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grpSp>
        <p:nvGrpSpPr>
          <p:cNvPr id="59" name="Group 13">
            <a:extLst>
              <a:ext uri="{FF2B5EF4-FFF2-40B4-BE49-F238E27FC236}">
                <a16:creationId xmlns:a16="http://schemas.microsoft.com/office/drawing/2014/main" id="{D514FC36-2D82-271D-E92C-8DBC0475021A}"/>
              </a:ext>
            </a:extLst>
          </p:cNvPr>
          <p:cNvGrpSpPr/>
          <p:nvPr/>
        </p:nvGrpSpPr>
        <p:grpSpPr>
          <a:xfrm>
            <a:off x="7580971" y="3177141"/>
            <a:ext cx="1800162" cy="1680017"/>
            <a:chOff x="0" y="0"/>
            <a:chExt cx="812800" cy="815659"/>
          </a:xfrm>
        </p:grpSpPr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4D1219EC-CC4F-9C43-956F-6D90271C29E3}"/>
                </a:ext>
              </a:extLst>
            </p:cNvPr>
            <p:cNvSpPr/>
            <p:nvPr/>
          </p:nvSpPr>
          <p:spPr>
            <a:xfrm>
              <a:off x="0" y="0"/>
              <a:ext cx="812800" cy="815659"/>
            </a:xfrm>
            <a:custGeom>
              <a:avLst/>
              <a:gdLst/>
              <a:ahLst/>
              <a:cxnLst/>
              <a:rect l="l" t="t" r="r" b="b"/>
              <a:pathLst>
                <a:path w="812800" h="815659">
                  <a:moveTo>
                    <a:pt x="406400" y="0"/>
                  </a:moveTo>
                  <a:cubicBezTo>
                    <a:pt x="181951" y="0"/>
                    <a:pt x="0" y="182591"/>
                    <a:pt x="0" y="407829"/>
                  </a:cubicBezTo>
                  <a:cubicBezTo>
                    <a:pt x="0" y="633067"/>
                    <a:pt x="181951" y="815659"/>
                    <a:pt x="406400" y="815659"/>
                  </a:cubicBezTo>
                  <a:cubicBezTo>
                    <a:pt x="630849" y="815659"/>
                    <a:pt x="812800" y="633067"/>
                    <a:pt x="812800" y="407829"/>
                  </a:cubicBezTo>
                  <a:cubicBezTo>
                    <a:pt x="812800" y="18259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TextBox 15">
              <a:extLst>
                <a:ext uri="{FF2B5EF4-FFF2-40B4-BE49-F238E27FC236}">
                  <a16:creationId xmlns:a16="http://schemas.microsoft.com/office/drawing/2014/main" id="{C0F853AB-B728-E851-6C98-EA972B00A957}"/>
                </a:ext>
              </a:extLst>
            </p:cNvPr>
            <p:cNvSpPr txBox="1"/>
            <p:nvPr/>
          </p:nvSpPr>
          <p:spPr>
            <a:xfrm>
              <a:off x="76200" y="-37832"/>
              <a:ext cx="660400" cy="777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</a:t>
              </a:r>
              <a:r>
                <a:rPr lang="en-US" b="1" dirty="0" err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workshopů</a:t>
              </a:r>
              <a:r>
                <a:rPr lang="en-US" b="1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</p:txBody>
        </p:sp>
      </p:grpSp>
      <p:grpSp>
        <p:nvGrpSpPr>
          <p:cNvPr id="62" name="Group 16">
            <a:extLst>
              <a:ext uri="{FF2B5EF4-FFF2-40B4-BE49-F238E27FC236}">
                <a16:creationId xmlns:a16="http://schemas.microsoft.com/office/drawing/2014/main" id="{8FD44A42-7BFE-29B9-1215-D4B10394FCB3}"/>
              </a:ext>
            </a:extLst>
          </p:cNvPr>
          <p:cNvGrpSpPr/>
          <p:nvPr/>
        </p:nvGrpSpPr>
        <p:grpSpPr>
          <a:xfrm>
            <a:off x="6077561" y="3297458"/>
            <a:ext cx="1619437" cy="1511354"/>
            <a:chOff x="0" y="0"/>
            <a:chExt cx="812800" cy="815659"/>
          </a:xfrm>
        </p:grpSpPr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6AC4B51D-E9B7-E82F-254D-BEB60E722F31}"/>
                </a:ext>
              </a:extLst>
            </p:cNvPr>
            <p:cNvSpPr/>
            <p:nvPr/>
          </p:nvSpPr>
          <p:spPr>
            <a:xfrm>
              <a:off x="0" y="0"/>
              <a:ext cx="812800" cy="815659"/>
            </a:xfrm>
            <a:custGeom>
              <a:avLst/>
              <a:gdLst/>
              <a:ahLst/>
              <a:cxnLst/>
              <a:rect l="l" t="t" r="r" b="b"/>
              <a:pathLst>
                <a:path w="812800" h="815659">
                  <a:moveTo>
                    <a:pt x="406400" y="0"/>
                  </a:moveTo>
                  <a:cubicBezTo>
                    <a:pt x="181951" y="0"/>
                    <a:pt x="0" y="182591"/>
                    <a:pt x="0" y="407829"/>
                  </a:cubicBezTo>
                  <a:cubicBezTo>
                    <a:pt x="0" y="633067"/>
                    <a:pt x="181951" y="815659"/>
                    <a:pt x="406400" y="815659"/>
                  </a:cubicBezTo>
                  <a:cubicBezTo>
                    <a:pt x="630849" y="815659"/>
                    <a:pt x="812800" y="633067"/>
                    <a:pt x="812800" y="407829"/>
                  </a:cubicBezTo>
                  <a:cubicBezTo>
                    <a:pt x="812800" y="18259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TextBox 18">
              <a:extLst>
                <a:ext uri="{FF2B5EF4-FFF2-40B4-BE49-F238E27FC236}">
                  <a16:creationId xmlns:a16="http://schemas.microsoft.com/office/drawing/2014/main" id="{FDBAAD76-601F-256F-89B2-0D4A5C7725A3}"/>
                </a:ext>
              </a:extLst>
            </p:cNvPr>
            <p:cNvSpPr txBox="1"/>
            <p:nvPr/>
          </p:nvSpPr>
          <p:spPr>
            <a:xfrm>
              <a:off x="76200" y="-37832"/>
              <a:ext cx="660400" cy="777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 </a:t>
              </a:r>
              <a:r>
                <a:rPr lang="en-US" b="1" dirty="0" err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konzultací</a:t>
              </a:r>
              <a:endParaRPr lang="en-US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pSp>
        <p:nvGrpSpPr>
          <p:cNvPr id="65" name="Group 19">
            <a:extLst>
              <a:ext uri="{FF2B5EF4-FFF2-40B4-BE49-F238E27FC236}">
                <a16:creationId xmlns:a16="http://schemas.microsoft.com/office/drawing/2014/main" id="{39D3E579-77A5-D71B-EF61-AC836809B16A}"/>
              </a:ext>
            </a:extLst>
          </p:cNvPr>
          <p:cNvGrpSpPr/>
          <p:nvPr/>
        </p:nvGrpSpPr>
        <p:grpSpPr>
          <a:xfrm>
            <a:off x="5115900" y="4147649"/>
            <a:ext cx="1381724" cy="1289506"/>
            <a:chOff x="829726" y="-420988"/>
            <a:chExt cx="812800" cy="815659"/>
          </a:xfrm>
        </p:grpSpPr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6B9C0E75-3093-F551-28FF-4D1C69D36B2A}"/>
                </a:ext>
              </a:extLst>
            </p:cNvPr>
            <p:cNvSpPr/>
            <p:nvPr/>
          </p:nvSpPr>
          <p:spPr>
            <a:xfrm>
              <a:off x="829726" y="-420988"/>
              <a:ext cx="812800" cy="815659"/>
            </a:xfrm>
            <a:custGeom>
              <a:avLst/>
              <a:gdLst/>
              <a:ahLst/>
              <a:cxnLst/>
              <a:rect l="l" t="t" r="r" b="b"/>
              <a:pathLst>
                <a:path w="812800" h="815659">
                  <a:moveTo>
                    <a:pt x="406400" y="0"/>
                  </a:moveTo>
                  <a:cubicBezTo>
                    <a:pt x="181951" y="0"/>
                    <a:pt x="0" y="182591"/>
                    <a:pt x="0" y="407829"/>
                  </a:cubicBezTo>
                  <a:cubicBezTo>
                    <a:pt x="0" y="633067"/>
                    <a:pt x="181951" y="815659"/>
                    <a:pt x="406400" y="815659"/>
                  </a:cubicBezTo>
                  <a:cubicBezTo>
                    <a:pt x="630849" y="815659"/>
                    <a:pt x="812800" y="633067"/>
                    <a:pt x="812800" y="407829"/>
                  </a:cubicBezTo>
                  <a:cubicBezTo>
                    <a:pt x="812800" y="18259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27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TextBox 21">
              <a:extLst>
                <a:ext uri="{FF2B5EF4-FFF2-40B4-BE49-F238E27FC236}">
                  <a16:creationId xmlns:a16="http://schemas.microsoft.com/office/drawing/2014/main" id="{A4E5144E-9453-344B-9EB1-0AB4B3880681}"/>
                </a:ext>
              </a:extLst>
            </p:cNvPr>
            <p:cNvSpPr txBox="1"/>
            <p:nvPr/>
          </p:nvSpPr>
          <p:spPr>
            <a:xfrm>
              <a:off x="912721" y="-409571"/>
              <a:ext cx="660400" cy="748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stovky</a:t>
              </a:r>
              <a:r>
                <a:rPr lang="en-US" b="1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příběhů</a:t>
              </a:r>
              <a:endParaRPr lang="en-US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43288"/>
            <a:ext cx="2211283" cy="939795"/>
          </a:xfrm>
          <a:custGeom>
            <a:avLst/>
            <a:gdLst/>
            <a:ahLst/>
            <a:cxnLst/>
            <a:rect l="l" t="t" r="r" b="b"/>
            <a:pathLst>
              <a:path w="2211283" h="939795">
                <a:moveTo>
                  <a:pt x="0" y="0"/>
                </a:moveTo>
                <a:lnTo>
                  <a:pt x="2211283" y="0"/>
                </a:lnTo>
                <a:lnTo>
                  <a:pt x="2211283" y="939796"/>
                </a:lnTo>
                <a:lnTo>
                  <a:pt x="0" y="939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913077" y="0"/>
            <a:ext cx="6374923" cy="10287000"/>
            <a:chOff x="0" y="0"/>
            <a:chExt cx="8499898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499898" cy="4572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4572000"/>
              <a:ext cx="8499898" cy="4572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9144000"/>
              <a:ext cx="8499898" cy="4572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5273" y="1580072"/>
            <a:ext cx="2375607" cy="237560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008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7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2024</a:t>
              </a:r>
            </a:p>
            <a:p>
              <a:pPr algn="ctr">
                <a:lnSpc>
                  <a:spcPts val="3449"/>
                </a:lnSpc>
              </a:pPr>
              <a:r>
                <a:rPr lang="en-US" sz="22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8 základních škol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4067308"/>
            <a:ext cx="10310168" cy="433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Dvouhodinový interaktivní program, vedený zkušeným lektorem.</a:t>
            </a:r>
          </a:p>
          <a:p>
            <a:pPr algn="l">
              <a:lnSpc>
                <a:spcPts val="3840"/>
              </a:lnSpc>
            </a:pPr>
            <a:endParaRPr lang="en-US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Žáci se v první části dozví, co je to podnikání a jaké je jeho možná přidaná hodnota.</a:t>
            </a:r>
          </a:p>
          <a:p>
            <a:pPr algn="l">
              <a:lnSpc>
                <a:spcPts val="3840"/>
              </a:lnSpc>
            </a:pPr>
            <a:endParaRPr lang="en-US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 pracovních skupinách vymyslí podnikatelský nápad, připraví stručný Lean Canvas a následně ho odprezentují před ostatními.</a:t>
            </a:r>
          </a:p>
          <a:p>
            <a:pPr algn="l">
              <a:lnSpc>
                <a:spcPts val="3840"/>
              </a:lnSpc>
            </a:pPr>
            <a:endParaRPr lang="en-US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ZDARMA v rámci PINKaka.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564226" y="7696579"/>
            <a:ext cx="2015846" cy="2015846"/>
            <a:chOff x="0" y="0"/>
            <a:chExt cx="2687794" cy="268779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687794" cy="2687794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687794" cy="268779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9338593" y="7696579"/>
            <a:ext cx="710426" cy="710426"/>
            <a:chOff x="0" y="0"/>
            <a:chExt cx="947235" cy="947235"/>
          </a:xfrm>
        </p:grpSpPr>
        <p:grpSp>
          <p:nvGrpSpPr>
            <p:cNvPr id="18" name="Group 18"/>
            <p:cNvGrpSpPr/>
            <p:nvPr/>
          </p:nvGrpSpPr>
          <p:grpSpPr>
            <a:xfrm>
              <a:off x="16288" y="90750"/>
              <a:ext cx="840198" cy="840198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0" y="0"/>
              <a:ext cx="947235" cy="947235"/>
            </a:xfrm>
            <a:custGeom>
              <a:avLst/>
              <a:gdLst/>
              <a:ahLst/>
              <a:cxnLst/>
              <a:rect l="l" t="t" r="r" b="b"/>
              <a:pathLst>
                <a:path w="947235" h="947235">
                  <a:moveTo>
                    <a:pt x="0" y="0"/>
                  </a:moveTo>
                  <a:lnTo>
                    <a:pt x="947235" y="0"/>
                  </a:lnTo>
                  <a:lnTo>
                    <a:pt x="947235" y="947235"/>
                  </a:lnTo>
                  <a:lnTo>
                    <a:pt x="0" y="94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2335757"/>
            <a:ext cx="8355275" cy="72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3799" b="1">
                <a:solidFill>
                  <a:srgbClr val="9229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Objev v sobě podnikatele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3123793"/>
            <a:ext cx="5811182" cy="39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399" b="1">
                <a:solidFill>
                  <a:srgbClr val="EC00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workshop pro žáky 8. a 9. tříd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096325" y="8270711"/>
            <a:ext cx="1742300" cy="1742300"/>
            <a:chOff x="0" y="0"/>
            <a:chExt cx="2323067" cy="232306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2323067" cy="232306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0" y="0"/>
              <a:ext cx="2323067" cy="232306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7925679" y="8270711"/>
            <a:ext cx="574132" cy="574132"/>
            <a:chOff x="0" y="0"/>
            <a:chExt cx="765509" cy="765509"/>
          </a:xfrm>
        </p:grpSpPr>
        <p:grpSp>
          <p:nvGrpSpPr>
            <p:cNvPr id="31" name="Group 31"/>
            <p:cNvGrpSpPr/>
            <p:nvPr/>
          </p:nvGrpSpPr>
          <p:grpSpPr>
            <a:xfrm>
              <a:off x="13163" y="73339"/>
              <a:ext cx="679007" cy="679007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0" y="0"/>
              <a:ext cx="765509" cy="765509"/>
            </a:xfrm>
            <a:custGeom>
              <a:avLst/>
              <a:gdLst/>
              <a:ahLst/>
              <a:cxnLst/>
              <a:rect l="l" t="t" r="r" b="b"/>
              <a:pathLst>
                <a:path w="765509" h="765509">
                  <a:moveTo>
                    <a:pt x="0" y="0"/>
                  </a:moveTo>
                  <a:lnTo>
                    <a:pt x="765509" y="0"/>
                  </a:lnTo>
                  <a:lnTo>
                    <a:pt x="765509" y="765509"/>
                  </a:lnTo>
                  <a:lnTo>
                    <a:pt x="0" y="765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2786" y="1159249"/>
            <a:ext cx="1203600" cy="873157"/>
          </a:xfrm>
          <a:custGeom>
            <a:avLst/>
            <a:gdLst/>
            <a:ahLst/>
            <a:cxnLst/>
            <a:rect l="l" t="t" r="r" b="b"/>
            <a:pathLst>
              <a:path w="1203600" h="873157">
                <a:moveTo>
                  <a:pt x="0" y="0"/>
                </a:moveTo>
                <a:lnTo>
                  <a:pt x="1203600" y="0"/>
                </a:lnTo>
                <a:lnTo>
                  <a:pt x="1203600" y="873157"/>
                </a:lnTo>
                <a:lnTo>
                  <a:pt x="0" y="873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581238"/>
            <a:ext cx="2975385" cy="783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199" b="1" dirty="0">
                <a:solidFill>
                  <a:srgbClr val="9229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IDZ</a:t>
            </a:r>
            <a:r>
              <a:rPr lang="cs-CZ" sz="4199" b="1" dirty="0">
                <a:solidFill>
                  <a:srgbClr val="9229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+ FVTP</a:t>
            </a:r>
            <a:endParaRPr lang="en-US" sz="4199" b="1" dirty="0">
              <a:solidFill>
                <a:srgbClr val="92299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3442643"/>
            <a:ext cx="10401300" cy="6776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Rozvíjí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téma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podnikavosti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středních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školách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propojuje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oblast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vzdělávání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podnikání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Podnikatelský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klub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středních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škol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cs-CZ" sz="24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00100" lvl="1" indent="-342900">
              <a:lnSpc>
                <a:spcPts val="384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Odborné semináře a workshopy	</a:t>
            </a:r>
          </a:p>
          <a:p>
            <a:pPr marL="800100" lvl="1" indent="-342900">
              <a:lnSpc>
                <a:spcPts val="384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Exkurze do P-PINK</a:t>
            </a:r>
          </a:p>
          <a:p>
            <a:pPr marL="800100" lvl="1" indent="-342900">
              <a:lnSpc>
                <a:spcPts val="384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Setkání s podnikateli</a:t>
            </a:r>
          </a:p>
          <a:p>
            <a:pPr marL="800100" lvl="1" indent="-342900">
              <a:lnSpc>
                <a:spcPts val="384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Kulaté stoly pro pedagogy</a:t>
            </a:r>
            <a:endParaRPr lang="en-US" sz="24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840"/>
              </a:lnSpc>
            </a:pPr>
            <a:r>
              <a:rPr lang="en-US" sz="2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Hlavním</a:t>
            </a:r>
            <a:r>
              <a:rPr lang="en-US" sz="2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cílem</a:t>
            </a:r>
            <a:r>
              <a:rPr lang="en-US" sz="2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je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přiblížit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podpořit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přemýšlení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žáků</a:t>
            </a:r>
            <a:endParaRPr lang="en-US" sz="24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840"/>
              </a:lnSpc>
            </a:pP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jejich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budoucím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životě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ve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spojení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podnikáním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3840"/>
              </a:lnSpc>
            </a:pPr>
            <a:endParaRPr lang="en-US" sz="24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840"/>
              </a:lnSpc>
            </a:pP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současné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době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je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domluvena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spolupráce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již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 19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školami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území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Pardubického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kraje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3840"/>
              </a:lnSpc>
            </a:pPr>
            <a:endParaRPr lang="en-US" sz="24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840"/>
              </a:lnSpc>
            </a:pP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Studentům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pomáháme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také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při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přípravě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soutěže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studentských</a:t>
            </a:r>
            <a:endParaRPr lang="en-US" sz="24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840"/>
              </a:lnSpc>
            </a:pP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fiktivních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firem</a:t>
            </a:r>
            <a:r>
              <a:rPr lang="en-US" sz="2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582763"/>
            <a:ext cx="2975385" cy="39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399" b="1">
                <a:solidFill>
                  <a:srgbClr val="EC00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2024 - 2028</a:t>
            </a:r>
          </a:p>
        </p:txBody>
      </p:sp>
      <p:sp>
        <p:nvSpPr>
          <p:cNvPr id="7" name="Freeform 7"/>
          <p:cNvSpPr/>
          <p:nvPr/>
        </p:nvSpPr>
        <p:spPr>
          <a:xfrm>
            <a:off x="12198096" y="-946478"/>
            <a:ext cx="6190138" cy="4503326"/>
          </a:xfrm>
          <a:custGeom>
            <a:avLst/>
            <a:gdLst/>
            <a:ahLst/>
            <a:cxnLst/>
            <a:rect l="l" t="t" r="r" b="b"/>
            <a:pathLst>
              <a:path w="6190138" h="4503326">
                <a:moveTo>
                  <a:pt x="0" y="0"/>
                </a:moveTo>
                <a:lnTo>
                  <a:pt x="6190138" y="0"/>
                </a:lnTo>
                <a:lnTo>
                  <a:pt x="6190138" y="4503326"/>
                </a:lnTo>
                <a:lnTo>
                  <a:pt x="0" y="4503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2198096" y="2726763"/>
            <a:ext cx="6089904" cy="5153094"/>
          </a:xfrm>
          <a:custGeom>
            <a:avLst/>
            <a:gdLst/>
            <a:ahLst/>
            <a:cxnLst/>
            <a:rect l="l" t="t" r="r" b="b"/>
            <a:pathLst>
              <a:path w="6089904" h="5153094">
                <a:moveTo>
                  <a:pt x="0" y="0"/>
                </a:moveTo>
                <a:lnTo>
                  <a:pt x="6089904" y="0"/>
                </a:lnTo>
                <a:lnTo>
                  <a:pt x="6089904" y="5153094"/>
                </a:lnTo>
                <a:lnTo>
                  <a:pt x="0" y="5153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684" b="-58017"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9A9ABB-45A2-4AEA-E11C-41E84098F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36625" r="22656" b="26374"/>
          <a:stretch/>
        </p:blipFill>
        <p:spPr bwMode="auto">
          <a:xfrm>
            <a:off x="12198096" y="7879857"/>
            <a:ext cx="6089904" cy="240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492BFB7-3E2F-16AD-5A6D-0706AE288694}"/>
              </a:ext>
            </a:extLst>
          </p:cNvPr>
          <p:cNvSpPr txBox="1"/>
          <p:nvPr/>
        </p:nvSpPr>
        <p:spPr>
          <a:xfrm>
            <a:off x="6553200" y="4381500"/>
            <a:ext cx="3430747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ts val="384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Marketing v podnikání</a:t>
            </a:r>
          </a:p>
          <a:p>
            <a:pPr marL="342900" indent="-342900" algn="l">
              <a:lnSpc>
                <a:spcPts val="384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Expedice podnikavosti</a:t>
            </a:r>
          </a:p>
          <a:p>
            <a:pPr marL="342900" indent="-342900" algn="l">
              <a:lnSpc>
                <a:spcPts val="384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Studentský </a:t>
            </a:r>
            <a:r>
              <a:rPr lang="cs-CZ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Ideathon</a:t>
            </a:r>
            <a:endParaRPr lang="cs-CZ" sz="2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2858890-7457-D0C7-FD19-ED9F1AF37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200" y="281524"/>
            <a:ext cx="3505200" cy="25994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42088" y="1746872"/>
            <a:ext cx="1838299" cy="1838299"/>
            <a:chOff x="0" y="0"/>
            <a:chExt cx="2451066" cy="245106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451066" cy="2451066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DBE5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2451066" cy="2451066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 flipH="1"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12366785" y="1193095"/>
            <a:ext cx="1874251" cy="1874251"/>
            <a:chOff x="0" y="0"/>
            <a:chExt cx="2499002" cy="249900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99002" cy="249900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DBE5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2499002" cy="249900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 flipH="1"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10581368" y="1526326"/>
            <a:ext cx="2175121" cy="2175121"/>
            <a:chOff x="0" y="0"/>
            <a:chExt cx="2900161" cy="290016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900161" cy="290016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DBE5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900161" cy="290016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3632353" y="1028700"/>
            <a:ext cx="619471" cy="619471"/>
            <a:chOff x="0" y="0"/>
            <a:chExt cx="825961" cy="825961"/>
          </a:xfrm>
        </p:grpSpPr>
        <p:grpSp>
          <p:nvGrpSpPr>
            <p:cNvPr id="21" name="Group 21"/>
            <p:cNvGrpSpPr/>
            <p:nvPr/>
          </p:nvGrpSpPr>
          <p:grpSpPr>
            <a:xfrm>
              <a:off x="14203" y="79131"/>
              <a:ext cx="732627" cy="732627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0" y="0"/>
              <a:ext cx="825961" cy="825961"/>
            </a:xfrm>
            <a:custGeom>
              <a:avLst/>
              <a:gdLst/>
              <a:ahLst/>
              <a:cxnLst/>
              <a:rect l="l" t="t" r="r" b="b"/>
              <a:pathLst>
                <a:path w="825961" h="825961">
                  <a:moveTo>
                    <a:pt x="0" y="0"/>
                  </a:moveTo>
                  <a:lnTo>
                    <a:pt x="825961" y="0"/>
                  </a:lnTo>
                  <a:lnTo>
                    <a:pt x="825961" y="825961"/>
                  </a:lnTo>
                  <a:lnTo>
                    <a:pt x="0" y="825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212955" y="1028700"/>
            <a:ext cx="1637322" cy="1637322"/>
            <a:chOff x="0" y="0"/>
            <a:chExt cx="2183095" cy="2183095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183095" cy="2183095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DBE5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4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2183095" cy="2183095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31" name="Group 31"/>
          <p:cNvGrpSpPr/>
          <p:nvPr/>
        </p:nvGrpSpPr>
        <p:grpSpPr>
          <a:xfrm rot="-1237417">
            <a:off x="637937" y="8598434"/>
            <a:ext cx="19426823" cy="4965858"/>
            <a:chOff x="0" y="0"/>
            <a:chExt cx="5116529" cy="13078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116530" cy="1307880"/>
            </a:xfrm>
            <a:custGeom>
              <a:avLst/>
              <a:gdLst/>
              <a:ahLst/>
              <a:cxnLst/>
              <a:rect l="l" t="t" r="r" b="b"/>
              <a:pathLst>
                <a:path w="5116530" h="1307880">
                  <a:moveTo>
                    <a:pt x="0" y="0"/>
                  </a:moveTo>
                  <a:lnTo>
                    <a:pt x="5116530" y="0"/>
                  </a:lnTo>
                  <a:lnTo>
                    <a:pt x="5116530" y="1307880"/>
                  </a:lnTo>
                  <a:lnTo>
                    <a:pt x="0" y="13078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161925"/>
              <a:ext cx="5116529" cy="1469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7121064" y="575840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Freeform 35"/>
          <p:cNvSpPr/>
          <p:nvPr/>
        </p:nvSpPr>
        <p:spPr>
          <a:xfrm>
            <a:off x="16094188" y="3918686"/>
            <a:ext cx="5384747" cy="5377914"/>
          </a:xfrm>
          <a:custGeom>
            <a:avLst/>
            <a:gdLst/>
            <a:ahLst/>
            <a:cxnLst/>
            <a:rect l="l" t="t" r="r" b="b"/>
            <a:pathLst>
              <a:path w="5384747" h="5377914">
                <a:moveTo>
                  <a:pt x="0" y="0"/>
                </a:moveTo>
                <a:lnTo>
                  <a:pt x="5384747" y="0"/>
                </a:lnTo>
                <a:lnTo>
                  <a:pt x="5384747" y="5377914"/>
                </a:lnTo>
                <a:lnTo>
                  <a:pt x="0" y="53779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6" name="Group 36"/>
          <p:cNvGrpSpPr/>
          <p:nvPr/>
        </p:nvGrpSpPr>
        <p:grpSpPr>
          <a:xfrm>
            <a:off x="1028700" y="2666022"/>
            <a:ext cx="2854940" cy="2854940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8" name="Freeform 38"/>
          <p:cNvSpPr/>
          <p:nvPr/>
        </p:nvSpPr>
        <p:spPr>
          <a:xfrm>
            <a:off x="1819641" y="5628178"/>
            <a:ext cx="1273059" cy="534685"/>
          </a:xfrm>
          <a:custGeom>
            <a:avLst/>
            <a:gdLst/>
            <a:ahLst/>
            <a:cxnLst/>
            <a:rect l="l" t="t" r="r" b="b"/>
            <a:pathLst>
              <a:path w="1273059" h="534685">
                <a:moveTo>
                  <a:pt x="0" y="0"/>
                </a:moveTo>
                <a:lnTo>
                  <a:pt x="1273059" y="0"/>
                </a:lnTo>
                <a:lnTo>
                  <a:pt x="1273059" y="534685"/>
                </a:lnTo>
                <a:lnTo>
                  <a:pt x="0" y="5346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9" name="Group 39"/>
          <p:cNvGrpSpPr/>
          <p:nvPr/>
        </p:nvGrpSpPr>
        <p:grpSpPr>
          <a:xfrm rot="-1237417">
            <a:off x="248309" y="6789969"/>
            <a:ext cx="19426823" cy="1719331"/>
            <a:chOff x="0" y="0"/>
            <a:chExt cx="5116529" cy="45282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116530" cy="452828"/>
            </a:xfrm>
            <a:custGeom>
              <a:avLst/>
              <a:gdLst/>
              <a:ahLst/>
              <a:cxnLst/>
              <a:rect l="l" t="t" r="r" b="b"/>
              <a:pathLst>
                <a:path w="5116530" h="452828">
                  <a:moveTo>
                    <a:pt x="0" y="0"/>
                  </a:moveTo>
                  <a:lnTo>
                    <a:pt x="5116530" y="0"/>
                  </a:lnTo>
                  <a:lnTo>
                    <a:pt x="5116530" y="452828"/>
                  </a:lnTo>
                  <a:lnTo>
                    <a:pt x="0" y="452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161925"/>
              <a:ext cx="5116529" cy="614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44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62398" y="6334313"/>
            <a:ext cx="2821242" cy="2821242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4731620" y="4263143"/>
            <a:ext cx="6005925" cy="3576328"/>
            <a:chOff x="0" y="0"/>
            <a:chExt cx="8007900" cy="476843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007900" cy="4768438"/>
            </a:xfrm>
            <a:custGeom>
              <a:avLst/>
              <a:gdLst/>
              <a:ahLst/>
              <a:cxnLst/>
              <a:rect l="l" t="t" r="r" b="b"/>
              <a:pathLst>
                <a:path w="8007900" h="4768438">
                  <a:moveTo>
                    <a:pt x="0" y="0"/>
                  </a:moveTo>
                  <a:lnTo>
                    <a:pt x="8007900" y="0"/>
                  </a:lnTo>
                  <a:lnTo>
                    <a:pt x="8007900" y="4768438"/>
                  </a:lnTo>
                  <a:lnTo>
                    <a:pt x="0" y="4768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6" name="Freeform 46"/>
          <p:cNvSpPr/>
          <p:nvPr/>
        </p:nvSpPr>
        <p:spPr>
          <a:xfrm>
            <a:off x="10976788" y="7217185"/>
            <a:ext cx="1564652" cy="1564652"/>
          </a:xfrm>
          <a:custGeom>
            <a:avLst/>
            <a:gdLst/>
            <a:ahLst/>
            <a:cxnLst/>
            <a:rect l="l" t="t" r="r" b="b"/>
            <a:pathLst>
              <a:path w="1564652" h="1564652">
                <a:moveTo>
                  <a:pt x="0" y="0"/>
                </a:moveTo>
                <a:lnTo>
                  <a:pt x="1564652" y="0"/>
                </a:lnTo>
                <a:lnTo>
                  <a:pt x="1564652" y="1564652"/>
                </a:lnTo>
                <a:lnTo>
                  <a:pt x="0" y="15646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7" name="Freeform 47"/>
          <p:cNvSpPr/>
          <p:nvPr/>
        </p:nvSpPr>
        <p:spPr>
          <a:xfrm rot="-1752301" flipV="1">
            <a:off x="10621312" y="6181269"/>
            <a:ext cx="1302302" cy="503014"/>
          </a:xfrm>
          <a:custGeom>
            <a:avLst/>
            <a:gdLst/>
            <a:ahLst/>
            <a:cxnLst/>
            <a:rect l="l" t="t" r="r" b="b"/>
            <a:pathLst>
              <a:path w="1302302" h="503014">
                <a:moveTo>
                  <a:pt x="0" y="503014"/>
                </a:moveTo>
                <a:lnTo>
                  <a:pt x="1302302" y="503014"/>
                </a:lnTo>
                <a:lnTo>
                  <a:pt x="1302302" y="0"/>
                </a:lnTo>
                <a:lnTo>
                  <a:pt x="0" y="0"/>
                </a:lnTo>
                <a:lnTo>
                  <a:pt x="0" y="50301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8" name="TextBox 48"/>
          <p:cNvSpPr txBox="1"/>
          <p:nvPr/>
        </p:nvSpPr>
        <p:spPr>
          <a:xfrm>
            <a:off x="1028700" y="895350"/>
            <a:ext cx="6792693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</a:pPr>
            <a:r>
              <a:rPr lang="en-US" sz="3399" b="1">
                <a:solidFill>
                  <a:srgbClr val="92279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Marketing &amp; akce P-PINK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874861" y="7449491"/>
            <a:ext cx="6062661" cy="116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72"/>
              </a:lnSpc>
            </a:pPr>
            <a:r>
              <a:rPr lang="en-US" sz="6837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SHOWFERENCE 2024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749112" y="8398526"/>
            <a:ext cx="3728611" cy="102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05"/>
              </a:lnSpc>
            </a:pPr>
            <a:r>
              <a:rPr lang="en-US" sz="5861">
                <a:solidFill>
                  <a:srgbClr val="EC008D"/>
                </a:solidFill>
                <a:latin typeface="Bebas Neue"/>
                <a:ea typeface="Bebas Neue"/>
                <a:cs typeface="Bebas Neue"/>
                <a:sym typeface="Bebas Neue"/>
              </a:rPr>
              <a:t>dynamika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794300" y="9364080"/>
            <a:ext cx="106834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 dirty="0">
                <a:solidFill>
                  <a:srgbClr val="FEEAF9"/>
                </a:solidFill>
                <a:latin typeface="Montserrat"/>
                <a:ea typeface="Montserrat"/>
                <a:cs typeface="Montserrat"/>
                <a:sym typeface="Montserrat"/>
              </a:rPr>
              <a:t>#ppink #paradnikraj #</a:t>
            </a:r>
            <a:r>
              <a:rPr lang="cs-CZ" sz="3200" dirty="0">
                <a:solidFill>
                  <a:srgbClr val="FEEAF9"/>
                </a:solidFill>
                <a:latin typeface="Montserrat"/>
                <a:ea typeface="Montserrat"/>
                <a:cs typeface="Montserrat"/>
                <a:sym typeface="Montserrat"/>
              </a:rPr>
              <a:t>HSOÚ</a:t>
            </a:r>
            <a:endParaRPr lang="en-US" sz="3200" dirty="0">
              <a:solidFill>
                <a:srgbClr val="FEEA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028700" y="1612517"/>
            <a:ext cx="6792693" cy="608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9"/>
              </a:lnSpc>
            </a:pPr>
            <a:r>
              <a:rPr lang="en-US" sz="3199">
                <a:solidFill>
                  <a:srgbClr val="EC008D"/>
                </a:solidFill>
                <a:latin typeface="Open Sans"/>
                <a:ea typeface="Open Sans"/>
                <a:cs typeface="Open Sans"/>
                <a:sym typeface="Open Sans"/>
              </a:rPr>
              <a:t>#holky z coworku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28700" y="9279380"/>
            <a:ext cx="2995256" cy="382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4"/>
              </a:lnSpc>
            </a:pPr>
            <a:r>
              <a:rPr lang="en-US" sz="2202">
                <a:solidFill>
                  <a:srgbClr val="EC00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P-PI</a:t>
            </a:r>
            <a:r>
              <a:rPr lang="en-US" sz="2202">
                <a:solidFill>
                  <a:srgbClr val="92279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(N)</a:t>
            </a:r>
            <a:r>
              <a:rPr lang="en-US" sz="2202">
                <a:solidFill>
                  <a:srgbClr val="EC00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KNIK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817071" y="4432029"/>
            <a:ext cx="5723604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EC008D"/>
                </a:solidFill>
                <a:latin typeface="Montserrat"/>
                <a:ea typeface="Montserrat"/>
                <a:cs typeface="Montserrat"/>
                <a:sym typeface="Montserrat"/>
              </a:rPr>
              <a:t>Růst průměrné měsíční návštěvnosti z 1 200 na</a:t>
            </a:r>
          </a:p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EC00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4000 návštěvníků</a:t>
            </a:r>
          </a:p>
        </p:txBody>
      </p:sp>
      <p:sp>
        <p:nvSpPr>
          <p:cNvPr id="56" name="AutoShape 4" descr="Bootstrap">
            <a:extLst>
              <a:ext uri="{FF2B5EF4-FFF2-40B4-BE49-F238E27FC236}">
                <a16:creationId xmlns:a16="http://schemas.microsoft.com/office/drawing/2014/main" id="{F0C05259-56A5-5EB3-DB35-9D31182890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7" name="AutoShape 6" descr="Bootstrap">
            <a:extLst>
              <a:ext uri="{FF2B5EF4-FFF2-40B4-BE49-F238E27FC236}">
                <a16:creationId xmlns:a16="http://schemas.microsoft.com/office/drawing/2014/main" id="{E34B8315-D8C9-1ACC-D76C-232C3B06F7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9" name="Obrázek 58">
            <a:extLst>
              <a:ext uri="{FF2B5EF4-FFF2-40B4-BE49-F238E27FC236}">
                <a16:creationId xmlns:a16="http://schemas.microsoft.com/office/drawing/2014/main" id="{A3872A45-1661-AEF0-BED0-ADB959448C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27173" y="3114903"/>
            <a:ext cx="622427" cy="622427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2D637F08-B8BD-EBC2-70D4-E3C562AA42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83862" y="1890794"/>
            <a:ext cx="1223945" cy="3894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4d0458-e3f8-4da8-adb7-beb1cc7e71e9" xsi:nil="true"/>
    <lcf76f155ced4ddcb4097134ff3c332f xmlns="69074867-7525-4e9f-9e53-af15c7a1e0a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A9FBE696EC46148A4F438EF927B0E61" ma:contentTypeVersion="22" ma:contentTypeDescription="Vytvoří nový dokument" ma:contentTypeScope="" ma:versionID="621b2e566fbf6831315eaf12d38ac76a">
  <xsd:schema xmlns:xsd="http://www.w3.org/2001/XMLSchema" xmlns:xs="http://www.w3.org/2001/XMLSchema" xmlns:p="http://schemas.microsoft.com/office/2006/metadata/properties" xmlns:ns2="69074867-7525-4e9f-9e53-af15c7a1e0a9" xmlns:ns3="704d0458-e3f8-4da8-adb7-beb1cc7e71e9" targetNamespace="http://schemas.microsoft.com/office/2006/metadata/properties" ma:root="true" ma:fieldsID="13e4d29e54cbe527f22c19c2c6cd1dfa" ns2:_="" ns3:_="">
    <xsd:import namespace="69074867-7525-4e9f-9e53-af15c7a1e0a9"/>
    <xsd:import namespace="704d0458-e3f8-4da8-adb7-beb1cc7e7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74867-7525-4e9f-9e53-af15c7a1e0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Značky obrázků" ma:readOnly="false" ma:fieldId="{5cf76f15-5ced-4ddc-b409-7134ff3c332f}" ma:taxonomyMulti="true" ma:sspId="48719215-f518-4a65-808f-2934d20e3e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d0458-e3f8-4da8-adb7-beb1cc7e71e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96abed4-aa9a-4d24-8080-0dc619716ca2}" ma:internalName="TaxCatchAll" ma:showField="CatchAllData" ma:web="704d0458-e3f8-4da8-adb7-beb1cc7e7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9B9148-72A5-4531-BDA3-7124388FC1E8}">
  <ds:schemaRefs>
    <ds:schemaRef ds:uri="704d0458-e3f8-4da8-adb7-beb1cc7e71e9"/>
    <ds:schemaRef ds:uri="http://purl.org/dc/elements/1.1/"/>
    <ds:schemaRef ds:uri="http://www.w3.org/XML/1998/namespace"/>
    <ds:schemaRef ds:uri="http://schemas.microsoft.com/office/2006/metadata/properties"/>
    <ds:schemaRef ds:uri="69074867-7525-4e9f-9e53-af15c7a1e0a9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4D2A397-817D-4ABC-9A79-D9483C8F81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074867-7525-4e9f-9e53-af15c7a1e0a9"/>
    <ds:schemaRef ds:uri="704d0458-e3f8-4da8-adb7-beb1cc7e71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A314C5-D91B-4BA4-A6C6-B75FB4DFF6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901</Words>
  <Application>Microsoft Office PowerPoint</Application>
  <PresentationFormat>Vlastní</PresentationFormat>
  <Paragraphs>244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33" baseType="lpstr">
      <vt:lpstr>Glacial Indifference</vt:lpstr>
      <vt:lpstr>League Spartan</vt:lpstr>
      <vt:lpstr>Bebas Neue</vt:lpstr>
      <vt:lpstr>Aptos</vt:lpstr>
      <vt:lpstr>Arial</vt:lpstr>
      <vt:lpstr>Montserrat Bold</vt:lpstr>
      <vt:lpstr>Montserrat</vt:lpstr>
      <vt:lpstr>Open Sans</vt:lpstr>
      <vt:lpstr>Montserrat Medium</vt:lpstr>
      <vt:lpstr>Open Sans Bold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SHOWFERENCE - PREZENTACE</dc:title>
  <dc:creator>Vitková Martina Mgr.</dc:creator>
  <cp:lastModifiedBy>Vitková Martina Mgr.</cp:lastModifiedBy>
  <cp:revision>8</cp:revision>
  <dcterms:created xsi:type="dcterms:W3CDTF">2006-08-16T00:00:00Z</dcterms:created>
  <dcterms:modified xsi:type="dcterms:W3CDTF">2025-03-21T11:21:32Z</dcterms:modified>
  <dc:identifier>DAGYz4VNfVY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0x010100BA9FBE696EC46148A4F438EF927B0E61</vt:lpwstr>
  </property>
  <property fmtid="{D5CDD505-2E9C-101B-9397-08002B2CF9AE}" pid="3" name="MediaServiceImageTags">
    <vt:lpwstr/>
  </property>
</Properties>
</file>