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69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D8012-933D-4BE6-9639-646E10020F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EC346-1208-47D7-8469-DC62C7576A2F}">
      <dgm:prSet custT="1"/>
      <dgm:spPr/>
      <dgm:t>
        <a:bodyPr/>
        <a:lstStyle/>
        <a:p>
          <a:r>
            <a:rPr lang="cs-CZ" sz="1600" dirty="0"/>
            <a:t>ekonomická situace místních klíčových zaměstnavatelů je rozdílná</a:t>
          </a:r>
          <a:endParaRPr lang="en-US" sz="1600" dirty="0"/>
        </a:p>
      </dgm:t>
    </dgm:pt>
    <dgm:pt modelId="{11EB0462-6AFD-48C0-AD1E-A9613F240A99}" type="parTrans" cxnId="{725945A1-CC8D-4416-81D2-161235FE3ACC}">
      <dgm:prSet/>
      <dgm:spPr/>
      <dgm:t>
        <a:bodyPr/>
        <a:lstStyle/>
        <a:p>
          <a:endParaRPr lang="en-US"/>
        </a:p>
      </dgm:t>
    </dgm:pt>
    <dgm:pt modelId="{0DBDBA91-8585-419B-9ED2-313F11D14F36}" type="sibTrans" cxnId="{725945A1-CC8D-4416-81D2-161235FE3ACC}">
      <dgm:prSet/>
      <dgm:spPr/>
      <dgm:t>
        <a:bodyPr/>
        <a:lstStyle/>
        <a:p>
          <a:endParaRPr lang="en-US"/>
        </a:p>
      </dgm:t>
    </dgm:pt>
    <dgm:pt modelId="{F62D78BF-FA60-4469-AD29-6B0C53C2A195}">
      <dgm:prSet custT="1"/>
      <dgm:spPr/>
      <dgm:t>
        <a:bodyPr/>
        <a:lstStyle/>
        <a:p>
          <a:r>
            <a:rPr lang="cs-CZ" sz="1400" dirty="0"/>
            <a:t>tržby 7,25 miliardy, přidaná hodnota přes 800 mil., hospodářský výsledek před zdaněním přes 400 mil.), rozdíly  jsou značné</a:t>
          </a:r>
          <a:endParaRPr lang="en-US" sz="1400" dirty="0"/>
        </a:p>
      </dgm:t>
    </dgm:pt>
    <dgm:pt modelId="{75030D87-7821-452F-9981-237716EB79E7}" type="parTrans" cxnId="{115B4C01-EDA3-4E22-B8DE-19A8C46F9933}">
      <dgm:prSet/>
      <dgm:spPr/>
      <dgm:t>
        <a:bodyPr/>
        <a:lstStyle/>
        <a:p>
          <a:endParaRPr lang="en-US"/>
        </a:p>
      </dgm:t>
    </dgm:pt>
    <dgm:pt modelId="{CEF4B7AA-CD3D-4DEE-8CDB-06DC461BF232}" type="sibTrans" cxnId="{115B4C01-EDA3-4E22-B8DE-19A8C46F9933}">
      <dgm:prSet/>
      <dgm:spPr/>
      <dgm:t>
        <a:bodyPr/>
        <a:lstStyle/>
        <a:p>
          <a:endParaRPr lang="en-US"/>
        </a:p>
      </dgm:t>
    </dgm:pt>
    <dgm:pt modelId="{38C400A7-D358-41E2-A612-C86D00C96F69}">
      <dgm:prSet custT="1"/>
      <dgm:spPr/>
      <dgm:t>
        <a:bodyPr/>
        <a:lstStyle/>
        <a:p>
          <a:r>
            <a:rPr lang="cs-CZ" sz="1600" dirty="0"/>
            <a:t>máme v regionu firmy s rentabilitou tržeb kolem 20% a průměrnou mzdou nad 40000 Kč</a:t>
          </a:r>
          <a:endParaRPr lang="en-US" sz="1600" dirty="0"/>
        </a:p>
      </dgm:t>
    </dgm:pt>
    <dgm:pt modelId="{BB10726E-E31B-494D-B155-42A37C645601}" type="parTrans" cxnId="{8CFD22E4-8742-453A-AE4C-3BFC0BA5B34E}">
      <dgm:prSet/>
      <dgm:spPr/>
      <dgm:t>
        <a:bodyPr/>
        <a:lstStyle/>
        <a:p>
          <a:endParaRPr lang="en-US"/>
        </a:p>
      </dgm:t>
    </dgm:pt>
    <dgm:pt modelId="{E2C8BB90-8F34-4156-A407-3F053EDAA8D1}" type="sibTrans" cxnId="{8CFD22E4-8742-453A-AE4C-3BFC0BA5B34E}">
      <dgm:prSet/>
      <dgm:spPr/>
      <dgm:t>
        <a:bodyPr/>
        <a:lstStyle/>
        <a:p>
          <a:endParaRPr lang="en-US"/>
        </a:p>
      </dgm:t>
    </dgm:pt>
    <dgm:pt modelId="{44C8DFA9-B669-4788-B364-0D2C242979E2}">
      <dgm:prSet custT="1"/>
      <dgm:spPr/>
      <dgm:t>
        <a:bodyPr/>
        <a:lstStyle/>
        <a:p>
          <a:r>
            <a:rPr lang="cs-CZ" sz="1600" dirty="0"/>
            <a:t>máme firmu v konkursu, další má dlouhodobě záporný hospodářský výsledek</a:t>
          </a:r>
          <a:endParaRPr lang="en-US" sz="1600" dirty="0"/>
        </a:p>
      </dgm:t>
    </dgm:pt>
    <dgm:pt modelId="{04791291-FB15-4259-8F44-D800076920C9}" type="parTrans" cxnId="{2BC22F58-8F9E-4968-8DD1-6C5D0498B56D}">
      <dgm:prSet/>
      <dgm:spPr/>
      <dgm:t>
        <a:bodyPr/>
        <a:lstStyle/>
        <a:p>
          <a:endParaRPr lang="en-US"/>
        </a:p>
      </dgm:t>
    </dgm:pt>
    <dgm:pt modelId="{CA668C3C-F5B8-4A51-B7EC-71610DF5CD66}" type="sibTrans" cxnId="{2BC22F58-8F9E-4968-8DD1-6C5D0498B56D}">
      <dgm:prSet/>
      <dgm:spPr/>
      <dgm:t>
        <a:bodyPr/>
        <a:lstStyle/>
        <a:p>
          <a:endParaRPr lang="en-US"/>
        </a:p>
      </dgm:t>
    </dgm:pt>
    <dgm:pt modelId="{E941D844-EE0E-4895-9624-1FB2D1A29B79}">
      <dgm:prSet custT="1"/>
      <dgm:spPr/>
      <dgm:t>
        <a:bodyPr/>
        <a:lstStyle/>
        <a:p>
          <a:r>
            <a:rPr lang="cs-CZ" sz="1600" dirty="0"/>
            <a:t>problémem může být fakt, že firmy v regionu Moravskotřebovska nemají dostatečný prostor pro expanzi</a:t>
          </a:r>
          <a:endParaRPr lang="en-US" sz="1600" dirty="0"/>
        </a:p>
      </dgm:t>
    </dgm:pt>
    <dgm:pt modelId="{B470C61B-5122-4197-ACEF-8936E77C9454}" type="parTrans" cxnId="{7D9C71D4-3492-4B86-9104-4D99046BC5E9}">
      <dgm:prSet/>
      <dgm:spPr/>
      <dgm:t>
        <a:bodyPr/>
        <a:lstStyle/>
        <a:p>
          <a:endParaRPr lang="en-US"/>
        </a:p>
      </dgm:t>
    </dgm:pt>
    <dgm:pt modelId="{4B0AE1ED-656F-4446-B756-87377E1B110C}" type="sibTrans" cxnId="{7D9C71D4-3492-4B86-9104-4D99046BC5E9}">
      <dgm:prSet/>
      <dgm:spPr/>
      <dgm:t>
        <a:bodyPr/>
        <a:lstStyle/>
        <a:p>
          <a:endParaRPr lang="en-US"/>
        </a:p>
      </dgm:t>
    </dgm:pt>
    <dgm:pt modelId="{7E7286AD-42F5-47FD-A2CA-CD4C8CCDC07A}">
      <dgm:prSet custT="1"/>
      <dgm:spPr/>
      <dgm:t>
        <a:bodyPr/>
        <a:lstStyle/>
        <a:p>
          <a:r>
            <a:rPr lang="cs-CZ" sz="1600" dirty="0"/>
            <a:t>celostátně plánuje cca 30 % podniků rozšiřovat prostory pro podnikání a dalších 20% tyto kroky zvažuje (podobně i PK)</a:t>
          </a:r>
          <a:endParaRPr lang="en-US" sz="1600" dirty="0"/>
        </a:p>
      </dgm:t>
    </dgm:pt>
    <dgm:pt modelId="{90D7BBE4-D8AE-4801-8F71-5AECFF049653}" type="parTrans" cxnId="{7283D313-E576-41BE-8644-C359A8E60A75}">
      <dgm:prSet/>
      <dgm:spPr/>
      <dgm:t>
        <a:bodyPr/>
        <a:lstStyle/>
        <a:p>
          <a:endParaRPr lang="en-US"/>
        </a:p>
      </dgm:t>
    </dgm:pt>
    <dgm:pt modelId="{D0AD5426-7AAC-47AA-BAD5-55FDB85E8C69}" type="sibTrans" cxnId="{7283D313-E576-41BE-8644-C359A8E60A75}">
      <dgm:prSet/>
      <dgm:spPr/>
      <dgm:t>
        <a:bodyPr/>
        <a:lstStyle/>
        <a:p>
          <a:endParaRPr lang="en-US"/>
        </a:p>
      </dgm:t>
    </dgm:pt>
    <dgm:pt modelId="{A95F77D5-A3DB-47A3-BAD7-76DC0CD98FAD}">
      <dgm:prSet custT="1"/>
      <dgm:spPr/>
      <dgm:t>
        <a:bodyPr/>
        <a:lstStyle/>
        <a:p>
          <a:r>
            <a:rPr lang="cs-CZ" sz="1600" dirty="0"/>
            <a:t>z MT  jedna firma chce expandovat mimo region,  dvě další o ni uvažují, nicméně pro ni nemají prostor / pozemky</a:t>
          </a:r>
          <a:endParaRPr lang="en-US" sz="1600" dirty="0"/>
        </a:p>
      </dgm:t>
    </dgm:pt>
    <dgm:pt modelId="{68B27726-DB66-4CA3-9D1A-230A79AF5C0D}" type="parTrans" cxnId="{FA74D647-9F07-4AFA-BE09-85C3747F80CB}">
      <dgm:prSet/>
      <dgm:spPr/>
      <dgm:t>
        <a:bodyPr/>
        <a:lstStyle/>
        <a:p>
          <a:endParaRPr lang="en-US"/>
        </a:p>
      </dgm:t>
    </dgm:pt>
    <dgm:pt modelId="{B72A2EFD-35B8-42BF-8FAC-46DCABE39C79}" type="sibTrans" cxnId="{FA74D647-9F07-4AFA-BE09-85C3747F80CB}">
      <dgm:prSet/>
      <dgm:spPr/>
      <dgm:t>
        <a:bodyPr/>
        <a:lstStyle/>
        <a:p>
          <a:endParaRPr lang="en-US"/>
        </a:p>
      </dgm:t>
    </dgm:pt>
    <dgm:pt modelId="{ED0E3F98-CE4F-4170-B712-5C6CC06A57FC}">
      <dgm:prSet custT="1"/>
      <dgm:spPr/>
      <dgm:t>
        <a:bodyPr/>
        <a:lstStyle/>
        <a:p>
          <a:r>
            <a:rPr lang="cs-CZ" sz="1400" dirty="0"/>
            <a:t>ORP MT dlouhodobě vykazuje nejvyšší míru nezaměstnanosti v rámci PK, situace na trhu práce tomu neodpovídá – lidé nejsou</a:t>
          </a:r>
          <a:endParaRPr lang="en-US" sz="1400" dirty="0"/>
        </a:p>
      </dgm:t>
    </dgm:pt>
    <dgm:pt modelId="{F0C3AD25-C4E5-4CD3-8502-0386724BDDE8}" type="parTrans" cxnId="{BCF67C42-AB75-437F-AFF0-431923BC0A1C}">
      <dgm:prSet/>
      <dgm:spPr/>
      <dgm:t>
        <a:bodyPr/>
        <a:lstStyle/>
        <a:p>
          <a:endParaRPr lang="en-US"/>
        </a:p>
      </dgm:t>
    </dgm:pt>
    <dgm:pt modelId="{137D796D-F6E8-4834-9C11-ECA9AECB4805}" type="sibTrans" cxnId="{BCF67C42-AB75-437F-AFF0-431923BC0A1C}">
      <dgm:prSet/>
      <dgm:spPr/>
      <dgm:t>
        <a:bodyPr/>
        <a:lstStyle/>
        <a:p>
          <a:endParaRPr lang="en-US"/>
        </a:p>
      </dgm:t>
    </dgm:pt>
    <dgm:pt modelId="{42283746-8F0E-4131-A4D6-BA6D6031A996}">
      <dgm:prSet custT="1"/>
      <dgm:spPr/>
      <dgm:t>
        <a:bodyPr/>
        <a:lstStyle/>
        <a:p>
          <a:r>
            <a:rPr lang="cs-CZ" sz="1600" dirty="0"/>
            <a:t>„na trhu není dostupná pracovní síla“ a „lidé na trhu práce jsou, ale nemají potřebnou kvalifikaci“</a:t>
          </a:r>
          <a:endParaRPr lang="en-US" sz="1600" dirty="0"/>
        </a:p>
      </dgm:t>
    </dgm:pt>
    <dgm:pt modelId="{EC07471A-8E7E-4858-8A2E-4A85246B7D48}" type="parTrans" cxnId="{3C367459-4D3B-44A2-9635-6EE9FFA23581}">
      <dgm:prSet/>
      <dgm:spPr/>
      <dgm:t>
        <a:bodyPr/>
        <a:lstStyle/>
        <a:p>
          <a:endParaRPr lang="en-US"/>
        </a:p>
      </dgm:t>
    </dgm:pt>
    <dgm:pt modelId="{0B3108B6-A489-4A61-A354-84F28A9CBEE3}" type="sibTrans" cxnId="{3C367459-4D3B-44A2-9635-6EE9FFA23581}">
      <dgm:prSet/>
      <dgm:spPr/>
      <dgm:t>
        <a:bodyPr/>
        <a:lstStyle/>
        <a:p>
          <a:endParaRPr lang="en-US"/>
        </a:p>
      </dgm:t>
    </dgm:pt>
    <dgm:pt modelId="{F8C889BB-D477-4FA5-BFA2-64EBBCFEB461}">
      <dgm:prSet/>
      <dgm:spPr/>
      <dgm:t>
        <a:bodyPr/>
        <a:lstStyle/>
        <a:p>
          <a:r>
            <a:rPr lang="cs-CZ" dirty="0"/>
            <a:t>cca 90% zaměstnanců bydlí přímo ve městě nebo v nejbližším okolí (do 20 km), cizinci to nevytrhnou</a:t>
          </a:r>
          <a:endParaRPr lang="en-US" dirty="0"/>
        </a:p>
      </dgm:t>
    </dgm:pt>
    <dgm:pt modelId="{70B065A3-F33C-4C86-963A-07AA9847963B}" type="parTrans" cxnId="{108A33EB-4872-44D2-B9C2-48641AB8654D}">
      <dgm:prSet/>
      <dgm:spPr/>
      <dgm:t>
        <a:bodyPr/>
        <a:lstStyle/>
        <a:p>
          <a:endParaRPr lang="en-US"/>
        </a:p>
      </dgm:t>
    </dgm:pt>
    <dgm:pt modelId="{82D07569-A679-433F-B7AC-84E23E026003}" type="sibTrans" cxnId="{108A33EB-4872-44D2-B9C2-48641AB8654D}">
      <dgm:prSet/>
      <dgm:spPr/>
      <dgm:t>
        <a:bodyPr/>
        <a:lstStyle/>
        <a:p>
          <a:endParaRPr lang="en-US"/>
        </a:p>
      </dgm:t>
    </dgm:pt>
    <dgm:pt modelId="{E729402E-D23B-4A3E-98A4-0C5A26AA1EA2}">
      <dgm:prSet custT="1"/>
      <dgm:spPr/>
      <dgm:t>
        <a:bodyPr/>
        <a:lstStyle/>
        <a:p>
          <a:r>
            <a:rPr lang="cs-CZ" sz="1600" dirty="0"/>
            <a:t>dojížďka z větší vzdálenosti je velmi vzácným jevem</a:t>
          </a:r>
          <a:endParaRPr lang="en-US" sz="1600" dirty="0"/>
        </a:p>
      </dgm:t>
    </dgm:pt>
    <dgm:pt modelId="{4A8B4341-BA7B-4F05-86D4-3D6DA7A2F237}" type="parTrans" cxnId="{F3E344A5-2AA6-45AC-9B27-8A9B63F79F7B}">
      <dgm:prSet/>
      <dgm:spPr/>
      <dgm:t>
        <a:bodyPr/>
        <a:lstStyle/>
        <a:p>
          <a:endParaRPr lang="en-US"/>
        </a:p>
      </dgm:t>
    </dgm:pt>
    <dgm:pt modelId="{F276C496-1D7A-46D3-933B-B022603CD573}" type="sibTrans" cxnId="{F3E344A5-2AA6-45AC-9B27-8A9B63F79F7B}">
      <dgm:prSet/>
      <dgm:spPr/>
      <dgm:t>
        <a:bodyPr/>
        <a:lstStyle/>
        <a:p>
          <a:endParaRPr lang="en-US"/>
        </a:p>
      </dgm:t>
    </dgm:pt>
    <dgm:pt modelId="{F1A13355-5E03-4B76-A141-A97BB89078FB}" type="pres">
      <dgm:prSet presAssocID="{1F6D8012-933D-4BE6-9639-646E10020F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4D720CE-49D3-4B10-8932-34DE2ABEC98B}" type="pres">
      <dgm:prSet presAssocID="{000EC346-1208-47D7-8469-DC62C7576A2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1FAD2C-DF92-47AB-90D6-7FBBFEF145B3}" type="pres">
      <dgm:prSet presAssocID="{0DBDBA91-8585-419B-9ED2-313F11D14F36}" presName="sibTrans" presStyleCnt="0"/>
      <dgm:spPr/>
    </dgm:pt>
    <dgm:pt modelId="{D23465D2-B12D-4FEE-A290-E6ED5C6B9356}" type="pres">
      <dgm:prSet presAssocID="{F62D78BF-FA60-4469-AD29-6B0C53C2A19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FF12BB-2CED-492F-A0D8-97BC06DA6E61}" type="pres">
      <dgm:prSet presAssocID="{CEF4B7AA-CD3D-4DEE-8CDB-06DC461BF232}" presName="sibTrans" presStyleCnt="0"/>
      <dgm:spPr/>
    </dgm:pt>
    <dgm:pt modelId="{BBDF8879-0E53-4D3C-ABB6-1BC471159144}" type="pres">
      <dgm:prSet presAssocID="{38C400A7-D358-41E2-A612-C86D00C96F6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9C6353-2BDC-472F-B936-483B77097BD1}" type="pres">
      <dgm:prSet presAssocID="{E2C8BB90-8F34-4156-A407-3F053EDAA8D1}" presName="sibTrans" presStyleCnt="0"/>
      <dgm:spPr/>
    </dgm:pt>
    <dgm:pt modelId="{EE23A3F3-BC65-4340-8D1A-3127C3EC86C9}" type="pres">
      <dgm:prSet presAssocID="{44C8DFA9-B669-4788-B364-0D2C242979E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580B0D-6AEB-45CB-8C22-2C3E51C16B6B}" type="pres">
      <dgm:prSet presAssocID="{CA668C3C-F5B8-4A51-B7EC-71610DF5CD66}" presName="sibTrans" presStyleCnt="0"/>
      <dgm:spPr/>
    </dgm:pt>
    <dgm:pt modelId="{E9E82587-D272-4301-B856-C55CD5B0A1EE}" type="pres">
      <dgm:prSet presAssocID="{E941D844-EE0E-4895-9624-1FB2D1A29B7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420E3A-4354-4F12-9F6D-DAE905D63EE5}" type="pres">
      <dgm:prSet presAssocID="{4B0AE1ED-656F-4446-B756-87377E1B110C}" presName="sibTrans" presStyleCnt="0"/>
      <dgm:spPr/>
    </dgm:pt>
    <dgm:pt modelId="{59FAC69B-9D74-4BE6-8196-2E0C51C7BDF3}" type="pres">
      <dgm:prSet presAssocID="{7E7286AD-42F5-47FD-A2CA-CD4C8CCDC07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A19B66-70F0-41E3-B8C9-C07042D8E9CE}" type="pres">
      <dgm:prSet presAssocID="{D0AD5426-7AAC-47AA-BAD5-55FDB85E8C69}" presName="sibTrans" presStyleCnt="0"/>
      <dgm:spPr/>
    </dgm:pt>
    <dgm:pt modelId="{7854AEA5-012B-4AAD-B7E3-82C3123FD05D}" type="pres">
      <dgm:prSet presAssocID="{A95F77D5-A3DB-47A3-BAD7-76DC0CD98FA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9FA327-C79E-4B3D-BE43-5BF48F339899}" type="pres">
      <dgm:prSet presAssocID="{B72A2EFD-35B8-42BF-8FAC-46DCABE39C79}" presName="sibTrans" presStyleCnt="0"/>
      <dgm:spPr/>
    </dgm:pt>
    <dgm:pt modelId="{DADB8F4A-72F8-4D58-9A2C-97EEA8896F2E}" type="pres">
      <dgm:prSet presAssocID="{ED0E3F98-CE4F-4170-B712-5C6CC06A57F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0CA983-A729-4DFB-B419-8E37745133D9}" type="pres">
      <dgm:prSet presAssocID="{137D796D-F6E8-4834-9C11-ECA9AECB4805}" presName="sibTrans" presStyleCnt="0"/>
      <dgm:spPr/>
    </dgm:pt>
    <dgm:pt modelId="{C8EC7FBD-F15C-46B9-A36E-99F08890C1E5}" type="pres">
      <dgm:prSet presAssocID="{42283746-8F0E-4131-A4D6-BA6D6031A99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38A5C0-B3FF-4D7F-980D-0408E5D81025}" type="pres">
      <dgm:prSet presAssocID="{0B3108B6-A489-4A61-A354-84F28A9CBEE3}" presName="sibTrans" presStyleCnt="0"/>
      <dgm:spPr/>
    </dgm:pt>
    <dgm:pt modelId="{B95BB0BE-CDB5-4DC3-894E-8245FB34EE4F}" type="pres">
      <dgm:prSet presAssocID="{F8C889BB-D477-4FA5-BFA2-64EBBCFEB461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B6E47C-EAC3-47E5-A6BC-1419BF32A4B8}" type="pres">
      <dgm:prSet presAssocID="{82D07569-A679-433F-B7AC-84E23E026003}" presName="sibTrans" presStyleCnt="0"/>
      <dgm:spPr/>
    </dgm:pt>
    <dgm:pt modelId="{FAA98E26-04D0-42B1-BEE0-08F2307317F3}" type="pres">
      <dgm:prSet presAssocID="{E729402E-D23B-4A3E-98A4-0C5A26AA1EA2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FD8410-8865-43A6-BC6C-307C02B80B9F}" type="presOf" srcId="{F8C889BB-D477-4FA5-BFA2-64EBBCFEB461}" destId="{B95BB0BE-CDB5-4DC3-894E-8245FB34EE4F}" srcOrd="0" destOrd="0" presId="urn:microsoft.com/office/officeart/2005/8/layout/default"/>
    <dgm:cxn modelId="{F49AA171-43DE-4045-971D-52738373FBC4}" type="presOf" srcId="{A95F77D5-A3DB-47A3-BAD7-76DC0CD98FAD}" destId="{7854AEA5-012B-4AAD-B7E3-82C3123FD05D}" srcOrd="0" destOrd="0" presId="urn:microsoft.com/office/officeart/2005/8/layout/default"/>
    <dgm:cxn modelId="{EFDF96FA-3F4A-4B8E-AB09-BF9430511E0D}" type="presOf" srcId="{ED0E3F98-CE4F-4170-B712-5C6CC06A57FC}" destId="{DADB8F4A-72F8-4D58-9A2C-97EEA8896F2E}" srcOrd="0" destOrd="0" presId="urn:microsoft.com/office/officeart/2005/8/layout/default"/>
    <dgm:cxn modelId="{CFBA83C1-B131-4245-BA22-82B4E9CC3E2F}" type="presOf" srcId="{E941D844-EE0E-4895-9624-1FB2D1A29B79}" destId="{E9E82587-D272-4301-B856-C55CD5B0A1EE}" srcOrd="0" destOrd="0" presId="urn:microsoft.com/office/officeart/2005/8/layout/default"/>
    <dgm:cxn modelId="{D5F8121A-1B6C-4283-AB40-E51E48DE3C84}" type="presOf" srcId="{E729402E-D23B-4A3E-98A4-0C5A26AA1EA2}" destId="{FAA98E26-04D0-42B1-BEE0-08F2307317F3}" srcOrd="0" destOrd="0" presId="urn:microsoft.com/office/officeart/2005/8/layout/default"/>
    <dgm:cxn modelId="{8CFD22E4-8742-453A-AE4C-3BFC0BA5B34E}" srcId="{1F6D8012-933D-4BE6-9639-646E10020F49}" destId="{38C400A7-D358-41E2-A612-C86D00C96F69}" srcOrd="2" destOrd="0" parTransId="{BB10726E-E31B-494D-B155-42A37C645601}" sibTransId="{E2C8BB90-8F34-4156-A407-3F053EDAA8D1}"/>
    <dgm:cxn modelId="{EB1AA308-AFC1-4DC8-96C1-55DA74F01069}" type="presOf" srcId="{F62D78BF-FA60-4469-AD29-6B0C53C2A195}" destId="{D23465D2-B12D-4FEE-A290-E6ED5C6B9356}" srcOrd="0" destOrd="0" presId="urn:microsoft.com/office/officeart/2005/8/layout/default"/>
    <dgm:cxn modelId="{B7A0A48E-C50E-44ED-B81A-E7C4F71EA0F9}" type="presOf" srcId="{38C400A7-D358-41E2-A612-C86D00C96F69}" destId="{BBDF8879-0E53-4D3C-ABB6-1BC471159144}" srcOrd="0" destOrd="0" presId="urn:microsoft.com/office/officeart/2005/8/layout/default"/>
    <dgm:cxn modelId="{3C367459-4D3B-44A2-9635-6EE9FFA23581}" srcId="{1F6D8012-933D-4BE6-9639-646E10020F49}" destId="{42283746-8F0E-4131-A4D6-BA6D6031A996}" srcOrd="8" destOrd="0" parTransId="{EC07471A-8E7E-4858-8A2E-4A85246B7D48}" sibTransId="{0B3108B6-A489-4A61-A354-84F28A9CBEE3}"/>
    <dgm:cxn modelId="{24879A50-67D4-41F3-9F3F-3BF6C4D0C82E}" type="presOf" srcId="{000EC346-1208-47D7-8469-DC62C7576A2F}" destId="{04D720CE-49D3-4B10-8932-34DE2ABEC98B}" srcOrd="0" destOrd="0" presId="urn:microsoft.com/office/officeart/2005/8/layout/default"/>
    <dgm:cxn modelId="{F3E344A5-2AA6-45AC-9B27-8A9B63F79F7B}" srcId="{1F6D8012-933D-4BE6-9639-646E10020F49}" destId="{E729402E-D23B-4A3E-98A4-0C5A26AA1EA2}" srcOrd="10" destOrd="0" parTransId="{4A8B4341-BA7B-4F05-86D4-3D6DA7A2F237}" sibTransId="{F276C496-1D7A-46D3-933B-B022603CD573}"/>
    <dgm:cxn modelId="{7283D313-E576-41BE-8644-C359A8E60A75}" srcId="{1F6D8012-933D-4BE6-9639-646E10020F49}" destId="{7E7286AD-42F5-47FD-A2CA-CD4C8CCDC07A}" srcOrd="5" destOrd="0" parTransId="{90D7BBE4-D8AE-4801-8F71-5AECFF049653}" sibTransId="{D0AD5426-7AAC-47AA-BAD5-55FDB85E8C69}"/>
    <dgm:cxn modelId="{725945A1-CC8D-4416-81D2-161235FE3ACC}" srcId="{1F6D8012-933D-4BE6-9639-646E10020F49}" destId="{000EC346-1208-47D7-8469-DC62C7576A2F}" srcOrd="0" destOrd="0" parTransId="{11EB0462-6AFD-48C0-AD1E-A9613F240A99}" sibTransId="{0DBDBA91-8585-419B-9ED2-313F11D14F36}"/>
    <dgm:cxn modelId="{BCF67C42-AB75-437F-AFF0-431923BC0A1C}" srcId="{1F6D8012-933D-4BE6-9639-646E10020F49}" destId="{ED0E3F98-CE4F-4170-B712-5C6CC06A57FC}" srcOrd="7" destOrd="0" parTransId="{F0C3AD25-C4E5-4CD3-8502-0386724BDDE8}" sibTransId="{137D796D-F6E8-4834-9C11-ECA9AECB4805}"/>
    <dgm:cxn modelId="{115B4C01-EDA3-4E22-B8DE-19A8C46F9933}" srcId="{1F6D8012-933D-4BE6-9639-646E10020F49}" destId="{F62D78BF-FA60-4469-AD29-6B0C53C2A195}" srcOrd="1" destOrd="0" parTransId="{75030D87-7821-452F-9981-237716EB79E7}" sibTransId="{CEF4B7AA-CD3D-4DEE-8CDB-06DC461BF232}"/>
    <dgm:cxn modelId="{335253C4-20FF-4805-B602-120A4BDA6EF0}" type="presOf" srcId="{7E7286AD-42F5-47FD-A2CA-CD4C8CCDC07A}" destId="{59FAC69B-9D74-4BE6-8196-2E0C51C7BDF3}" srcOrd="0" destOrd="0" presId="urn:microsoft.com/office/officeart/2005/8/layout/default"/>
    <dgm:cxn modelId="{D7CCCE95-3531-40E0-871F-0F9F1B4FA9F0}" type="presOf" srcId="{44C8DFA9-B669-4788-B364-0D2C242979E2}" destId="{EE23A3F3-BC65-4340-8D1A-3127C3EC86C9}" srcOrd="0" destOrd="0" presId="urn:microsoft.com/office/officeart/2005/8/layout/default"/>
    <dgm:cxn modelId="{C11E42DA-18F0-4EA6-932B-E0241E08E4CE}" type="presOf" srcId="{42283746-8F0E-4131-A4D6-BA6D6031A996}" destId="{C8EC7FBD-F15C-46B9-A36E-99F08890C1E5}" srcOrd="0" destOrd="0" presId="urn:microsoft.com/office/officeart/2005/8/layout/default"/>
    <dgm:cxn modelId="{2BC22F58-8F9E-4968-8DD1-6C5D0498B56D}" srcId="{1F6D8012-933D-4BE6-9639-646E10020F49}" destId="{44C8DFA9-B669-4788-B364-0D2C242979E2}" srcOrd="3" destOrd="0" parTransId="{04791291-FB15-4259-8F44-D800076920C9}" sibTransId="{CA668C3C-F5B8-4A51-B7EC-71610DF5CD66}"/>
    <dgm:cxn modelId="{7D9C71D4-3492-4B86-9104-4D99046BC5E9}" srcId="{1F6D8012-933D-4BE6-9639-646E10020F49}" destId="{E941D844-EE0E-4895-9624-1FB2D1A29B79}" srcOrd="4" destOrd="0" parTransId="{B470C61B-5122-4197-ACEF-8936E77C9454}" sibTransId="{4B0AE1ED-656F-4446-B756-87377E1B110C}"/>
    <dgm:cxn modelId="{108A33EB-4872-44D2-B9C2-48641AB8654D}" srcId="{1F6D8012-933D-4BE6-9639-646E10020F49}" destId="{F8C889BB-D477-4FA5-BFA2-64EBBCFEB461}" srcOrd="9" destOrd="0" parTransId="{70B065A3-F33C-4C86-963A-07AA9847963B}" sibTransId="{82D07569-A679-433F-B7AC-84E23E026003}"/>
    <dgm:cxn modelId="{FA74D647-9F07-4AFA-BE09-85C3747F80CB}" srcId="{1F6D8012-933D-4BE6-9639-646E10020F49}" destId="{A95F77D5-A3DB-47A3-BAD7-76DC0CD98FAD}" srcOrd="6" destOrd="0" parTransId="{68B27726-DB66-4CA3-9D1A-230A79AF5C0D}" sibTransId="{B72A2EFD-35B8-42BF-8FAC-46DCABE39C79}"/>
    <dgm:cxn modelId="{18718D96-604D-4D92-A999-06EAAB466FC3}" type="presOf" srcId="{1F6D8012-933D-4BE6-9639-646E10020F49}" destId="{F1A13355-5E03-4B76-A141-A97BB89078FB}" srcOrd="0" destOrd="0" presId="urn:microsoft.com/office/officeart/2005/8/layout/default"/>
    <dgm:cxn modelId="{8B943F3C-7887-4E0A-8843-6285270EDF3C}" type="presParOf" srcId="{F1A13355-5E03-4B76-A141-A97BB89078FB}" destId="{04D720CE-49D3-4B10-8932-34DE2ABEC98B}" srcOrd="0" destOrd="0" presId="urn:microsoft.com/office/officeart/2005/8/layout/default"/>
    <dgm:cxn modelId="{09CD03CC-2882-4C6B-8375-2A8FC01D7ED3}" type="presParOf" srcId="{F1A13355-5E03-4B76-A141-A97BB89078FB}" destId="{DD1FAD2C-DF92-47AB-90D6-7FBBFEF145B3}" srcOrd="1" destOrd="0" presId="urn:microsoft.com/office/officeart/2005/8/layout/default"/>
    <dgm:cxn modelId="{D6876EB5-6DD5-40A7-A08F-BF7717B051AD}" type="presParOf" srcId="{F1A13355-5E03-4B76-A141-A97BB89078FB}" destId="{D23465D2-B12D-4FEE-A290-E6ED5C6B9356}" srcOrd="2" destOrd="0" presId="urn:microsoft.com/office/officeart/2005/8/layout/default"/>
    <dgm:cxn modelId="{EC165901-5CA0-4199-8D5F-7BE72C8677D0}" type="presParOf" srcId="{F1A13355-5E03-4B76-A141-A97BB89078FB}" destId="{8FFF12BB-2CED-492F-A0D8-97BC06DA6E61}" srcOrd="3" destOrd="0" presId="urn:microsoft.com/office/officeart/2005/8/layout/default"/>
    <dgm:cxn modelId="{284C566C-25B2-452A-B7A9-48FBD8C2A3BD}" type="presParOf" srcId="{F1A13355-5E03-4B76-A141-A97BB89078FB}" destId="{BBDF8879-0E53-4D3C-ABB6-1BC471159144}" srcOrd="4" destOrd="0" presId="urn:microsoft.com/office/officeart/2005/8/layout/default"/>
    <dgm:cxn modelId="{4ECA9CA7-9C34-4F83-9DA7-97FF5ECC70B0}" type="presParOf" srcId="{F1A13355-5E03-4B76-A141-A97BB89078FB}" destId="{879C6353-2BDC-472F-B936-483B77097BD1}" srcOrd="5" destOrd="0" presId="urn:microsoft.com/office/officeart/2005/8/layout/default"/>
    <dgm:cxn modelId="{BF722A55-21CC-4955-8601-C02E00716CF6}" type="presParOf" srcId="{F1A13355-5E03-4B76-A141-A97BB89078FB}" destId="{EE23A3F3-BC65-4340-8D1A-3127C3EC86C9}" srcOrd="6" destOrd="0" presId="urn:microsoft.com/office/officeart/2005/8/layout/default"/>
    <dgm:cxn modelId="{652460C8-21FB-4F7C-94F6-AC75E803D4E3}" type="presParOf" srcId="{F1A13355-5E03-4B76-A141-A97BB89078FB}" destId="{6E580B0D-6AEB-45CB-8C22-2C3E51C16B6B}" srcOrd="7" destOrd="0" presId="urn:microsoft.com/office/officeart/2005/8/layout/default"/>
    <dgm:cxn modelId="{4B20BDD2-0E38-4F27-8241-CCE1B111BDF9}" type="presParOf" srcId="{F1A13355-5E03-4B76-A141-A97BB89078FB}" destId="{E9E82587-D272-4301-B856-C55CD5B0A1EE}" srcOrd="8" destOrd="0" presId="urn:microsoft.com/office/officeart/2005/8/layout/default"/>
    <dgm:cxn modelId="{E4662035-2369-4435-81F2-814B96470F72}" type="presParOf" srcId="{F1A13355-5E03-4B76-A141-A97BB89078FB}" destId="{CF420E3A-4354-4F12-9F6D-DAE905D63EE5}" srcOrd="9" destOrd="0" presId="urn:microsoft.com/office/officeart/2005/8/layout/default"/>
    <dgm:cxn modelId="{698F7F3C-A2EF-492C-8BBC-ACAD470538F2}" type="presParOf" srcId="{F1A13355-5E03-4B76-A141-A97BB89078FB}" destId="{59FAC69B-9D74-4BE6-8196-2E0C51C7BDF3}" srcOrd="10" destOrd="0" presId="urn:microsoft.com/office/officeart/2005/8/layout/default"/>
    <dgm:cxn modelId="{45074F54-828D-4835-B657-1BF0E4EB4144}" type="presParOf" srcId="{F1A13355-5E03-4B76-A141-A97BB89078FB}" destId="{0DA19B66-70F0-41E3-B8C9-C07042D8E9CE}" srcOrd="11" destOrd="0" presId="urn:microsoft.com/office/officeart/2005/8/layout/default"/>
    <dgm:cxn modelId="{3BB0EE8F-EABD-4015-9784-A88F10147EB0}" type="presParOf" srcId="{F1A13355-5E03-4B76-A141-A97BB89078FB}" destId="{7854AEA5-012B-4AAD-B7E3-82C3123FD05D}" srcOrd="12" destOrd="0" presId="urn:microsoft.com/office/officeart/2005/8/layout/default"/>
    <dgm:cxn modelId="{555EA2EC-FE49-419E-BB11-B32C5FA9D8A9}" type="presParOf" srcId="{F1A13355-5E03-4B76-A141-A97BB89078FB}" destId="{B09FA327-C79E-4B3D-BE43-5BF48F339899}" srcOrd="13" destOrd="0" presId="urn:microsoft.com/office/officeart/2005/8/layout/default"/>
    <dgm:cxn modelId="{9FC2D79D-04E8-45C4-ACEC-6EC3F333886F}" type="presParOf" srcId="{F1A13355-5E03-4B76-A141-A97BB89078FB}" destId="{DADB8F4A-72F8-4D58-9A2C-97EEA8896F2E}" srcOrd="14" destOrd="0" presId="urn:microsoft.com/office/officeart/2005/8/layout/default"/>
    <dgm:cxn modelId="{900DCB39-BAEE-4106-A569-0EE474924C71}" type="presParOf" srcId="{F1A13355-5E03-4B76-A141-A97BB89078FB}" destId="{920CA983-A729-4DFB-B419-8E37745133D9}" srcOrd="15" destOrd="0" presId="urn:microsoft.com/office/officeart/2005/8/layout/default"/>
    <dgm:cxn modelId="{22203EE9-705A-4E3C-94DC-545E664DF25C}" type="presParOf" srcId="{F1A13355-5E03-4B76-A141-A97BB89078FB}" destId="{C8EC7FBD-F15C-46B9-A36E-99F08890C1E5}" srcOrd="16" destOrd="0" presId="urn:microsoft.com/office/officeart/2005/8/layout/default"/>
    <dgm:cxn modelId="{BD32BEAD-72F8-40C2-89C2-C7BBC2CE6D5C}" type="presParOf" srcId="{F1A13355-5E03-4B76-A141-A97BB89078FB}" destId="{AE38A5C0-B3FF-4D7F-980D-0408E5D81025}" srcOrd="17" destOrd="0" presId="urn:microsoft.com/office/officeart/2005/8/layout/default"/>
    <dgm:cxn modelId="{B9B2250E-5BEE-4C85-A595-A9D3F36D780C}" type="presParOf" srcId="{F1A13355-5E03-4B76-A141-A97BB89078FB}" destId="{B95BB0BE-CDB5-4DC3-894E-8245FB34EE4F}" srcOrd="18" destOrd="0" presId="urn:microsoft.com/office/officeart/2005/8/layout/default"/>
    <dgm:cxn modelId="{BFFE12F4-AF08-4D7E-9103-7802A6C50809}" type="presParOf" srcId="{F1A13355-5E03-4B76-A141-A97BB89078FB}" destId="{8BB6E47C-EAC3-47E5-A6BC-1419BF32A4B8}" srcOrd="19" destOrd="0" presId="urn:microsoft.com/office/officeart/2005/8/layout/default"/>
    <dgm:cxn modelId="{F8131363-2DAC-446F-92F4-8F7E3F620B5F}" type="presParOf" srcId="{F1A13355-5E03-4B76-A141-A97BB89078FB}" destId="{FAA98E26-04D0-42B1-BEE0-08F2307317F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7D820-20A1-43F5-9D4F-9B457AC4D2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EC186-A98C-4DCF-A25E-80A1FFE85295}">
      <dgm:prSet/>
      <dgm:spPr/>
      <dgm:t>
        <a:bodyPr/>
        <a:lstStyle/>
        <a:p>
          <a:r>
            <a:rPr lang="cs-CZ"/>
            <a:t>Většina respondentů disponuje vlastní nemovitostí (převažuje rodinný dům před byty v osobním vlastnictvím).</a:t>
          </a:r>
          <a:endParaRPr lang="en-US"/>
        </a:p>
      </dgm:t>
    </dgm:pt>
    <dgm:pt modelId="{71EBE369-635B-4A83-B861-EF954300208E}" type="parTrans" cxnId="{25DBE4DC-C1C5-4FC4-8F80-22891EBD4BC3}">
      <dgm:prSet/>
      <dgm:spPr/>
      <dgm:t>
        <a:bodyPr/>
        <a:lstStyle/>
        <a:p>
          <a:endParaRPr lang="en-US"/>
        </a:p>
      </dgm:t>
    </dgm:pt>
    <dgm:pt modelId="{94086B96-3BAD-4B48-A24B-A9C9E6EF6A58}" type="sibTrans" cxnId="{25DBE4DC-C1C5-4FC4-8F80-22891EBD4BC3}">
      <dgm:prSet/>
      <dgm:spPr/>
      <dgm:t>
        <a:bodyPr/>
        <a:lstStyle/>
        <a:p>
          <a:endParaRPr lang="en-US"/>
        </a:p>
      </dgm:t>
    </dgm:pt>
    <dgm:pt modelId="{D7003182-CC46-495C-9E8E-0256067CA667}">
      <dgm:prSet/>
      <dgm:spPr/>
      <dgm:t>
        <a:bodyPr/>
        <a:lstStyle/>
        <a:p>
          <a:r>
            <a:rPr lang="cs-CZ"/>
            <a:t>Respondenti jsou s místem, kde žijí převážně spokojeni. Pokud plánují změnu v bydlení, tak obvykle staví nový rodinný dům.</a:t>
          </a:r>
          <a:endParaRPr lang="en-US"/>
        </a:p>
      </dgm:t>
    </dgm:pt>
    <dgm:pt modelId="{15DE1519-6E82-45AB-9282-A34881394F23}" type="parTrans" cxnId="{915BA21E-E890-4EE7-8F58-B3C8ADA9DE4D}">
      <dgm:prSet/>
      <dgm:spPr/>
      <dgm:t>
        <a:bodyPr/>
        <a:lstStyle/>
        <a:p>
          <a:endParaRPr lang="en-US"/>
        </a:p>
      </dgm:t>
    </dgm:pt>
    <dgm:pt modelId="{1E349C50-FCC4-4922-9684-14B520A924E9}" type="sibTrans" cxnId="{915BA21E-E890-4EE7-8F58-B3C8ADA9DE4D}">
      <dgm:prSet/>
      <dgm:spPr/>
      <dgm:t>
        <a:bodyPr/>
        <a:lstStyle/>
        <a:p>
          <a:endParaRPr lang="en-US"/>
        </a:p>
      </dgm:t>
    </dgm:pt>
    <dgm:pt modelId="{312C90AA-BC94-4174-B666-868BCC24CEBA}">
      <dgm:prSet/>
      <dgm:spPr/>
      <dgm:t>
        <a:bodyPr/>
        <a:lstStyle/>
        <a:p>
          <a:r>
            <a:rPr lang="cs-CZ" dirty="0"/>
            <a:t>Mladší věková skupina v souvislosti s bydlením zdůrazňuje potřebu osamostatnit se.  Pokud nebude práce a zábava, odejdou.</a:t>
          </a:r>
          <a:endParaRPr lang="en-US" dirty="0"/>
        </a:p>
      </dgm:t>
    </dgm:pt>
    <dgm:pt modelId="{56C7E3E4-8B15-4D87-B9CD-9A2ECDB16509}" type="parTrans" cxnId="{6A0161E1-4F6A-4BE3-8EBD-398ADEA47FBB}">
      <dgm:prSet/>
      <dgm:spPr/>
      <dgm:t>
        <a:bodyPr/>
        <a:lstStyle/>
        <a:p>
          <a:endParaRPr lang="en-US"/>
        </a:p>
      </dgm:t>
    </dgm:pt>
    <dgm:pt modelId="{7D6B0EDF-F71D-4A31-8BE0-F4FF03B42336}" type="sibTrans" cxnId="{6A0161E1-4F6A-4BE3-8EBD-398ADEA47FBB}">
      <dgm:prSet/>
      <dgm:spPr/>
      <dgm:t>
        <a:bodyPr/>
        <a:lstStyle/>
        <a:p>
          <a:endParaRPr lang="en-US"/>
        </a:p>
      </dgm:t>
    </dgm:pt>
    <dgm:pt modelId="{37A0F0DF-9D48-4FE5-901B-307EB4C02F58}">
      <dgm:prSet/>
      <dgm:spPr/>
      <dgm:t>
        <a:bodyPr/>
        <a:lstStyle/>
        <a:p>
          <a:r>
            <a:rPr lang="cs-CZ"/>
            <a:t>V případě odchodu z obou měst lze za preferované oblasti považovat přilehlé obce a až následně větší či velká města (Pardubice, Brno apod.). </a:t>
          </a:r>
          <a:endParaRPr lang="en-US"/>
        </a:p>
      </dgm:t>
    </dgm:pt>
    <dgm:pt modelId="{3BB6F66E-C187-4337-98E7-BAF9602674A4}" type="parTrans" cxnId="{11434036-2AB6-4057-B8C4-2AEC3D3FD58F}">
      <dgm:prSet/>
      <dgm:spPr/>
      <dgm:t>
        <a:bodyPr/>
        <a:lstStyle/>
        <a:p>
          <a:endParaRPr lang="en-US"/>
        </a:p>
      </dgm:t>
    </dgm:pt>
    <dgm:pt modelId="{816FE60E-B789-49ED-AC9E-935E37934A1F}" type="sibTrans" cxnId="{11434036-2AB6-4057-B8C4-2AEC3D3FD58F}">
      <dgm:prSet/>
      <dgm:spPr/>
      <dgm:t>
        <a:bodyPr/>
        <a:lstStyle/>
        <a:p>
          <a:endParaRPr lang="en-US"/>
        </a:p>
      </dgm:t>
    </dgm:pt>
    <dgm:pt modelId="{B49EB98F-75FC-4357-896D-6213F35143F0}">
      <dgm:prSet/>
      <dgm:spPr/>
      <dgm:t>
        <a:bodyPr/>
        <a:lstStyle/>
        <a:p>
          <a:r>
            <a:rPr lang="cs-CZ"/>
            <a:t>Jednoznačně je v případě rozvojových aktivit nezbytné uvažovat o periferiích obou měst jako preferovaných míst k bydlení. </a:t>
          </a:r>
          <a:endParaRPr lang="en-US"/>
        </a:p>
      </dgm:t>
    </dgm:pt>
    <dgm:pt modelId="{CC23D838-D344-48DD-9E70-59C0C016099B}" type="parTrans" cxnId="{486B69DF-FA3F-4A15-82F9-7F53231FAC91}">
      <dgm:prSet/>
      <dgm:spPr/>
      <dgm:t>
        <a:bodyPr/>
        <a:lstStyle/>
        <a:p>
          <a:endParaRPr lang="en-US"/>
        </a:p>
      </dgm:t>
    </dgm:pt>
    <dgm:pt modelId="{559C1F11-03DD-4A5A-8741-D1160FA3D882}" type="sibTrans" cxnId="{486B69DF-FA3F-4A15-82F9-7F53231FAC91}">
      <dgm:prSet/>
      <dgm:spPr/>
      <dgm:t>
        <a:bodyPr/>
        <a:lstStyle/>
        <a:p>
          <a:endParaRPr lang="en-US"/>
        </a:p>
      </dgm:t>
    </dgm:pt>
    <dgm:pt modelId="{EBE2D49B-045D-48C0-B12B-D7D97BEC91B9}">
      <dgm:prSet/>
      <dgm:spPr/>
      <dgm:t>
        <a:bodyPr/>
        <a:lstStyle/>
        <a:p>
          <a:r>
            <a:rPr lang="cs-CZ"/>
            <a:t>Zároveň musíme upozornit, že pro mnoho respondentů není rozhodující stav nemovitosti, ale cena jako klíčový atribut.</a:t>
          </a:r>
          <a:endParaRPr lang="en-US"/>
        </a:p>
      </dgm:t>
    </dgm:pt>
    <dgm:pt modelId="{01CEFDB2-B2EF-4ACE-A2BA-56C5842D60D9}" type="parTrans" cxnId="{A6A9CBF0-C6B3-44E6-BEEC-CE96B76DE873}">
      <dgm:prSet/>
      <dgm:spPr/>
      <dgm:t>
        <a:bodyPr/>
        <a:lstStyle/>
        <a:p>
          <a:endParaRPr lang="en-US"/>
        </a:p>
      </dgm:t>
    </dgm:pt>
    <dgm:pt modelId="{DA8D7DD4-B2BC-4011-8E18-D702A8637A68}" type="sibTrans" cxnId="{A6A9CBF0-C6B3-44E6-BEEC-CE96B76DE873}">
      <dgm:prSet/>
      <dgm:spPr/>
      <dgm:t>
        <a:bodyPr/>
        <a:lstStyle/>
        <a:p>
          <a:endParaRPr lang="en-US"/>
        </a:p>
      </dgm:t>
    </dgm:pt>
    <dgm:pt modelId="{EFDC9BE5-79E2-451B-A5E5-51F0A25BE155}" type="pres">
      <dgm:prSet presAssocID="{EE27D820-20A1-43F5-9D4F-9B457AC4D2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A925231-9C95-4AF3-A321-E65635918D12}" type="pres">
      <dgm:prSet presAssocID="{9EEEC186-A98C-4DCF-A25E-80A1FFE85295}" presName="thickLine" presStyleLbl="alignNode1" presStyleIdx="0" presStyleCnt="6"/>
      <dgm:spPr/>
    </dgm:pt>
    <dgm:pt modelId="{3672803C-E4CA-4F2B-B9E2-ACFD2DD90B5B}" type="pres">
      <dgm:prSet presAssocID="{9EEEC186-A98C-4DCF-A25E-80A1FFE85295}" presName="horz1" presStyleCnt="0"/>
      <dgm:spPr/>
    </dgm:pt>
    <dgm:pt modelId="{6B780478-2253-45DB-9ADC-3B1F32FF4CDA}" type="pres">
      <dgm:prSet presAssocID="{9EEEC186-A98C-4DCF-A25E-80A1FFE85295}" presName="tx1" presStyleLbl="revTx" presStyleIdx="0" presStyleCnt="6"/>
      <dgm:spPr/>
      <dgm:t>
        <a:bodyPr/>
        <a:lstStyle/>
        <a:p>
          <a:endParaRPr lang="cs-CZ"/>
        </a:p>
      </dgm:t>
    </dgm:pt>
    <dgm:pt modelId="{02C30F8A-7117-469E-89EF-00E1D699EBAA}" type="pres">
      <dgm:prSet presAssocID="{9EEEC186-A98C-4DCF-A25E-80A1FFE85295}" presName="vert1" presStyleCnt="0"/>
      <dgm:spPr/>
    </dgm:pt>
    <dgm:pt modelId="{E454935A-7D96-42A8-A0D9-47E1A4CD35B5}" type="pres">
      <dgm:prSet presAssocID="{D7003182-CC46-495C-9E8E-0256067CA667}" presName="thickLine" presStyleLbl="alignNode1" presStyleIdx="1" presStyleCnt="6"/>
      <dgm:spPr/>
    </dgm:pt>
    <dgm:pt modelId="{A5890100-F061-4775-BA25-675A5DD4F74F}" type="pres">
      <dgm:prSet presAssocID="{D7003182-CC46-495C-9E8E-0256067CA667}" presName="horz1" presStyleCnt="0"/>
      <dgm:spPr/>
    </dgm:pt>
    <dgm:pt modelId="{CB8C3EE4-55D4-4D0F-B5FF-819B27557FA7}" type="pres">
      <dgm:prSet presAssocID="{D7003182-CC46-495C-9E8E-0256067CA667}" presName="tx1" presStyleLbl="revTx" presStyleIdx="1" presStyleCnt="6"/>
      <dgm:spPr/>
      <dgm:t>
        <a:bodyPr/>
        <a:lstStyle/>
        <a:p>
          <a:endParaRPr lang="cs-CZ"/>
        </a:p>
      </dgm:t>
    </dgm:pt>
    <dgm:pt modelId="{0D25DEEF-04B4-4734-9AE2-B4BE651F156D}" type="pres">
      <dgm:prSet presAssocID="{D7003182-CC46-495C-9E8E-0256067CA667}" presName="vert1" presStyleCnt="0"/>
      <dgm:spPr/>
    </dgm:pt>
    <dgm:pt modelId="{902E4E3E-F477-4D27-B3BC-3675FC785B86}" type="pres">
      <dgm:prSet presAssocID="{312C90AA-BC94-4174-B666-868BCC24CEBA}" presName="thickLine" presStyleLbl="alignNode1" presStyleIdx="2" presStyleCnt="6"/>
      <dgm:spPr/>
    </dgm:pt>
    <dgm:pt modelId="{43A7CB58-7665-4DD0-8A8C-3692152A2598}" type="pres">
      <dgm:prSet presAssocID="{312C90AA-BC94-4174-B666-868BCC24CEBA}" presName="horz1" presStyleCnt="0"/>
      <dgm:spPr/>
    </dgm:pt>
    <dgm:pt modelId="{88028E65-8EB0-496E-A1AA-3B03DD8C589B}" type="pres">
      <dgm:prSet presAssocID="{312C90AA-BC94-4174-B666-868BCC24CEBA}" presName="tx1" presStyleLbl="revTx" presStyleIdx="2" presStyleCnt="6"/>
      <dgm:spPr/>
      <dgm:t>
        <a:bodyPr/>
        <a:lstStyle/>
        <a:p>
          <a:endParaRPr lang="cs-CZ"/>
        </a:p>
      </dgm:t>
    </dgm:pt>
    <dgm:pt modelId="{98C03277-8BB3-48B6-B804-74C3EFC6DB66}" type="pres">
      <dgm:prSet presAssocID="{312C90AA-BC94-4174-B666-868BCC24CEBA}" presName="vert1" presStyleCnt="0"/>
      <dgm:spPr/>
    </dgm:pt>
    <dgm:pt modelId="{466D3957-E6E8-4919-A56E-E0C8FF38C918}" type="pres">
      <dgm:prSet presAssocID="{37A0F0DF-9D48-4FE5-901B-307EB4C02F58}" presName="thickLine" presStyleLbl="alignNode1" presStyleIdx="3" presStyleCnt="6"/>
      <dgm:spPr/>
    </dgm:pt>
    <dgm:pt modelId="{79EABA55-B74D-4A12-97D0-BA5218DC38CF}" type="pres">
      <dgm:prSet presAssocID="{37A0F0DF-9D48-4FE5-901B-307EB4C02F58}" presName="horz1" presStyleCnt="0"/>
      <dgm:spPr/>
    </dgm:pt>
    <dgm:pt modelId="{8BFDB543-EBA8-43E7-80B4-7DED73EE25A3}" type="pres">
      <dgm:prSet presAssocID="{37A0F0DF-9D48-4FE5-901B-307EB4C02F58}" presName="tx1" presStyleLbl="revTx" presStyleIdx="3" presStyleCnt="6"/>
      <dgm:spPr/>
      <dgm:t>
        <a:bodyPr/>
        <a:lstStyle/>
        <a:p>
          <a:endParaRPr lang="cs-CZ"/>
        </a:p>
      </dgm:t>
    </dgm:pt>
    <dgm:pt modelId="{B8889C33-CFB9-4655-91CC-22E46B313019}" type="pres">
      <dgm:prSet presAssocID="{37A0F0DF-9D48-4FE5-901B-307EB4C02F58}" presName="vert1" presStyleCnt="0"/>
      <dgm:spPr/>
    </dgm:pt>
    <dgm:pt modelId="{0C7F816D-C531-4488-BC07-495ECC250AD2}" type="pres">
      <dgm:prSet presAssocID="{B49EB98F-75FC-4357-896D-6213F35143F0}" presName="thickLine" presStyleLbl="alignNode1" presStyleIdx="4" presStyleCnt="6"/>
      <dgm:spPr/>
    </dgm:pt>
    <dgm:pt modelId="{A9F4C8DD-4177-4C68-AC9A-BEFB0E6F184C}" type="pres">
      <dgm:prSet presAssocID="{B49EB98F-75FC-4357-896D-6213F35143F0}" presName="horz1" presStyleCnt="0"/>
      <dgm:spPr/>
    </dgm:pt>
    <dgm:pt modelId="{E4AB4C9C-FDF5-4947-9CFA-11F9285FF481}" type="pres">
      <dgm:prSet presAssocID="{B49EB98F-75FC-4357-896D-6213F35143F0}" presName="tx1" presStyleLbl="revTx" presStyleIdx="4" presStyleCnt="6"/>
      <dgm:spPr/>
      <dgm:t>
        <a:bodyPr/>
        <a:lstStyle/>
        <a:p>
          <a:endParaRPr lang="cs-CZ"/>
        </a:p>
      </dgm:t>
    </dgm:pt>
    <dgm:pt modelId="{1FB92175-B838-4267-A8D8-194FC615E61C}" type="pres">
      <dgm:prSet presAssocID="{B49EB98F-75FC-4357-896D-6213F35143F0}" presName="vert1" presStyleCnt="0"/>
      <dgm:spPr/>
    </dgm:pt>
    <dgm:pt modelId="{56BC4465-F5A4-4821-8627-3FED94F13A95}" type="pres">
      <dgm:prSet presAssocID="{EBE2D49B-045D-48C0-B12B-D7D97BEC91B9}" presName="thickLine" presStyleLbl="alignNode1" presStyleIdx="5" presStyleCnt="6"/>
      <dgm:spPr/>
    </dgm:pt>
    <dgm:pt modelId="{33CBE273-F403-4EF6-B778-0B52EB36DF56}" type="pres">
      <dgm:prSet presAssocID="{EBE2D49B-045D-48C0-B12B-D7D97BEC91B9}" presName="horz1" presStyleCnt="0"/>
      <dgm:spPr/>
    </dgm:pt>
    <dgm:pt modelId="{0B6E97F7-BED8-4029-850D-1D3734BFBA37}" type="pres">
      <dgm:prSet presAssocID="{EBE2D49B-045D-48C0-B12B-D7D97BEC91B9}" presName="tx1" presStyleLbl="revTx" presStyleIdx="5" presStyleCnt="6"/>
      <dgm:spPr/>
      <dgm:t>
        <a:bodyPr/>
        <a:lstStyle/>
        <a:p>
          <a:endParaRPr lang="cs-CZ"/>
        </a:p>
      </dgm:t>
    </dgm:pt>
    <dgm:pt modelId="{D9866151-356B-4D45-98E1-8E9C43161961}" type="pres">
      <dgm:prSet presAssocID="{EBE2D49B-045D-48C0-B12B-D7D97BEC91B9}" presName="vert1" presStyleCnt="0"/>
      <dgm:spPr/>
    </dgm:pt>
  </dgm:ptLst>
  <dgm:cxnLst>
    <dgm:cxn modelId="{25DBE4DC-C1C5-4FC4-8F80-22891EBD4BC3}" srcId="{EE27D820-20A1-43F5-9D4F-9B457AC4D279}" destId="{9EEEC186-A98C-4DCF-A25E-80A1FFE85295}" srcOrd="0" destOrd="0" parTransId="{71EBE369-635B-4A83-B861-EF954300208E}" sibTransId="{94086B96-3BAD-4B48-A24B-A9C9E6EF6A58}"/>
    <dgm:cxn modelId="{6A0161E1-4F6A-4BE3-8EBD-398ADEA47FBB}" srcId="{EE27D820-20A1-43F5-9D4F-9B457AC4D279}" destId="{312C90AA-BC94-4174-B666-868BCC24CEBA}" srcOrd="2" destOrd="0" parTransId="{56C7E3E4-8B15-4D87-B9CD-9A2ECDB16509}" sibTransId="{7D6B0EDF-F71D-4A31-8BE0-F4FF03B42336}"/>
    <dgm:cxn modelId="{CED42970-0272-450E-918C-952E62C34900}" type="presOf" srcId="{D7003182-CC46-495C-9E8E-0256067CA667}" destId="{CB8C3EE4-55D4-4D0F-B5FF-819B27557FA7}" srcOrd="0" destOrd="0" presId="urn:microsoft.com/office/officeart/2008/layout/LinedList"/>
    <dgm:cxn modelId="{1BCD1560-F980-45C4-B78F-A36C5C873E2F}" type="presOf" srcId="{9EEEC186-A98C-4DCF-A25E-80A1FFE85295}" destId="{6B780478-2253-45DB-9ADC-3B1F32FF4CDA}" srcOrd="0" destOrd="0" presId="urn:microsoft.com/office/officeart/2008/layout/LinedList"/>
    <dgm:cxn modelId="{11434036-2AB6-4057-B8C4-2AEC3D3FD58F}" srcId="{EE27D820-20A1-43F5-9D4F-9B457AC4D279}" destId="{37A0F0DF-9D48-4FE5-901B-307EB4C02F58}" srcOrd="3" destOrd="0" parTransId="{3BB6F66E-C187-4337-98E7-BAF9602674A4}" sibTransId="{816FE60E-B789-49ED-AC9E-935E37934A1F}"/>
    <dgm:cxn modelId="{51B837D3-F6D1-499E-B4B5-FACBB4167C6B}" type="presOf" srcId="{B49EB98F-75FC-4357-896D-6213F35143F0}" destId="{E4AB4C9C-FDF5-4947-9CFA-11F9285FF481}" srcOrd="0" destOrd="0" presId="urn:microsoft.com/office/officeart/2008/layout/LinedList"/>
    <dgm:cxn modelId="{1E9F873F-A060-40C0-873F-3BA2CBA429DB}" type="presOf" srcId="{37A0F0DF-9D48-4FE5-901B-307EB4C02F58}" destId="{8BFDB543-EBA8-43E7-80B4-7DED73EE25A3}" srcOrd="0" destOrd="0" presId="urn:microsoft.com/office/officeart/2008/layout/LinedList"/>
    <dgm:cxn modelId="{D8DEE4C4-A776-42DF-9F39-4D045DA78ED5}" type="presOf" srcId="{312C90AA-BC94-4174-B666-868BCC24CEBA}" destId="{88028E65-8EB0-496E-A1AA-3B03DD8C589B}" srcOrd="0" destOrd="0" presId="urn:microsoft.com/office/officeart/2008/layout/LinedList"/>
    <dgm:cxn modelId="{915BA21E-E890-4EE7-8F58-B3C8ADA9DE4D}" srcId="{EE27D820-20A1-43F5-9D4F-9B457AC4D279}" destId="{D7003182-CC46-495C-9E8E-0256067CA667}" srcOrd="1" destOrd="0" parTransId="{15DE1519-6E82-45AB-9282-A34881394F23}" sibTransId="{1E349C50-FCC4-4922-9684-14B520A924E9}"/>
    <dgm:cxn modelId="{931D8748-0234-4BC2-BF06-2B76C1BCD57C}" type="presOf" srcId="{EBE2D49B-045D-48C0-B12B-D7D97BEC91B9}" destId="{0B6E97F7-BED8-4029-850D-1D3734BFBA37}" srcOrd="0" destOrd="0" presId="urn:microsoft.com/office/officeart/2008/layout/LinedList"/>
    <dgm:cxn modelId="{486B69DF-FA3F-4A15-82F9-7F53231FAC91}" srcId="{EE27D820-20A1-43F5-9D4F-9B457AC4D279}" destId="{B49EB98F-75FC-4357-896D-6213F35143F0}" srcOrd="4" destOrd="0" parTransId="{CC23D838-D344-48DD-9E70-59C0C016099B}" sibTransId="{559C1F11-03DD-4A5A-8741-D1160FA3D882}"/>
    <dgm:cxn modelId="{57FA19AD-EAEC-4824-A18B-6099F6F73C7C}" type="presOf" srcId="{EE27D820-20A1-43F5-9D4F-9B457AC4D279}" destId="{EFDC9BE5-79E2-451B-A5E5-51F0A25BE155}" srcOrd="0" destOrd="0" presId="urn:microsoft.com/office/officeart/2008/layout/LinedList"/>
    <dgm:cxn modelId="{A6A9CBF0-C6B3-44E6-BEEC-CE96B76DE873}" srcId="{EE27D820-20A1-43F5-9D4F-9B457AC4D279}" destId="{EBE2D49B-045D-48C0-B12B-D7D97BEC91B9}" srcOrd="5" destOrd="0" parTransId="{01CEFDB2-B2EF-4ACE-A2BA-56C5842D60D9}" sibTransId="{DA8D7DD4-B2BC-4011-8E18-D702A8637A68}"/>
    <dgm:cxn modelId="{5E4E4E96-A72D-4ED1-8B50-FDC4809208BB}" type="presParOf" srcId="{EFDC9BE5-79E2-451B-A5E5-51F0A25BE155}" destId="{8A925231-9C95-4AF3-A321-E65635918D12}" srcOrd="0" destOrd="0" presId="urn:microsoft.com/office/officeart/2008/layout/LinedList"/>
    <dgm:cxn modelId="{BD6BE65D-087D-49A6-856B-4246E994F3E8}" type="presParOf" srcId="{EFDC9BE5-79E2-451B-A5E5-51F0A25BE155}" destId="{3672803C-E4CA-4F2B-B9E2-ACFD2DD90B5B}" srcOrd="1" destOrd="0" presId="urn:microsoft.com/office/officeart/2008/layout/LinedList"/>
    <dgm:cxn modelId="{AF4C87E4-DF1B-46C2-AA75-D4BAAF87F27C}" type="presParOf" srcId="{3672803C-E4CA-4F2B-B9E2-ACFD2DD90B5B}" destId="{6B780478-2253-45DB-9ADC-3B1F32FF4CDA}" srcOrd="0" destOrd="0" presId="urn:microsoft.com/office/officeart/2008/layout/LinedList"/>
    <dgm:cxn modelId="{962185B4-A99B-4AA4-84C8-104246552C81}" type="presParOf" srcId="{3672803C-E4CA-4F2B-B9E2-ACFD2DD90B5B}" destId="{02C30F8A-7117-469E-89EF-00E1D699EBAA}" srcOrd="1" destOrd="0" presId="urn:microsoft.com/office/officeart/2008/layout/LinedList"/>
    <dgm:cxn modelId="{2378BE02-0A85-444E-BDA3-1E9A82B2009B}" type="presParOf" srcId="{EFDC9BE5-79E2-451B-A5E5-51F0A25BE155}" destId="{E454935A-7D96-42A8-A0D9-47E1A4CD35B5}" srcOrd="2" destOrd="0" presId="urn:microsoft.com/office/officeart/2008/layout/LinedList"/>
    <dgm:cxn modelId="{739FE4D8-0299-4BE4-99CF-21644463C1EC}" type="presParOf" srcId="{EFDC9BE5-79E2-451B-A5E5-51F0A25BE155}" destId="{A5890100-F061-4775-BA25-675A5DD4F74F}" srcOrd="3" destOrd="0" presId="urn:microsoft.com/office/officeart/2008/layout/LinedList"/>
    <dgm:cxn modelId="{0847C57A-5589-4BD8-81B6-81206B16CA72}" type="presParOf" srcId="{A5890100-F061-4775-BA25-675A5DD4F74F}" destId="{CB8C3EE4-55D4-4D0F-B5FF-819B27557FA7}" srcOrd="0" destOrd="0" presId="urn:microsoft.com/office/officeart/2008/layout/LinedList"/>
    <dgm:cxn modelId="{D2C394F5-FF85-4924-A9B5-3F31D3519D35}" type="presParOf" srcId="{A5890100-F061-4775-BA25-675A5DD4F74F}" destId="{0D25DEEF-04B4-4734-9AE2-B4BE651F156D}" srcOrd="1" destOrd="0" presId="urn:microsoft.com/office/officeart/2008/layout/LinedList"/>
    <dgm:cxn modelId="{DFDDED4D-6DD2-4CD5-8513-B60B3795DF76}" type="presParOf" srcId="{EFDC9BE5-79E2-451B-A5E5-51F0A25BE155}" destId="{902E4E3E-F477-4D27-B3BC-3675FC785B86}" srcOrd="4" destOrd="0" presId="urn:microsoft.com/office/officeart/2008/layout/LinedList"/>
    <dgm:cxn modelId="{CD0EEA47-3B7D-4322-A1FA-43F654988FAC}" type="presParOf" srcId="{EFDC9BE5-79E2-451B-A5E5-51F0A25BE155}" destId="{43A7CB58-7665-4DD0-8A8C-3692152A2598}" srcOrd="5" destOrd="0" presId="urn:microsoft.com/office/officeart/2008/layout/LinedList"/>
    <dgm:cxn modelId="{0737A07E-014E-4DD1-B92F-03684C32FC9D}" type="presParOf" srcId="{43A7CB58-7665-4DD0-8A8C-3692152A2598}" destId="{88028E65-8EB0-496E-A1AA-3B03DD8C589B}" srcOrd="0" destOrd="0" presId="urn:microsoft.com/office/officeart/2008/layout/LinedList"/>
    <dgm:cxn modelId="{E81E129F-BF0D-4555-8B35-FE9D564A7356}" type="presParOf" srcId="{43A7CB58-7665-4DD0-8A8C-3692152A2598}" destId="{98C03277-8BB3-48B6-B804-74C3EFC6DB66}" srcOrd="1" destOrd="0" presId="urn:microsoft.com/office/officeart/2008/layout/LinedList"/>
    <dgm:cxn modelId="{40F03670-10AF-4011-9CD5-1651DF3E42C4}" type="presParOf" srcId="{EFDC9BE5-79E2-451B-A5E5-51F0A25BE155}" destId="{466D3957-E6E8-4919-A56E-E0C8FF38C918}" srcOrd="6" destOrd="0" presId="urn:microsoft.com/office/officeart/2008/layout/LinedList"/>
    <dgm:cxn modelId="{E5098D1D-C768-41E8-8660-EDDD956F9A0F}" type="presParOf" srcId="{EFDC9BE5-79E2-451B-A5E5-51F0A25BE155}" destId="{79EABA55-B74D-4A12-97D0-BA5218DC38CF}" srcOrd="7" destOrd="0" presId="urn:microsoft.com/office/officeart/2008/layout/LinedList"/>
    <dgm:cxn modelId="{EE180317-D0EA-44F2-BCB5-3431C6FD667D}" type="presParOf" srcId="{79EABA55-B74D-4A12-97D0-BA5218DC38CF}" destId="{8BFDB543-EBA8-43E7-80B4-7DED73EE25A3}" srcOrd="0" destOrd="0" presId="urn:microsoft.com/office/officeart/2008/layout/LinedList"/>
    <dgm:cxn modelId="{2BC81B00-28CB-466A-A1F2-724657AE33E3}" type="presParOf" srcId="{79EABA55-B74D-4A12-97D0-BA5218DC38CF}" destId="{B8889C33-CFB9-4655-91CC-22E46B313019}" srcOrd="1" destOrd="0" presId="urn:microsoft.com/office/officeart/2008/layout/LinedList"/>
    <dgm:cxn modelId="{214A2B68-B1AC-44BD-8CBE-12A36785010D}" type="presParOf" srcId="{EFDC9BE5-79E2-451B-A5E5-51F0A25BE155}" destId="{0C7F816D-C531-4488-BC07-495ECC250AD2}" srcOrd="8" destOrd="0" presId="urn:microsoft.com/office/officeart/2008/layout/LinedList"/>
    <dgm:cxn modelId="{A06BF6EF-AB64-49BD-9DBF-ADA469377864}" type="presParOf" srcId="{EFDC9BE5-79E2-451B-A5E5-51F0A25BE155}" destId="{A9F4C8DD-4177-4C68-AC9A-BEFB0E6F184C}" srcOrd="9" destOrd="0" presId="urn:microsoft.com/office/officeart/2008/layout/LinedList"/>
    <dgm:cxn modelId="{5D1160B5-B179-4323-873E-1B1D6475DCB3}" type="presParOf" srcId="{A9F4C8DD-4177-4C68-AC9A-BEFB0E6F184C}" destId="{E4AB4C9C-FDF5-4947-9CFA-11F9285FF481}" srcOrd="0" destOrd="0" presId="urn:microsoft.com/office/officeart/2008/layout/LinedList"/>
    <dgm:cxn modelId="{65655A17-BAB2-4B45-A186-D034CA85A17F}" type="presParOf" srcId="{A9F4C8DD-4177-4C68-AC9A-BEFB0E6F184C}" destId="{1FB92175-B838-4267-A8D8-194FC615E61C}" srcOrd="1" destOrd="0" presId="urn:microsoft.com/office/officeart/2008/layout/LinedList"/>
    <dgm:cxn modelId="{520BCB69-B9B4-4FBB-ACD7-692CCB112A4E}" type="presParOf" srcId="{EFDC9BE5-79E2-451B-A5E5-51F0A25BE155}" destId="{56BC4465-F5A4-4821-8627-3FED94F13A95}" srcOrd="10" destOrd="0" presId="urn:microsoft.com/office/officeart/2008/layout/LinedList"/>
    <dgm:cxn modelId="{8CD1A33E-84B4-455C-B465-AC505A733457}" type="presParOf" srcId="{EFDC9BE5-79E2-451B-A5E5-51F0A25BE155}" destId="{33CBE273-F403-4EF6-B778-0B52EB36DF56}" srcOrd="11" destOrd="0" presId="urn:microsoft.com/office/officeart/2008/layout/LinedList"/>
    <dgm:cxn modelId="{151DD5B4-ACA3-421E-83D1-F93254C76A48}" type="presParOf" srcId="{33CBE273-F403-4EF6-B778-0B52EB36DF56}" destId="{0B6E97F7-BED8-4029-850D-1D3734BFBA37}" srcOrd="0" destOrd="0" presId="urn:microsoft.com/office/officeart/2008/layout/LinedList"/>
    <dgm:cxn modelId="{CDC39407-39D4-41E9-A09D-087A9A55C119}" type="presParOf" srcId="{33CBE273-F403-4EF6-B778-0B52EB36DF56}" destId="{D9866151-356B-4D45-98E1-8E9C431619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7D820-20A1-43F5-9D4F-9B457AC4D2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EC186-A98C-4DCF-A25E-80A1FFE85295}">
      <dgm:prSet/>
      <dgm:spPr/>
      <dgm:t>
        <a:bodyPr/>
        <a:lstStyle/>
        <a:p>
          <a:r>
            <a:rPr lang="cs-CZ" altLang="cs-CZ" dirty="0">
              <a:cs typeface="Times New Roman" panose="02020603050405020304" pitchFamily="18" charset="0"/>
            </a:rPr>
            <a:t>Obecně platí, že obě lokality nemají dostatek malometrážních bytů, které jsou klíčovou variantou pro zajištění dostupného bydlení obecně.</a:t>
          </a:r>
          <a:endParaRPr lang="en-US" dirty="0"/>
        </a:p>
      </dgm:t>
    </dgm:pt>
    <dgm:pt modelId="{71EBE369-635B-4A83-B861-EF954300208E}" type="parTrans" cxnId="{25DBE4DC-C1C5-4FC4-8F80-22891EBD4BC3}">
      <dgm:prSet/>
      <dgm:spPr/>
      <dgm:t>
        <a:bodyPr/>
        <a:lstStyle/>
        <a:p>
          <a:endParaRPr lang="en-US"/>
        </a:p>
      </dgm:t>
    </dgm:pt>
    <dgm:pt modelId="{94086B96-3BAD-4B48-A24B-A9C9E6EF6A58}" type="sibTrans" cxnId="{25DBE4DC-C1C5-4FC4-8F80-22891EBD4BC3}">
      <dgm:prSet/>
      <dgm:spPr/>
      <dgm:t>
        <a:bodyPr/>
        <a:lstStyle/>
        <a:p>
          <a:endParaRPr lang="en-US"/>
        </a:p>
      </dgm:t>
    </dgm:pt>
    <dgm:pt modelId="{D7003182-CC46-495C-9E8E-0256067CA667}">
      <dgm:prSet/>
      <dgm:spPr/>
      <dgm:t>
        <a:bodyPr/>
        <a:lstStyle/>
        <a:p>
          <a:r>
            <a:rPr lang="cs-CZ" altLang="cs-CZ" dirty="0">
              <a:cs typeface="Times New Roman" panose="02020603050405020304" pitchFamily="18" charset="0"/>
            </a:rPr>
            <a:t>Existuje sociální soudržnost obyvatel ve sledovaných oblastech.</a:t>
          </a:r>
          <a:endParaRPr lang="en-US" dirty="0"/>
        </a:p>
      </dgm:t>
    </dgm:pt>
    <dgm:pt modelId="{15DE1519-6E82-45AB-9282-A34881394F23}" type="parTrans" cxnId="{915BA21E-E890-4EE7-8F58-B3C8ADA9DE4D}">
      <dgm:prSet/>
      <dgm:spPr/>
      <dgm:t>
        <a:bodyPr/>
        <a:lstStyle/>
        <a:p>
          <a:endParaRPr lang="en-US"/>
        </a:p>
      </dgm:t>
    </dgm:pt>
    <dgm:pt modelId="{1E349C50-FCC4-4922-9684-14B520A924E9}" type="sibTrans" cxnId="{915BA21E-E890-4EE7-8F58-B3C8ADA9DE4D}">
      <dgm:prSet/>
      <dgm:spPr/>
      <dgm:t>
        <a:bodyPr/>
        <a:lstStyle/>
        <a:p>
          <a:endParaRPr lang="en-US"/>
        </a:p>
      </dgm:t>
    </dgm:pt>
    <dgm:pt modelId="{312C90AA-BC94-4174-B666-868BCC24CEBA}">
      <dgm:prSet/>
      <dgm:spPr/>
      <dgm:t>
        <a:bodyPr/>
        <a:lstStyle/>
        <a:p>
          <a:r>
            <a:rPr lang="cs-CZ" altLang="cs-CZ" dirty="0">
              <a:cs typeface="Times New Roman" panose="02020603050405020304" pitchFamily="18" charset="0"/>
            </a:rPr>
            <a:t>Spokojenost s místem se zvyšuje s ohledem na vlastnictví nějakého typu nemovitosti, nejčastěji rodinného domu. V takovém případě lze předpokládat perspektivu toho, že respondenti zůstanou v obou městech trvale.</a:t>
          </a:r>
          <a:endParaRPr lang="en-US" dirty="0"/>
        </a:p>
      </dgm:t>
    </dgm:pt>
    <dgm:pt modelId="{56C7E3E4-8B15-4D87-B9CD-9A2ECDB16509}" type="parTrans" cxnId="{6A0161E1-4F6A-4BE3-8EBD-398ADEA47FBB}">
      <dgm:prSet/>
      <dgm:spPr/>
      <dgm:t>
        <a:bodyPr/>
        <a:lstStyle/>
        <a:p>
          <a:endParaRPr lang="en-US"/>
        </a:p>
      </dgm:t>
    </dgm:pt>
    <dgm:pt modelId="{7D6B0EDF-F71D-4A31-8BE0-F4FF03B42336}" type="sibTrans" cxnId="{6A0161E1-4F6A-4BE3-8EBD-398ADEA47FBB}">
      <dgm:prSet/>
      <dgm:spPr/>
      <dgm:t>
        <a:bodyPr/>
        <a:lstStyle/>
        <a:p>
          <a:endParaRPr lang="en-US"/>
        </a:p>
      </dgm:t>
    </dgm:pt>
    <dgm:pt modelId="{37A0F0DF-9D48-4FE5-901B-307EB4C02F58}">
      <dgm:prSet/>
      <dgm:spPr/>
      <dgm:t>
        <a:bodyPr/>
        <a:lstStyle/>
        <a:p>
          <a:r>
            <a:rPr lang="cs-CZ" altLang="cs-CZ" dirty="0">
              <a:cs typeface="Times New Roman" panose="02020603050405020304" pitchFamily="18" charset="0"/>
            </a:rPr>
            <a:t>Vlastní rodinný dům na okraji obou měst nebo na venkově v okolí je pak nejpreferovanějším druhem bydlení pro všechny skupiny obyvatel bez ohledu na jejich situaci.</a:t>
          </a:r>
          <a:endParaRPr lang="en-US" dirty="0"/>
        </a:p>
      </dgm:t>
    </dgm:pt>
    <dgm:pt modelId="{3BB6F66E-C187-4337-98E7-BAF9602674A4}" type="parTrans" cxnId="{11434036-2AB6-4057-B8C4-2AEC3D3FD58F}">
      <dgm:prSet/>
      <dgm:spPr/>
      <dgm:t>
        <a:bodyPr/>
        <a:lstStyle/>
        <a:p>
          <a:endParaRPr lang="en-US"/>
        </a:p>
      </dgm:t>
    </dgm:pt>
    <dgm:pt modelId="{816FE60E-B789-49ED-AC9E-935E37934A1F}" type="sibTrans" cxnId="{11434036-2AB6-4057-B8C4-2AEC3D3FD58F}">
      <dgm:prSet/>
      <dgm:spPr/>
      <dgm:t>
        <a:bodyPr/>
        <a:lstStyle/>
        <a:p>
          <a:endParaRPr lang="en-US"/>
        </a:p>
      </dgm:t>
    </dgm:pt>
    <dgm:pt modelId="{B49EB98F-75FC-4357-896D-6213F35143F0}">
      <dgm:prSet/>
      <dgm:spPr/>
      <dgm:t>
        <a:bodyPr/>
        <a:lstStyle/>
        <a:p>
          <a:r>
            <a:rPr lang="cs-CZ"/>
            <a:t>Jednoznačně je v případě rozvojových aktivit nezbytné uvažovat o periferiích obou měst jako preferovaných míst k bydlení. </a:t>
          </a:r>
          <a:endParaRPr lang="en-US"/>
        </a:p>
      </dgm:t>
    </dgm:pt>
    <dgm:pt modelId="{CC23D838-D344-48DD-9E70-59C0C016099B}" type="parTrans" cxnId="{486B69DF-FA3F-4A15-82F9-7F53231FAC91}">
      <dgm:prSet/>
      <dgm:spPr/>
      <dgm:t>
        <a:bodyPr/>
        <a:lstStyle/>
        <a:p>
          <a:endParaRPr lang="en-US"/>
        </a:p>
      </dgm:t>
    </dgm:pt>
    <dgm:pt modelId="{559C1F11-03DD-4A5A-8741-D1160FA3D882}" type="sibTrans" cxnId="{486B69DF-FA3F-4A15-82F9-7F53231FAC91}">
      <dgm:prSet/>
      <dgm:spPr/>
      <dgm:t>
        <a:bodyPr/>
        <a:lstStyle/>
        <a:p>
          <a:endParaRPr lang="en-US"/>
        </a:p>
      </dgm:t>
    </dgm:pt>
    <dgm:pt modelId="{EBE2D49B-045D-48C0-B12B-D7D97BEC91B9}">
      <dgm:prSet/>
      <dgm:spPr/>
      <dgm:t>
        <a:bodyPr/>
        <a:lstStyle/>
        <a:p>
          <a:r>
            <a:rPr lang="cs-CZ" altLang="cs-CZ" dirty="0">
              <a:cs typeface="Times New Roman" panose="02020603050405020304" pitchFamily="18" charset="0"/>
            </a:rPr>
            <a:t>Respondenti obecně neočekávají podporu obcí v otázkách bydlení, což tedy představuje příležitost pro místní samosprávu něco s tím udělat.</a:t>
          </a:r>
          <a:endParaRPr lang="en-US" dirty="0"/>
        </a:p>
      </dgm:t>
    </dgm:pt>
    <dgm:pt modelId="{01CEFDB2-B2EF-4ACE-A2BA-56C5842D60D9}" type="parTrans" cxnId="{A6A9CBF0-C6B3-44E6-BEEC-CE96B76DE873}">
      <dgm:prSet/>
      <dgm:spPr/>
      <dgm:t>
        <a:bodyPr/>
        <a:lstStyle/>
        <a:p>
          <a:endParaRPr lang="en-US"/>
        </a:p>
      </dgm:t>
    </dgm:pt>
    <dgm:pt modelId="{DA8D7DD4-B2BC-4011-8E18-D702A8637A68}" type="sibTrans" cxnId="{A6A9CBF0-C6B3-44E6-BEEC-CE96B76DE873}">
      <dgm:prSet/>
      <dgm:spPr/>
      <dgm:t>
        <a:bodyPr/>
        <a:lstStyle/>
        <a:p>
          <a:endParaRPr lang="en-US"/>
        </a:p>
      </dgm:t>
    </dgm:pt>
    <dgm:pt modelId="{EFDC9BE5-79E2-451B-A5E5-51F0A25BE155}" type="pres">
      <dgm:prSet presAssocID="{EE27D820-20A1-43F5-9D4F-9B457AC4D2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A925231-9C95-4AF3-A321-E65635918D12}" type="pres">
      <dgm:prSet presAssocID="{9EEEC186-A98C-4DCF-A25E-80A1FFE85295}" presName="thickLine" presStyleLbl="alignNode1" presStyleIdx="0" presStyleCnt="6"/>
      <dgm:spPr/>
    </dgm:pt>
    <dgm:pt modelId="{3672803C-E4CA-4F2B-B9E2-ACFD2DD90B5B}" type="pres">
      <dgm:prSet presAssocID="{9EEEC186-A98C-4DCF-A25E-80A1FFE85295}" presName="horz1" presStyleCnt="0"/>
      <dgm:spPr/>
    </dgm:pt>
    <dgm:pt modelId="{6B780478-2253-45DB-9ADC-3B1F32FF4CDA}" type="pres">
      <dgm:prSet presAssocID="{9EEEC186-A98C-4DCF-A25E-80A1FFE85295}" presName="tx1" presStyleLbl="revTx" presStyleIdx="0" presStyleCnt="6"/>
      <dgm:spPr/>
      <dgm:t>
        <a:bodyPr/>
        <a:lstStyle/>
        <a:p>
          <a:endParaRPr lang="cs-CZ"/>
        </a:p>
      </dgm:t>
    </dgm:pt>
    <dgm:pt modelId="{02C30F8A-7117-469E-89EF-00E1D699EBAA}" type="pres">
      <dgm:prSet presAssocID="{9EEEC186-A98C-4DCF-A25E-80A1FFE85295}" presName="vert1" presStyleCnt="0"/>
      <dgm:spPr/>
    </dgm:pt>
    <dgm:pt modelId="{E454935A-7D96-42A8-A0D9-47E1A4CD35B5}" type="pres">
      <dgm:prSet presAssocID="{D7003182-CC46-495C-9E8E-0256067CA667}" presName="thickLine" presStyleLbl="alignNode1" presStyleIdx="1" presStyleCnt="6"/>
      <dgm:spPr/>
    </dgm:pt>
    <dgm:pt modelId="{A5890100-F061-4775-BA25-675A5DD4F74F}" type="pres">
      <dgm:prSet presAssocID="{D7003182-CC46-495C-9E8E-0256067CA667}" presName="horz1" presStyleCnt="0"/>
      <dgm:spPr/>
    </dgm:pt>
    <dgm:pt modelId="{CB8C3EE4-55D4-4D0F-B5FF-819B27557FA7}" type="pres">
      <dgm:prSet presAssocID="{D7003182-CC46-495C-9E8E-0256067CA667}" presName="tx1" presStyleLbl="revTx" presStyleIdx="1" presStyleCnt="6"/>
      <dgm:spPr/>
      <dgm:t>
        <a:bodyPr/>
        <a:lstStyle/>
        <a:p>
          <a:endParaRPr lang="cs-CZ"/>
        </a:p>
      </dgm:t>
    </dgm:pt>
    <dgm:pt modelId="{0D25DEEF-04B4-4734-9AE2-B4BE651F156D}" type="pres">
      <dgm:prSet presAssocID="{D7003182-CC46-495C-9E8E-0256067CA667}" presName="vert1" presStyleCnt="0"/>
      <dgm:spPr/>
    </dgm:pt>
    <dgm:pt modelId="{902E4E3E-F477-4D27-B3BC-3675FC785B86}" type="pres">
      <dgm:prSet presAssocID="{312C90AA-BC94-4174-B666-868BCC24CEBA}" presName="thickLine" presStyleLbl="alignNode1" presStyleIdx="2" presStyleCnt="6"/>
      <dgm:spPr/>
    </dgm:pt>
    <dgm:pt modelId="{43A7CB58-7665-4DD0-8A8C-3692152A2598}" type="pres">
      <dgm:prSet presAssocID="{312C90AA-BC94-4174-B666-868BCC24CEBA}" presName="horz1" presStyleCnt="0"/>
      <dgm:spPr/>
    </dgm:pt>
    <dgm:pt modelId="{88028E65-8EB0-496E-A1AA-3B03DD8C589B}" type="pres">
      <dgm:prSet presAssocID="{312C90AA-BC94-4174-B666-868BCC24CEBA}" presName="tx1" presStyleLbl="revTx" presStyleIdx="2" presStyleCnt="6"/>
      <dgm:spPr/>
      <dgm:t>
        <a:bodyPr/>
        <a:lstStyle/>
        <a:p>
          <a:endParaRPr lang="cs-CZ"/>
        </a:p>
      </dgm:t>
    </dgm:pt>
    <dgm:pt modelId="{98C03277-8BB3-48B6-B804-74C3EFC6DB66}" type="pres">
      <dgm:prSet presAssocID="{312C90AA-BC94-4174-B666-868BCC24CEBA}" presName="vert1" presStyleCnt="0"/>
      <dgm:spPr/>
    </dgm:pt>
    <dgm:pt modelId="{466D3957-E6E8-4919-A56E-E0C8FF38C918}" type="pres">
      <dgm:prSet presAssocID="{37A0F0DF-9D48-4FE5-901B-307EB4C02F58}" presName="thickLine" presStyleLbl="alignNode1" presStyleIdx="3" presStyleCnt="6"/>
      <dgm:spPr/>
    </dgm:pt>
    <dgm:pt modelId="{79EABA55-B74D-4A12-97D0-BA5218DC38CF}" type="pres">
      <dgm:prSet presAssocID="{37A0F0DF-9D48-4FE5-901B-307EB4C02F58}" presName="horz1" presStyleCnt="0"/>
      <dgm:spPr/>
    </dgm:pt>
    <dgm:pt modelId="{8BFDB543-EBA8-43E7-80B4-7DED73EE25A3}" type="pres">
      <dgm:prSet presAssocID="{37A0F0DF-9D48-4FE5-901B-307EB4C02F58}" presName="tx1" presStyleLbl="revTx" presStyleIdx="3" presStyleCnt="6"/>
      <dgm:spPr/>
      <dgm:t>
        <a:bodyPr/>
        <a:lstStyle/>
        <a:p>
          <a:endParaRPr lang="cs-CZ"/>
        </a:p>
      </dgm:t>
    </dgm:pt>
    <dgm:pt modelId="{B8889C33-CFB9-4655-91CC-22E46B313019}" type="pres">
      <dgm:prSet presAssocID="{37A0F0DF-9D48-4FE5-901B-307EB4C02F58}" presName="vert1" presStyleCnt="0"/>
      <dgm:spPr/>
    </dgm:pt>
    <dgm:pt modelId="{0C7F816D-C531-4488-BC07-495ECC250AD2}" type="pres">
      <dgm:prSet presAssocID="{B49EB98F-75FC-4357-896D-6213F35143F0}" presName="thickLine" presStyleLbl="alignNode1" presStyleIdx="4" presStyleCnt="6"/>
      <dgm:spPr/>
    </dgm:pt>
    <dgm:pt modelId="{A9F4C8DD-4177-4C68-AC9A-BEFB0E6F184C}" type="pres">
      <dgm:prSet presAssocID="{B49EB98F-75FC-4357-896D-6213F35143F0}" presName="horz1" presStyleCnt="0"/>
      <dgm:spPr/>
    </dgm:pt>
    <dgm:pt modelId="{E4AB4C9C-FDF5-4947-9CFA-11F9285FF481}" type="pres">
      <dgm:prSet presAssocID="{B49EB98F-75FC-4357-896D-6213F35143F0}" presName="tx1" presStyleLbl="revTx" presStyleIdx="4" presStyleCnt="6"/>
      <dgm:spPr/>
      <dgm:t>
        <a:bodyPr/>
        <a:lstStyle/>
        <a:p>
          <a:endParaRPr lang="cs-CZ"/>
        </a:p>
      </dgm:t>
    </dgm:pt>
    <dgm:pt modelId="{1FB92175-B838-4267-A8D8-194FC615E61C}" type="pres">
      <dgm:prSet presAssocID="{B49EB98F-75FC-4357-896D-6213F35143F0}" presName="vert1" presStyleCnt="0"/>
      <dgm:spPr/>
    </dgm:pt>
    <dgm:pt modelId="{56BC4465-F5A4-4821-8627-3FED94F13A95}" type="pres">
      <dgm:prSet presAssocID="{EBE2D49B-045D-48C0-B12B-D7D97BEC91B9}" presName="thickLine" presStyleLbl="alignNode1" presStyleIdx="5" presStyleCnt="6"/>
      <dgm:spPr/>
    </dgm:pt>
    <dgm:pt modelId="{33CBE273-F403-4EF6-B778-0B52EB36DF56}" type="pres">
      <dgm:prSet presAssocID="{EBE2D49B-045D-48C0-B12B-D7D97BEC91B9}" presName="horz1" presStyleCnt="0"/>
      <dgm:spPr/>
    </dgm:pt>
    <dgm:pt modelId="{0B6E97F7-BED8-4029-850D-1D3734BFBA37}" type="pres">
      <dgm:prSet presAssocID="{EBE2D49B-045D-48C0-B12B-D7D97BEC91B9}" presName="tx1" presStyleLbl="revTx" presStyleIdx="5" presStyleCnt="6"/>
      <dgm:spPr/>
      <dgm:t>
        <a:bodyPr/>
        <a:lstStyle/>
        <a:p>
          <a:endParaRPr lang="cs-CZ"/>
        </a:p>
      </dgm:t>
    </dgm:pt>
    <dgm:pt modelId="{D9866151-356B-4D45-98E1-8E9C43161961}" type="pres">
      <dgm:prSet presAssocID="{EBE2D49B-045D-48C0-B12B-D7D97BEC91B9}" presName="vert1" presStyleCnt="0"/>
      <dgm:spPr/>
    </dgm:pt>
  </dgm:ptLst>
  <dgm:cxnLst>
    <dgm:cxn modelId="{25DBE4DC-C1C5-4FC4-8F80-22891EBD4BC3}" srcId="{EE27D820-20A1-43F5-9D4F-9B457AC4D279}" destId="{9EEEC186-A98C-4DCF-A25E-80A1FFE85295}" srcOrd="0" destOrd="0" parTransId="{71EBE369-635B-4A83-B861-EF954300208E}" sibTransId="{94086B96-3BAD-4B48-A24B-A9C9E6EF6A58}"/>
    <dgm:cxn modelId="{6A0161E1-4F6A-4BE3-8EBD-398ADEA47FBB}" srcId="{EE27D820-20A1-43F5-9D4F-9B457AC4D279}" destId="{312C90AA-BC94-4174-B666-868BCC24CEBA}" srcOrd="2" destOrd="0" parTransId="{56C7E3E4-8B15-4D87-B9CD-9A2ECDB16509}" sibTransId="{7D6B0EDF-F71D-4A31-8BE0-F4FF03B42336}"/>
    <dgm:cxn modelId="{CED42970-0272-450E-918C-952E62C34900}" type="presOf" srcId="{D7003182-CC46-495C-9E8E-0256067CA667}" destId="{CB8C3EE4-55D4-4D0F-B5FF-819B27557FA7}" srcOrd="0" destOrd="0" presId="urn:microsoft.com/office/officeart/2008/layout/LinedList"/>
    <dgm:cxn modelId="{1BCD1560-F980-45C4-B78F-A36C5C873E2F}" type="presOf" srcId="{9EEEC186-A98C-4DCF-A25E-80A1FFE85295}" destId="{6B780478-2253-45DB-9ADC-3B1F32FF4CDA}" srcOrd="0" destOrd="0" presId="urn:microsoft.com/office/officeart/2008/layout/LinedList"/>
    <dgm:cxn modelId="{11434036-2AB6-4057-B8C4-2AEC3D3FD58F}" srcId="{EE27D820-20A1-43F5-9D4F-9B457AC4D279}" destId="{37A0F0DF-9D48-4FE5-901B-307EB4C02F58}" srcOrd="3" destOrd="0" parTransId="{3BB6F66E-C187-4337-98E7-BAF9602674A4}" sibTransId="{816FE60E-B789-49ED-AC9E-935E37934A1F}"/>
    <dgm:cxn modelId="{51B837D3-F6D1-499E-B4B5-FACBB4167C6B}" type="presOf" srcId="{B49EB98F-75FC-4357-896D-6213F35143F0}" destId="{E4AB4C9C-FDF5-4947-9CFA-11F9285FF481}" srcOrd="0" destOrd="0" presId="urn:microsoft.com/office/officeart/2008/layout/LinedList"/>
    <dgm:cxn modelId="{1E9F873F-A060-40C0-873F-3BA2CBA429DB}" type="presOf" srcId="{37A0F0DF-9D48-4FE5-901B-307EB4C02F58}" destId="{8BFDB543-EBA8-43E7-80B4-7DED73EE25A3}" srcOrd="0" destOrd="0" presId="urn:microsoft.com/office/officeart/2008/layout/LinedList"/>
    <dgm:cxn modelId="{D8DEE4C4-A776-42DF-9F39-4D045DA78ED5}" type="presOf" srcId="{312C90AA-BC94-4174-B666-868BCC24CEBA}" destId="{88028E65-8EB0-496E-A1AA-3B03DD8C589B}" srcOrd="0" destOrd="0" presId="urn:microsoft.com/office/officeart/2008/layout/LinedList"/>
    <dgm:cxn modelId="{915BA21E-E890-4EE7-8F58-B3C8ADA9DE4D}" srcId="{EE27D820-20A1-43F5-9D4F-9B457AC4D279}" destId="{D7003182-CC46-495C-9E8E-0256067CA667}" srcOrd="1" destOrd="0" parTransId="{15DE1519-6E82-45AB-9282-A34881394F23}" sibTransId="{1E349C50-FCC4-4922-9684-14B520A924E9}"/>
    <dgm:cxn modelId="{931D8748-0234-4BC2-BF06-2B76C1BCD57C}" type="presOf" srcId="{EBE2D49B-045D-48C0-B12B-D7D97BEC91B9}" destId="{0B6E97F7-BED8-4029-850D-1D3734BFBA37}" srcOrd="0" destOrd="0" presId="urn:microsoft.com/office/officeart/2008/layout/LinedList"/>
    <dgm:cxn modelId="{486B69DF-FA3F-4A15-82F9-7F53231FAC91}" srcId="{EE27D820-20A1-43F5-9D4F-9B457AC4D279}" destId="{B49EB98F-75FC-4357-896D-6213F35143F0}" srcOrd="4" destOrd="0" parTransId="{CC23D838-D344-48DD-9E70-59C0C016099B}" sibTransId="{559C1F11-03DD-4A5A-8741-D1160FA3D882}"/>
    <dgm:cxn modelId="{57FA19AD-EAEC-4824-A18B-6099F6F73C7C}" type="presOf" srcId="{EE27D820-20A1-43F5-9D4F-9B457AC4D279}" destId="{EFDC9BE5-79E2-451B-A5E5-51F0A25BE155}" srcOrd="0" destOrd="0" presId="urn:microsoft.com/office/officeart/2008/layout/LinedList"/>
    <dgm:cxn modelId="{A6A9CBF0-C6B3-44E6-BEEC-CE96B76DE873}" srcId="{EE27D820-20A1-43F5-9D4F-9B457AC4D279}" destId="{EBE2D49B-045D-48C0-B12B-D7D97BEC91B9}" srcOrd="5" destOrd="0" parTransId="{01CEFDB2-B2EF-4ACE-A2BA-56C5842D60D9}" sibTransId="{DA8D7DD4-B2BC-4011-8E18-D702A8637A68}"/>
    <dgm:cxn modelId="{5E4E4E96-A72D-4ED1-8B50-FDC4809208BB}" type="presParOf" srcId="{EFDC9BE5-79E2-451B-A5E5-51F0A25BE155}" destId="{8A925231-9C95-4AF3-A321-E65635918D12}" srcOrd="0" destOrd="0" presId="urn:microsoft.com/office/officeart/2008/layout/LinedList"/>
    <dgm:cxn modelId="{BD6BE65D-087D-49A6-856B-4246E994F3E8}" type="presParOf" srcId="{EFDC9BE5-79E2-451B-A5E5-51F0A25BE155}" destId="{3672803C-E4CA-4F2B-B9E2-ACFD2DD90B5B}" srcOrd="1" destOrd="0" presId="urn:microsoft.com/office/officeart/2008/layout/LinedList"/>
    <dgm:cxn modelId="{AF4C87E4-DF1B-46C2-AA75-D4BAAF87F27C}" type="presParOf" srcId="{3672803C-E4CA-4F2B-B9E2-ACFD2DD90B5B}" destId="{6B780478-2253-45DB-9ADC-3B1F32FF4CDA}" srcOrd="0" destOrd="0" presId="urn:microsoft.com/office/officeart/2008/layout/LinedList"/>
    <dgm:cxn modelId="{962185B4-A99B-4AA4-84C8-104246552C81}" type="presParOf" srcId="{3672803C-E4CA-4F2B-B9E2-ACFD2DD90B5B}" destId="{02C30F8A-7117-469E-89EF-00E1D699EBAA}" srcOrd="1" destOrd="0" presId="urn:microsoft.com/office/officeart/2008/layout/LinedList"/>
    <dgm:cxn modelId="{2378BE02-0A85-444E-BDA3-1E9A82B2009B}" type="presParOf" srcId="{EFDC9BE5-79E2-451B-A5E5-51F0A25BE155}" destId="{E454935A-7D96-42A8-A0D9-47E1A4CD35B5}" srcOrd="2" destOrd="0" presId="urn:microsoft.com/office/officeart/2008/layout/LinedList"/>
    <dgm:cxn modelId="{739FE4D8-0299-4BE4-99CF-21644463C1EC}" type="presParOf" srcId="{EFDC9BE5-79E2-451B-A5E5-51F0A25BE155}" destId="{A5890100-F061-4775-BA25-675A5DD4F74F}" srcOrd="3" destOrd="0" presId="urn:microsoft.com/office/officeart/2008/layout/LinedList"/>
    <dgm:cxn modelId="{0847C57A-5589-4BD8-81B6-81206B16CA72}" type="presParOf" srcId="{A5890100-F061-4775-BA25-675A5DD4F74F}" destId="{CB8C3EE4-55D4-4D0F-B5FF-819B27557FA7}" srcOrd="0" destOrd="0" presId="urn:microsoft.com/office/officeart/2008/layout/LinedList"/>
    <dgm:cxn modelId="{D2C394F5-FF85-4924-A9B5-3F31D3519D35}" type="presParOf" srcId="{A5890100-F061-4775-BA25-675A5DD4F74F}" destId="{0D25DEEF-04B4-4734-9AE2-B4BE651F156D}" srcOrd="1" destOrd="0" presId="urn:microsoft.com/office/officeart/2008/layout/LinedList"/>
    <dgm:cxn modelId="{DFDDED4D-6DD2-4CD5-8513-B60B3795DF76}" type="presParOf" srcId="{EFDC9BE5-79E2-451B-A5E5-51F0A25BE155}" destId="{902E4E3E-F477-4D27-B3BC-3675FC785B86}" srcOrd="4" destOrd="0" presId="urn:microsoft.com/office/officeart/2008/layout/LinedList"/>
    <dgm:cxn modelId="{CD0EEA47-3B7D-4322-A1FA-43F654988FAC}" type="presParOf" srcId="{EFDC9BE5-79E2-451B-A5E5-51F0A25BE155}" destId="{43A7CB58-7665-4DD0-8A8C-3692152A2598}" srcOrd="5" destOrd="0" presId="urn:microsoft.com/office/officeart/2008/layout/LinedList"/>
    <dgm:cxn modelId="{0737A07E-014E-4DD1-B92F-03684C32FC9D}" type="presParOf" srcId="{43A7CB58-7665-4DD0-8A8C-3692152A2598}" destId="{88028E65-8EB0-496E-A1AA-3B03DD8C589B}" srcOrd="0" destOrd="0" presId="urn:microsoft.com/office/officeart/2008/layout/LinedList"/>
    <dgm:cxn modelId="{E81E129F-BF0D-4555-8B35-FE9D564A7356}" type="presParOf" srcId="{43A7CB58-7665-4DD0-8A8C-3692152A2598}" destId="{98C03277-8BB3-48B6-B804-74C3EFC6DB66}" srcOrd="1" destOrd="0" presId="urn:microsoft.com/office/officeart/2008/layout/LinedList"/>
    <dgm:cxn modelId="{40F03670-10AF-4011-9CD5-1651DF3E42C4}" type="presParOf" srcId="{EFDC9BE5-79E2-451B-A5E5-51F0A25BE155}" destId="{466D3957-E6E8-4919-A56E-E0C8FF38C918}" srcOrd="6" destOrd="0" presId="urn:microsoft.com/office/officeart/2008/layout/LinedList"/>
    <dgm:cxn modelId="{E5098D1D-C768-41E8-8660-EDDD956F9A0F}" type="presParOf" srcId="{EFDC9BE5-79E2-451B-A5E5-51F0A25BE155}" destId="{79EABA55-B74D-4A12-97D0-BA5218DC38CF}" srcOrd="7" destOrd="0" presId="urn:microsoft.com/office/officeart/2008/layout/LinedList"/>
    <dgm:cxn modelId="{EE180317-D0EA-44F2-BCB5-3431C6FD667D}" type="presParOf" srcId="{79EABA55-B74D-4A12-97D0-BA5218DC38CF}" destId="{8BFDB543-EBA8-43E7-80B4-7DED73EE25A3}" srcOrd="0" destOrd="0" presId="urn:microsoft.com/office/officeart/2008/layout/LinedList"/>
    <dgm:cxn modelId="{2BC81B00-28CB-466A-A1F2-724657AE33E3}" type="presParOf" srcId="{79EABA55-B74D-4A12-97D0-BA5218DC38CF}" destId="{B8889C33-CFB9-4655-91CC-22E46B313019}" srcOrd="1" destOrd="0" presId="urn:microsoft.com/office/officeart/2008/layout/LinedList"/>
    <dgm:cxn modelId="{214A2B68-B1AC-44BD-8CBE-12A36785010D}" type="presParOf" srcId="{EFDC9BE5-79E2-451B-A5E5-51F0A25BE155}" destId="{0C7F816D-C531-4488-BC07-495ECC250AD2}" srcOrd="8" destOrd="0" presId="urn:microsoft.com/office/officeart/2008/layout/LinedList"/>
    <dgm:cxn modelId="{A06BF6EF-AB64-49BD-9DBF-ADA469377864}" type="presParOf" srcId="{EFDC9BE5-79E2-451B-A5E5-51F0A25BE155}" destId="{A9F4C8DD-4177-4C68-AC9A-BEFB0E6F184C}" srcOrd="9" destOrd="0" presId="urn:microsoft.com/office/officeart/2008/layout/LinedList"/>
    <dgm:cxn modelId="{5D1160B5-B179-4323-873E-1B1D6475DCB3}" type="presParOf" srcId="{A9F4C8DD-4177-4C68-AC9A-BEFB0E6F184C}" destId="{E4AB4C9C-FDF5-4947-9CFA-11F9285FF481}" srcOrd="0" destOrd="0" presId="urn:microsoft.com/office/officeart/2008/layout/LinedList"/>
    <dgm:cxn modelId="{65655A17-BAB2-4B45-A186-D034CA85A17F}" type="presParOf" srcId="{A9F4C8DD-4177-4C68-AC9A-BEFB0E6F184C}" destId="{1FB92175-B838-4267-A8D8-194FC615E61C}" srcOrd="1" destOrd="0" presId="urn:microsoft.com/office/officeart/2008/layout/LinedList"/>
    <dgm:cxn modelId="{520BCB69-B9B4-4FBB-ACD7-692CCB112A4E}" type="presParOf" srcId="{EFDC9BE5-79E2-451B-A5E5-51F0A25BE155}" destId="{56BC4465-F5A4-4821-8627-3FED94F13A95}" srcOrd="10" destOrd="0" presId="urn:microsoft.com/office/officeart/2008/layout/LinedList"/>
    <dgm:cxn modelId="{8CD1A33E-84B4-455C-B465-AC505A733457}" type="presParOf" srcId="{EFDC9BE5-79E2-451B-A5E5-51F0A25BE155}" destId="{33CBE273-F403-4EF6-B778-0B52EB36DF56}" srcOrd="11" destOrd="0" presId="urn:microsoft.com/office/officeart/2008/layout/LinedList"/>
    <dgm:cxn modelId="{151DD5B4-ACA3-421E-83D1-F93254C76A48}" type="presParOf" srcId="{33CBE273-F403-4EF6-B778-0B52EB36DF56}" destId="{0B6E97F7-BED8-4029-850D-1D3734BFBA37}" srcOrd="0" destOrd="0" presId="urn:microsoft.com/office/officeart/2008/layout/LinedList"/>
    <dgm:cxn modelId="{CDC39407-39D4-41E9-A09D-087A9A55C119}" type="presParOf" srcId="{33CBE273-F403-4EF6-B778-0B52EB36DF56}" destId="{D9866151-356B-4D45-98E1-8E9C431619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2FDB7-6138-44EF-B05A-CB66039D3DC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8FA8C-7099-4523-90EB-F17E7EBE9D1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Naší doménou jsou analýzy všeho druhu vycházející primárně ze základů společenskovědního výzkumu.</a:t>
          </a:r>
          <a:endParaRPr lang="en-US"/>
        </a:p>
      </dgm:t>
    </dgm:pt>
    <dgm:pt modelId="{F5F4284B-AF65-47BF-B5A7-3B01A88C2648}" type="parTrans" cxnId="{A49710DF-2A57-4974-8A59-BA08DBE715D7}">
      <dgm:prSet/>
      <dgm:spPr/>
      <dgm:t>
        <a:bodyPr/>
        <a:lstStyle/>
        <a:p>
          <a:endParaRPr lang="en-US"/>
        </a:p>
      </dgm:t>
    </dgm:pt>
    <dgm:pt modelId="{DDDC6EBB-A9BE-44A7-9A8F-C63312E9D4BF}" type="sibTrans" cxnId="{A49710DF-2A57-4974-8A59-BA08DBE715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BDCD7C-1AA6-469B-B39A-48A9D429D6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Sekundární analýza již existujících strategií a výzkumů.</a:t>
          </a:r>
          <a:endParaRPr lang="en-US"/>
        </a:p>
      </dgm:t>
    </dgm:pt>
    <dgm:pt modelId="{01047C18-0787-4717-8D77-46285406EB40}" type="parTrans" cxnId="{62171DAA-8FE4-4CF3-845A-FABBD524A427}">
      <dgm:prSet/>
      <dgm:spPr/>
      <dgm:t>
        <a:bodyPr/>
        <a:lstStyle/>
        <a:p>
          <a:endParaRPr lang="en-US"/>
        </a:p>
      </dgm:t>
    </dgm:pt>
    <dgm:pt modelId="{DC921EC4-B423-4B02-B7BE-74A5D8F8E19B}" type="sibTrans" cxnId="{62171DAA-8FE4-4CF3-845A-FABBD524A42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642D74-8C65-4996-B19D-236945A646A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Tvorba koncepčních (rozvojových materiálů)</a:t>
          </a:r>
          <a:endParaRPr lang="en-US"/>
        </a:p>
      </dgm:t>
    </dgm:pt>
    <dgm:pt modelId="{C46BBDA3-3BFD-44CA-83A1-7BAB240E7D12}" type="parTrans" cxnId="{0E2726CF-2EFE-452F-B013-9BEA8A26DD90}">
      <dgm:prSet/>
      <dgm:spPr/>
      <dgm:t>
        <a:bodyPr/>
        <a:lstStyle/>
        <a:p>
          <a:endParaRPr lang="en-US"/>
        </a:p>
      </dgm:t>
    </dgm:pt>
    <dgm:pt modelId="{BEA92BA9-A160-428D-8500-45CF4F33A322}" type="sibTrans" cxnId="{0E2726CF-2EFE-452F-B013-9BEA8A26DD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18C4AF1-A106-402F-82EF-74B46884FC5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Evaluace a oponentura</a:t>
          </a:r>
          <a:endParaRPr lang="en-US"/>
        </a:p>
      </dgm:t>
    </dgm:pt>
    <dgm:pt modelId="{622A2BFA-D26A-4F08-B45C-BEDFB41C67BE}" type="parTrans" cxnId="{EC7C6622-BD20-47CB-95CB-4D92895D4F50}">
      <dgm:prSet/>
      <dgm:spPr/>
      <dgm:t>
        <a:bodyPr/>
        <a:lstStyle/>
        <a:p>
          <a:endParaRPr lang="en-US"/>
        </a:p>
      </dgm:t>
    </dgm:pt>
    <dgm:pt modelId="{6AB6FD5B-11E8-4301-A83F-27E34961ABDD}" type="sibTrans" cxnId="{EC7C6622-BD20-47CB-95CB-4D92895D4F50}">
      <dgm:prSet/>
      <dgm:spPr/>
      <dgm:t>
        <a:bodyPr/>
        <a:lstStyle/>
        <a:p>
          <a:endParaRPr lang="en-US"/>
        </a:p>
      </dgm:t>
    </dgm:pt>
    <dgm:pt modelId="{8F5FD0D4-C4A6-4E87-B5B6-F912074D5454}" type="pres">
      <dgm:prSet presAssocID="{EBC2FDB7-6138-44EF-B05A-CB66039D3DC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356751E-538A-4EC8-8098-3EC4B651FC7A}" type="pres">
      <dgm:prSet presAssocID="{EBC2FDB7-6138-44EF-B05A-CB66039D3DC5}" presName="container" presStyleCnt="0">
        <dgm:presLayoutVars>
          <dgm:dir/>
          <dgm:resizeHandles val="exact"/>
        </dgm:presLayoutVars>
      </dgm:prSet>
      <dgm:spPr/>
    </dgm:pt>
    <dgm:pt modelId="{26BDCDA6-DD87-4AE7-BA11-F003D620B299}" type="pres">
      <dgm:prSet presAssocID="{D0E8FA8C-7099-4523-90EB-F17E7EBE9D14}" presName="compNode" presStyleCnt="0"/>
      <dgm:spPr/>
    </dgm:pt>
    <dgm:pt modelId="{8D6211D6-56CB-4BC7-8C5E-944E4C6F836B}" type="pres">
      <dgm:prSet presAssocID="{D0E8FA8C-7099-4523-90EB-F17E7EBE9D14}" presName="iconBgRect" presStyleLbl="bgShp" presStyleIdx="0" presStyleCnt="4"/>
      <dgm:spPr/>
    </dgm:pt>
    <dgm:pt modelId="{A915F777-B5B6-4F55-A78B-0CAFA5720239}" type="pres">
      <dgm:prSet presAssocID="{D0E8FA8C-7099-4523-90EB-F17E7EBE9D1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atistika"/>
        </a:ext>
      </dgm:extLst>
    </dgm:pt>
    <dgm:pt modelId="{70A735A5-94F6-4E67-8206-3F0FA690D2B1}" type="pres">
      <dgm:prSet presAssocID="{D0E8FA8C-7099-4523-90EB-F17E7EBE9D14}" presName="spaceRect" presStyleCnt="0"/>
      <dgm:spPr/>
    </dgm:pt>
    <dgm:pt modelId="{7D5EF656-BD65-4BD6-82DF-167D9A3D285A}" type="pres">
      <dgm:prSet presAssocID="{D0E8FA8C-7099-4523-90EB-F17E7EBE9D14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3C5F4FA2-BDC6-48F6-B3F9-3D0069F6EB4A}" type="pres">
      <dgm:prSet presAssocID="{DDDC6EBB-A9BE-44A7-9A8F-C63312E9D4BF}" presName="sibTrans" presStyleLbl="sibTrans2D1" presStyleIdx="0" presStyleCnt="0"/>
      <dgm:spPr/>
      <dgm:t>
        <a:bodyPr/>
        <a:lstStyle/>
        <a:p>
          <a:endParaRPr lang="cs-CZ"/>
        </a:p>
      </dgm:t>
    </dgm:pt>
    <dgm:pt modelId="{A89A8B9B-314F-4710-9739-97580A1AEDD4}" type="pres">
      <dgm:prSet presAssocID="{70BDCD7C-1AA6-469B-B39A-48A9D429D65D}" presName="compNode" presStyleCnt="0"/>
      <dgm:spPr/>
    </dgm:pt>
    <dgm:pt modelId="{16D8AEFD-7980-4F8E-8C3C-7F64874287ED}" type="pres">
      <dgm:prSet presAssocID="{70BDCD7C-1AA6-469B-B39A-48A9D429D65D}" presName="iconBgRect" presStyleLbl="bgShp" presStyleIdx="1" presStyleCnt="4"/>
      <dgm:spPr/>
    </dgm:pt>
    <dgm:pt modelId="{32645F95-8DA2-42B0-82AF-9CE55F1B2973}" type="pres">
      <dgm:prSet presAssocID="{70BDCD7C-1AA6-469B-B39A-48A9D429D6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E72FAC65-BFCD-4FF2-94BD-5109B72021DD}" type="pres">
      <dgm:prSet presAssocID="{70BDCD7C-1AA6-469B-B39A-48A9D429D65D}" presName="spaceRect" presStyleCnt="0"/>
      <dgm:spPr/>
    </dgm:pt>
    <dgm:pt modelId="{91039CCB-2944-4CD6-8A0D-F1EBAA6EC65F}" type="pres">
      <dgm:prSet presAssocID="{70BDCD7C-1AA6-469B-B39A-48A9D429D65D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D5F82EBC-FB7D-4CF7-AAAA-A308F9CAC837}" type="pres">
      <dgm:prSet presAssocID="{DC921EC4-B423-4B02-B7BE-74A5D8F8E19B}" presName="sibTrans" presStyleLbl="sibTrans2D1" presStyleIdx="0" presStyleCnt="0"/>
      <dgm:spPr/>
      <dgm:t>
        <a:bodyPr/>
        <a:lstStyle/>
        <a:p>
          <a:endParaRPr lang="cs-CZ"/>
        </a:p>
      </dgm:t>
    </dgm:pt>
    <dgm:pt modelId="{4B2E17BF-FDEB-4080-9B65-678B826FB92E}" type="pres">
      <dgm:prSet presAssocID="{96642D74-8C65-4996-B19D-236945A646AD}" presName="compNode" presStyleCnt="0"/>
      <dgm:spPr/>
    </dgm:pt>
    <dgm:pt modelId="{4DDAB233-6D68-40F0-9E59-6418213EF8E0}" type="pres">
      <dgm:prSet presAssocID="{96642D74-8C65-4996-B19D-236945A646AD}" presName="iconBgRect" presStyleLbl="bgShp" presStyleIdx="2" presStyleCnt="4"/>
      <dgm:spPr/>
    </dgm:pt>
    <dgm:pt modelId="{5C7097CC-3F98-4880-A825-A0108D60BCF6}" type="pres">
      <dgm:prSet presAssocID="{96642D74-8C65-4996-B19D-236945A646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F7AF50CD-2DC8-4273-9E01-1035A590C0A1}" type="pres">
      <dgm:prSet presAssocID="{96642D74-8C65-4996-B19D-236945A646AD}" presName="spaceRect" presStyleCnt="0"/>
      <dgm:spPr/>
    </dgm:pt>
    <dgm:pt modelId="{EACC3CC6-F6E5-4CCC-91C7-6ABDA73352B9}" type="pres">
      <dgm:prSet presAssocID="{96642D74-8C65-4996-B19D-236945A646AD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7822F38F-6010-43B6-A331-EB33029A6E20}" type="pres">
      <dgm:prSet presAssocID="{BEA92BA9-A160-428D-8500-45CF4F33A322}" presName="sibTrans" presStyleLbl="sibTrans2D1" presStyleIdx="0" presStyleCnt="0"/>
      <dgm:spPr/>
      <dgm:t>
        <a:bodyPr/>
        <a:lstStyle/>
        <a:p>
          <a:endParaRPr lang="cs-CZ"/>
        </a:p>
      </dgm:t>
    </dgm:pt>
    <dgm:pt modelId="{4416A603-92B1-4288-A4E0-6DD4003818C4}" type="pres">
      <dgm:prSet presAssocID="{218C4AF1-A106-402F-82EF-74B46884FC51}" presName="compNode" presStyleCnt="0"/>
      <dgm:spPr/>
    </dgm:pt>
    <dgm:pt modelId="{E94C6A72-10E0-4671-981E-A69F656B904D}" type="pres">
      <dgm:prSet presAssocID="{218C4AF1-A106-402F-82EF-74B46884FC51}" presName="iconBgRect" presStyleLbl="bgShp" presStyleIdx="3" presStyleCnt="4"/>
      <dgm:spPr/>
    </dgm:pt>
    <dgm:pt modelId="{48EC71AF-A325-4B93-8A82-C317734A4432}" type="pres">
      <dgm:prSet presAssocID="{218C4AF1-A106-402F-82EF-74B46884FC5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441B3DA4-A1B0-443D-BD25-B9258EBBE03C}" type="pres">
      <dgm:prSet presAssocID="{218C4AF1-A106-402F-82EF-74B46884FC51}" presName="spaceRect" presStyleCnt="0"/>
      <dgm:spPr/>
    </dgm:pt>
    <dgm:pt modelId="{3889299E-F8BB-42A0-B703-3FF3A2F5D9B2}" type="pres">
      <dgm:prSet presAssocID="{218C4AF1-A106-402F-82EF-74B46884FC51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7020A7-166F-425C-B3DC-625EC4B16020}" type="presOf" srcId="{D0E8FA8C-7099-4523-90EB-F17E7EBE9D14}" destId="{7D5EF656-BD65-4BD6-82DF-167D9A3D285A}" srcOrd="0" destOrd="0" presId="urn:microsoft.com/office/officeart/2018/2/layout/IconCircleList"/>
    <dgm:cxn modelId="{0E2726CF-2EFE-452F-B013-9BEA8A26DD90}" srcId="{EBC2FDB7-6138-44EF-B05A-CB66039D3DC5}" destId="{96642D74-8C65-4996-B19D-236945A646AD}" srcOrd="2" destOrd="0" parTransId="{C46BBDA3-3BFD-44CA-83A1-7BAB240E7D12}" sibTransId="{BEA92BA9-A160-428D-8500-45CF4F33A322}"/>
    <dgm:cxn modelId="{956AD1A3-F7CA-4253-9FDD-19D72F6765CC}" type="presOf" srcId="{DC921EC4-B423-4B02-B7BE-74A5D8F8E19B}" destId="{D5F82EBC-FB7D-4CF7-AAAA-A308F9CAC837}" srcOrd="0" destOrd="0" presId="urn:microsoft.com/office/officeart/2018/2/layout/IconCircleList"/>
    <dgm:cxn modelId="{876AF220-3937-478A-B5B9-7298EDC44727}" type="presOf" srcId="{70BDCD7C-1AA6-469B-B39A-48A9D429D65D}" destId="{91039CCB-2944-4CD6-8A0D-F1EBAA6EC65F}" srcOrd="0" destOrd="0" presId="urn:microsoft.com/office/officeart/2018/2/layout/IconCircleList"/>
    <dgm:cxn modelId="{F101F3EA-1956-4373-8A9C-5825B3276C60}" type="presOf" srcId="{BEA92BA9-A160-428D-8500-45CF4F33A322}" destId="{7822F38F-6010-43B6-A331-EB33029A6E20}" srcOrd="0" destOrd="0" presId="urn:microsoft.com/office/officeart/2018/2/layout/IconCircleList"/>
    <dgm:cxn modelId="{62171DAA-8FE4-4CF3-845A-FABBD524A427}" srcId="{EBC2FDB7-6138-44EF-B05A-CB66039D3DC5}" destId="{70BDCD7C-1AA6-469B-B39A-48A9D429D65D}" srcOrd="1" destOrd="0" parTransId="{01047C18-0787-4717-8D77-46285406EB40}" sibTransId="{DC921EC4-B423-4B02-B7BE-74A5D8F8E19B}"/>
    <dgm:cxn modelId="{1C7F058B-031C-4FF8-9E27-2BE90E13DA63}" type="presOf" srcId="{96642D74-8C65-4996-B19D-236945A646AD}" destId="{EACC3CC6-F6E5-4CCC-91C7-6ABDA73352B9}" srcOrd="0" destOrd="0" presId="urn:microsoft.com/office/officeart/2018/2/layout/IconCircleList"/>
    <dgm:cxn modelId="{C25D60EE-3FF4-4868-BE23-15E66507EDBC}" type="presOf" srcId="{DDDC6EBB-A9BE-44A7-9A8F-C63312E9D4BF}" destId="{3C5F4FA2-BDC6-48F6-B3F9-3D0069F6EB4A}" srcOrd="0" destOrd="0" presId="urn:microsoft.com/office/officeart/2018/2/layout/IconCircleList"/>
    <dgm:cxn modelId="{EC7C6622-BD20-47CB-95CB-4D92895D4F50}" srcId="{EBC2FDB7-6138-44EF-B05A-CB66039D3DC5}" destId="{218C4AF1-A106-402F-82EF-74B46884FC51}" srcOrd="3" destOrd="0" parTransId="{622A2BFA-D26A-4F08-B45C-BEDFB41C67BE}" sibTransId="{6AB6FD5B-11E8-4301-A83F-27E34961ABDD}"/>
    <dgm:cxn modelId="{69CEE450-80DF-47F9-A11F-EE04D3E5954D}" type="presOf" srcId="{218C4AF1-A106-402F-82EF-74B46884FC51}" destId="{3889299E-F8BB-42A0-B703-3FF3A2F5D9B2}" srcOrd="0" destOrd="0" presId="urn:microsoft.com/office/officeart/2018/2/layout/IconCircleList"/>
    <dgm:cxn modelId="{90B68A07-6E91-4AE4-8DC4-E1A8AEC744AC}" type="presOf" srcId="{EBC2FDB7-6138-44EF-B05A-CB66039D3DC5}" destId="{8F5FD0D4-C4A6-4E87-B5B6-F912074D5454}" srcOrd="0" destOrd="0" presId="urn:microsoft.com/office/officeart/2018/2/layout/IconCircleList"/>
    <dgm:cxn modelId="{A49710DF-2A57-4974-8A59-BA08DBE715D7}" srcId="{EBC2FDB7-6138-44EF-B05A-CB66039D3DC5}" destId="{D0E8FA8C-7099-4523-90EB-F17E7EBE9D14}" srcOrd="0" destOrd="0" parTransId="{F5F4284B-AF65-47BF-B5A7-3B01A88C2648}" sibTransId="{DDDC6EBB-A9BE-44A7-9A8F-C63312E9D4BF}"/>
    <dgm:cxn modelId="{9157AD65-0C79-4335-95A5-16D5FB915D3C}" type="presParOf" srcId="{8F5FD0D4-C4A6-4E87-B5B6-F912074D5454}" destId="{9356751E-538A-4EC8-8098-3EC4B651FC7A}" srcOrd="0" destOrd="0" presId="urn:microsoft.com/office/officeart/2018/2/layout/IconCircleList"/>
    <dgm:cxn modelId="{B190F17A-A3E7-459F-936B-D07AE8733EDA}" type="presParOf" srcId="{9356751E-538A-4EC8-8098-3EC4B651FC7A}" destId="{26BDCDA6-DD87-4AE7-BA11-F003D620B299}" srcOrd="0" destOrd="0" presId="urn:microsoft.com/office/officeart/2018/2/layout/IconCircleList"/>
    <dgm:cxn modelId="{AA9EA8D7-5DA0-4B86-B467-77697B4C21E3}" type="presParOf" srcId="{26BDCDA6-DD87-4AE7-BA11-F003D620B299}" destId="{8D6211D6-56CB-4BC7-8C5E-944E4C6F836B}" srcOrd="0" destOrd="0" presId="urn:microsoft.com/office/officeart/2018/2/layout/IconCircleList"/>
    <dgm:cxn modelId="{30BB2F59-27AC-4B83-A240-9AE44C58E815}" type="presParOf" srcId="{26BDCDA6-DD87-4AE7-BA11-F003D620B299}" destId="{A915F777-B5B6-4F55-A78B-0CAFA5720239}" srcOrd="1" destOrd="0" presId="urn:microsoft.com/office/officeart/2018/2/layout/IconCircleList"/>
    <dgm:cxn modelId="{E2D910B7-7FAA-4FB5-8DD0-7C6B97FC10BD}" type="presParOf" srcId="{26BDCDA6-DD87-4AE7-BA11-F003D620B299}" destId="{70A735A5-94F6-4E67-8206-3F0FA690D2B1}" srcOrd="2" destOrd="0" presId="urn:microsoft.com/office/officeart/2018/2/layout/IconCircleList"/>
    <dgm:cxn modelId="{0FA03C64-4929-405C-AE96-258E9CC351BD}" type="presParOf" srcId="{26BDCDA6-DD87-4AE7-BA11-F003D620B299}" destId="{7D5EF656-BD65-4BD6-82DF-167D9A3D285A}" srcOrd="3" destOrd="0" presId="urn:microsoft.com/office/officeart/2018/2/layout/IconCircleList"/>
    <dgm:cxn modelId="{1B853312-17A3-4D4F-8DB1-82C953DBEF03}" type="presParOf" srcId="{9356751E-538A-4EC8-8098-3EC4B651FC7A}" destId="{3C5F4FA2-BDC6-48F6-B3F9-3D0069F6EB4A}" srcOrd="1" destOrd="0" presId="urn:microsoft.com/office/officeart/2018/2/layout/IconCircleList"/>
    <dgm:cxn modelId="{C1549E19-14B4-441F-92FD-91BC2E2136AF}" type="presParOf" srcId="{9356751E-538A-4EC8-8098-3EC4B651FC7A}" destId="{A89A8B9B-314F-4710-9739-97580A1AEDD4}" srcOrd="2" destOrd="0" presId="urn:microsoft.com/office/officeart/2018/2/layout/IconCircleList"/>
    <dgm:cxn modelId="{05E6211A-8A69-4D1E-9CC5-3496357F58A3}" type="presParOf" srcId="{A89A8B9B-314F-4710-9739-97580A1AEDD4}" destId="{16D8AEFD-7980-4F8E-8C3C-7F64874287ED}" srcOrd="0" destOrd="0" presId="urn:microsoft.com/office/officeart/2018/2/layout/IconCircleList"/>
    <dgm:cxn modelId="{9B6B0B0D-9082-45FC-8B8A-5543E7C8C76C}" type="presParOf" srcId="{A89A8B9B-314F-4710-9739-97580A1AEDD4}" destId="{32645F95-8DA2-42B0-82AF-9CE55F1B2973}" srcOrd="1" destOrd="0" presId="urn:microsoft.com/office/officeart/2018/2/layout/IconCircleList"/>
    <dgm:cxn modelId="{C0120581-87FA-43F5-AEC0-32E8CF974650}" type="presParOf" srcId="{A89A8B9B-314F-4710-9739-97580A1AEDD4}" destId="{E72FAC65-BFCD-4FF2-94BD-5109B72021DD}" srcOrd="2" destOrd="0" presId="urn:microsoft.com/office/officeart/2018/2/layout/IconCircleList"/>
    <dgm:cxn modelId="{F3ED4854-FB83-4443-B3A8-C45E990FF85F}" type="presParOf" srcId="{A89A8B9B-314F-4710-9739-97580A1AEDD4}" destId="{91039CCB-2944-4CD6-8A0D-F1EBAA6EC65F}" srcOrd="3" destOrd="0" presId="urn:microsoft.com/office/officeart/2018/2/layout/IconCircleList"/>
    <dgm:cxn modelId="{0134D025-7456-4B8E-A11F-04FFB5DF9D1B}" type="presParOf" srcId="{9356751E-538A-4EC8-8098-3EC4B651FC7A}" destId="{D5F82EBC-FB7D-4CF7-AAAA-A308F9CAC837}" srcOrd="3" destOrd="0" presId="urn:microsoft.com/office/officeart/2018/2/layout/IconCircleList"/>
    <dgm:cxn modelId="{78E1975F-6637-430B-A252-E0D2336E83EB}" type="presParOf" srcId="{9356751E-538A-4EC8-8098-3EC4B651FC7A}" destId="{4B2E17BF-FDEB-4080-9B65-678B826FB92E}" srcOrd="4" destOrd="0" presId="urn:microsoft.com/office/officeart/2018/2/layout/IconCircleList"/>
    <dgm:cxn modelId="{AADA1693-1FE1-4C0E-8D74-E520D87824F0}" type="presParOf" srcId="{4B2E17BF-FDEB-4080-9B65-678B826FB92E}" destId="{4DDAB233-6D68-40F0-9E59-6418213EF8E0}" srcOrd="0" destOrd="0" presId="urn:microsoft.com/office/officeart/2018/2/layout/IconCircleList"/>
    <dgm:cxn modelId="{3C783385-935D-43E0-B10F-F1099EC6764C}" type="presParOf" srcId="{4B2E17BF-FDEB-4080-9B65-678B826FB92E}" destId="{5C7097CC-3F98-4880-A825-A0108D60BCF6}" srcOrd="1" destOrd="0" presId="urn:microsoft.com/office/officeart/2018/2/layout/IconCircleList"/>
    <dgm:cxn modelId="{04BAA711-C74F-424A-9A4E-BE3D9486C625}" type="presParOf" srcId="{4B2E17BF-FDEB-4080-9B65-678B826FB92E}" destId="{F7AF50CD-2DC8-4273-9E01-1035A590C0A1}" srcOrd="2" destOrd="0" presId="urn:microsoft.com/office/officeart/2018/2/layout/IconCircleList"/>
    <dgm:cxn modelId="{F61132F3-46BC-4B1E-861A-93B8D7A2D4CB}" type="presParOf" srcId="{4B2E17BF-FDEB-4080-9B65-678B826FB92E}" destId="{EACC3CC6-F6E5-4CCC-91C7-6ABDA73352B9}" srcOrd="3" destOrd="0" presId="urn:microsoft.com/office/officeart/2018/2/layout/IconCircleList"/>
    <dgm:cxn modelId="{5A360C9B-2A68-46D2-AEC5-4BEAC00B9574}" type="presParOf" srcId="{9356751E-538A-4EC8-8098-3EC4B651FC7A}" destId="{7822F38F-6010-43B6-A331-EB33029A6E20}" srcOrd="5" destOrd="0" presId="urn:microsoft.com/office/officeart/2018/2/layout/IconCircleList"/>
    <dgm:cxn modelId="{04979779-4A92-4635-8196-1D6BD700B68A}" type="presParOf" srcId="{9356751E-538A-4EC8-8098-3EC4B651FC7A}" destId="{4416A603-92B1-4288-A4E0-6DD4003818C4}" srcOrd="6" destOrd="0" presId="urn:microsoft.com/office/officeart/2018/2/layout/IconCircleList"/>
    <dgm:cxn modelId="{EA5A63A9-03DF-41A9-9694-C8FF84408A1F}" type="presParOf" srcId="{4416A603-92B1-4288-A4E0-6DD4003818C4}" destId="{E94C6A72-10E0-4671-981E-A69F656B904D}" srcOrd="0" destOrd="0" presId="urn:microsoft.com/office/officeart/2018/2/layout/IconCircleList"/>
    <dgm:cxn modelId="{F117F66E-09BE-4478-A1C6-665C6E4815B7}" type="presParOf" srcId="{4416A603-92B1-4288-A4E0-6DD4003818C4}" destId="{48EC71AF-A325-4B93-8A82-C317734A4432}" srcOrd="1" destOrd="0" presId="urn:microsoft.com/office/officeart/2018/2/layout/IconCircleList"/>
    <dgm:cxn modelId="{B26D379F-7B3D-4DEA-A36C-E0607CEC752F}" type="presParOf" srcId="{4416A603-92B1-4288-A4E0-6DD4003818C4}" destId="{441B3DA4-A1B0-443D-BD25-B9258EBBE03C}" srcOrd="2" destOrd="0" presId="urn:microsoft.com/office/officeart/2018/2/layout/IconCircleList"/>
    <dgm:cxn modelId="{0CA2DA5B-911C-48B3-9E03-FD3DB4C3E0E6}" type="presParOf" srcId="{4416A603-92B1-4288-A4E0-6DD4003818C4}" destId="{3889299E-F8BB-42A0-B703-3FF3A2F5D9B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720CE-49D3-4B10-8932-34DE2ABEC98B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ekonomická situace místních klíčových zaměstnavatelů je rozdílná</a:t>
          </a:r>
          <a:endParaRPr lang="en-US" sz="1600" kern="1200" dirty="0"/>
        </a:p>
      </dsp:txBody>
      <dsp:txXfrm>
        <a:off x="582645" y="1178"/>
        <a:ext cx="2174490" cy="1304694"/>
      </dsp:txXfrm>
    </dsp:sp>
    <dsp:sp modelId="{D23465D2-B12D-4FEE-A290-E6ED5C6B9356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tržby 7,25 miliardy, přidaná hodnota přes 800 mil., hospodářský výsledek před zdaněním přes 400 mil.), rozdíly  jsou značné</a:t>
          </a:r>
          <a:endParaRPr lang="en-US" sz="1400" kern="1200" dirty="0"/>
        </a:p>
      </dsp:txBody>
      <dsp:txXfrm>
        <a:off x="2974584" y="1178"/>
        <a:ext cx="2174490" cy="1304694"/>
      </dsp:txXfrm>
    </dsp:sp>
    <dsp:sp modelId="{BBDF8879-0E53-4D3C-ABB6-1BC471159144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máme v regionu firmy s rentabilitou tržeb kolem 20% a průměrnou mzdou nad 40000 Kč</a:t>
          </a:r>
          <a:endParaRPr lang="en-US" sz="1600" kern="1200" dirty="0"/>
        </a:p>
      </dsp:txBody>
      <dsp:txXfrm>
        <a:off x="5366524" y="1178"/>
        <a:ext cx="2174490" cy="1304694"/>
      </dsp:txXfrm>
    </dsp:sp>
    <dsp:sp modelId="{EE23A3F3-BC65-4340-8D1A-3127C3EC86C9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máme firmu v konkursu, další má dlouhodobě záporný hospodářský výsledek</a:t>
          </a:r>
          <a:endParaRPr lang="en-US" sz="1600" kern="1200" dirty="0"/>
        </a:p>
      </dsp:txBody>
      <dsp:txXfrm>
        <a:off x="7758464" y="1178"/>
        <a:ext cx="2174490" cy="1304694"/>
      </dsp:txXfrm>
    </dsp:sp>
    <dsp:sp modelId="{E9E82587-D272-4301-B856-C55CD5B0A1EE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problémem může být fakt, že firmy v regionu Moravskotřebovska nemají dostatečný prostor pro expanzi</a:t>
          </a:r>
          <a:endParaRPr lang="en-US" sz="1600" kern="1200" dirty="0"/>
        </a:p>
      </dsp:txBody>
      <dsp:txXfrm>
        <a:off x="582645" y="1523321"/>
        <a:ext cx="2174490" cy="1304694"/>
      </dsp:txXfrm>
    </dsp:sp>
    <dsp:sp modelId="{59FAC69B-9D74-4BE6-8196-2E0C51C7BDF3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celostátně plánuje cca 30 % podniků rozšiřovat prostory pro podnikání a dalších 20% tyto kroky zvažuje (podobně i PK)</a:t>
          </a:r>
          <a:endParaRPr lang="en-US" sz="1600" kern="1200" dirty="0"/>
        </a:p>
      </dsp:txBody>
      <dsp:txXfrm>
        <a:off x="2974584" y="1523321"/>
        <a:ext cx="2174490" cy="1304694"/>
      </dsp:txXfrm>
    </dsp:sp>
    <dsp:sp modelId="{7854AEA5-012B-4AAD-B7E3-82C3123FD05D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z MT  jedna firma chce expandovat mimo region,  dvě další o ni uvažují, nicméně pro ni nemají prostor / pozemky</a:t>
          </a:r>
          <a:endParaRPr lang="en-US" sz="1600" kern="1200" dirty="0"/>
        </a:p>
      </dsp:txBody>
      <dsp:txXfrm>
        <a:off x="5366524" y="1523321"/>
        <a:ext cx="2174490" cy="1304694"/>
      </dsp:txXfrm>
    </dsp:sp>
    <dsp:sp modelId="{DADB8F4A-72F8-4D58-9A2C-97EEA8896F2E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ORP MT dlouhodobě vykazuje nejvyšší míru nezaměstnanosti v rámci PK, situace na trhu práce tomu neodpovídá – lidé nejsou</a:t>
          </a:r>
          <a:endParaRPr lang="en-US" sz="1400" kern="1200" dirty="0"/>
        </a:p>
      </dsp:txBody>
      <dsp:txXfrm>
        <a:off x="7758464" y="1523321"/>
        <a:ext cx="2174490" cy="1304694"/>
      </dsp:txXfrm>
    </dsp:sp>
    <dsp:sp modelId="{C8EC7FBD-F15C-46B9-A36E-99F08890C1E5}">
      <dsp:nvSpPr>
        <dsp:cNvPr id="0" name=""/>
        <dsp:cNvSpPr/>
      </dsp:nvSpPr>
      <dsp:spPr>
        <a:xfrm>
          <a:off x="1778615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„na trhu není dostupná pracovní síla“ a „lidé na trhu práce jsou, ale nemají potřebnou kvalifikaci“</a:t>
          </a:r>
          <a:endParaRPr lang="en-US" sz="1600" kern="1200" dirty="0"/>
        </a:p>
      </dsp:txBody>
      <dsp:txXfrm>
        <a:off x="1778615" y="3045465"/>
        <a:ext cx="2174490" cy="1304694"/>
      </dsp:txXfrm>
    </dsp:sp>
    <dsp:sp modelId="{B95BB0BE-CDB5-4DC3-894E-8245FB34EE4F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cca 90% zaměstnanců bydlí přímo ve městě nebo v nejbližším okolí (do 20 km), cizinci to nevytrhnou</a:t>
          </a:r>
          <a:endParaRPr lang="en-US" sz="1600" kern="1200" dirty="0"/>
        </a:p>
      </dsp:txBody>
      <dsp:txXfrm>
        <a:off x="4170554" y="3045465"/>
        <a:ext cx="2174490" cy="1304694"/>
      </dsp:txXfrm>
    </dsp:sp>
    <dsp:sp modelId="{FAA98E26-04D0-42B1-BEE0-08F2307317F3}">
      <dsp:nvSpPr>
        <dsp:cNvPr id="0" name=""/>
        <dsp:cNvSpPr/>
      </dsp:nvSpPr>
      <dsp:spPr>
        <a:xfrm>
          <a:off x="656249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dojížďka z větší vzdálenosti je velmi vzácným jevem</a:t>
          </a:r>
          <a:endParaRPr lang="en-US" sz="1600" kern="1200" dirty="0"/>
        </a:p>
      </dsp:txBody>
      <dsp:txXfrm>
        <a:off x="656249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25231-9C95-4AF3-A321-E65635918D12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80478-2253-45DB-9ADC-3B1F32FF4CDA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Většina respondentů disponuje vlastní nemovitostí (převažuje rodinný dům před byty v osobním vlastnictvím).</a:t>
          </a:r>
          <a:endParaRPr lang="en-US" sz="2000" kern="1200"/>
        </a:p>
      </dsp:txBody>
      <dsp:txXfrm>
        <a:off x="0" y="2124"/>
        <a:ext cx="10515600" cy="724514"/>
      </dsp:txXfrm>
    </dsp:sp>
    <dsp:sp modelId="{E454935A-7D96-42A8-A0D9-47E1A4CD35B5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C3EE4-55D4-4D0F-B5FF-819B27557FA7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Respondenti jsou s místem, kde žijí převážně spokojeni. Pokud plánují změnu v bydlení, tak obvykle staví nový rodinný dům.</a:t>
          </a:r>
          <a:endParaRPr lang="en-US" sz="2000" kern="1200"/>
        </a:p>
      </dsp:txBody>
      <dsp:txXfrm>
        <a:off x="0" y="726639"/>
        <a:ext cx="10515600" cy="724514"/>
      </dsp:txXfrm>
    </dsp:sp>
    <dsp:sp modelId="{902E4E3E-F477-4D27-B3BC-3675FC785B8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28E65-8EB0-496E-A1AA-3B03DD8C589B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Mladší věková skupina v souvislosti s bydlením zdůrazňuje potřebu osamostatnit se.  Pokud nebude práce a zábava, odejdou.</a:t>
          </a:r>
          <a:endParaRPr lang="en-US" sz="2000" kern="1200" dirty="0"/>
        </a:p>
      </dsp:txBody>
      <dsp:txXfrm>
        <a:off x="0" y="1451154"/>
        <a:ext cx="10515600" cy="724514"/>
      </dsp:txXfrm>
    </dsp:sp>
    <dsp:sp modelId="{466D3957-E6E8-4919-A56E-E0C8FF38C918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DB543-EBA8-43E7-80B4-7DED73EE25A3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V případě odchodu z obou měst lze za preferované oblasti považovat přilehlé obce a až následně větší či velká města (Pardubice, Brno apod.). </a:t>
          </a:r>
          <a:endParaRPr lang="en-US" sz="2000" kern="1200"/>
        </a:p>
      </dsp:txBody>
      <dsp:txXfrm>
        <a:off x="0" y="2175669"/>
        <a:ext cx="10515600" cy="724514"/>
      </dsp:txXfrm>
    </dsp:sp>
    <dsp:sp modelId="{0C7F816D-C531-4488-BC07-495ECC250AD2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B4C9C-FDF5-4947-9CFA-11F9285FF481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Jednoznačně je v případě rozvojových aktivit nezbytné uvažovat o periferiích obou měst jako preferovaných míst k bydlení. </a:t>
          </a:r>
          <a:endParaRPr lang="en-US" sz="2000" kern="1200"/>
        </a:p>
      </dsp:txBody>
      <dsp:txXfrm>
        <a:off x="0" y="2900183"/>
        <a:ext cx="10515600" cy="724514"/>
      </dsp:txXfrm>
    </dsp:sp>
    <dsp:sp modelId="{56BC4465-F5A4-4821-8627-3FED94F13A95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E97F7-BED8-4029-850D-1D3734BFBA37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Zároveň musíme upozornit, že pro mnoho respondentů není rozhodující stav nemovitosti, ale cena jako klíčový atribut.</a:t>
          </a:r>
          <a:endParaRPr lang="en-US" sz="2000" kern="1200"/>
        </a:p>
      </dsp:txBody>
      <dsp:txXfrm>
        <a:off x="0" y="3624698"/>
        <a:ext cx="10515600" cy="72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25231-9C95-4AF3-A321-E65635918D12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80478-2253-45DB-9ADC-3B1F32FF4CDA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700" kern="1200" dirty="0">
              <a:cs typeface="Times New Roman" panose="02020603050405020304" pitchFamily="18" charset="0"/>
            </a:rPr>
            <a:t>Obecně platí, že obě lokality nemají dostatek malometrážních bytů, které jsou klíčovou variantou pro zajištění dostupného bydlení obecně.</a:t>
          </a:r>
          <a:endParaRPr lang="en-US" sz="1700" kern="1200" dirty="0"/>
        </a:p>
      </dsp:txBody>
      <dsp:txXfrm>
        <a:off x="0" y="2124"/>
        <a:ext cx="10515600" cy="724514"/>
      </dsp:txXfrm>
    </dsp:sp>
    <dsp:sp modelId="{E454935A-7D96-42A8-A0D9-47E1A4CD35B5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C3EE4-55D4-4D0F-B5FF-819B27557FA7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700" kern="1200" dirty="0">
              <a:cs typeface="Times New Roman" panose="02020603050405020304" pitchFamily="18" charset="0"/>
            </a:rPr>
            <a:t>Existuje sociální soudržnost obyvatel ve sledovaných oblastech.</a:t>
          </a:r>
          <a:endParaRPr lang="en-US" sz="1700" kern="1200" dirty="0"/>
        </a:p>
      </dsp:txBody>
      <dsp:txXfrm>
        <a:off x="0" y="726639"/>
        <a:ext cx="10515600" cy="724514"/>
      </dsp:txXfrm>
    </dsp:sp>
    <dsp:sp modelId="{902E4E3E-F477-4D27-B3BC-3675FC785B8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28E65-8EB0-496E-A1AA-3B03DD8C589B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700" kern="1200" dirty="0">
              <a:cs typeface="Times New Roman" panose="02020603050405020304" pitchFamily="18" charset="0"/>
            </a:rPr>
            <a:t>Spokojenost s místem se zvyšuje s ohledem na vlastnictví nějakého typu nemovitosti, nejčastěji rodinného domu. V takovém případě lze předpokládat perspektivu toho, že respondenti zůstanou v obou městech trvale.</a:t>
          </a:r>
          <a:endParaRPr lang="en-US" sz="1700" kern="1200" dirty="0"/>
        </a:p>
      </dsp:txBody>
      <dsp:txXfrm>
        <a:off x="0" y="1451154"/>
        <a:ext cx="10515600" cy="724514"/>
      </dsp:txXfrm>
    </dsp:sp>
    <dsp:sp modelId="{466D3957-E6E8-4919-A56E-E0C8FF38C918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DB543-EBA8-43E7-80B4-7DED73EE25A3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700" kern="1200" dirty="0">
              <a:cs typeface="Times New Roman" panose="02020603050405020304" pitchFamily="18" charset="0"/>
            </a:rPr>
            <a:t>Vlastní rodinný dům na okraji obou měst nebo na venkově v okolí je pak nejpreferovanějším druhem bydlení pro všechny skupiny obyvatel bez ohledu na jejich situaci.</a:t>
          </a:r>
          <a:endParaRPr lang="en-US" sz="1700" kern="1200" dirty="0"/>
        </a:p>
      </dsp:txBody>
      <dsp:txXfrm>
        <a:off x="0" y="2175669"/>
        <a:ext cx="10515600" cy="724514"/>
      </dsp:txXfrm>
    </dsp:sp>
    <dsp:sp modelId="{0C7F816D-C531-4488-BC07-495ECC250AD2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B4C9C-FDF5-4947-9CFA-11F9285FF481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Jednoznačně je v případě rozvojových aktivit nezbytné uvažovat o periferiích obou měst jako preferovaných míst k bydlení. </a:t>
          </a:r>
          <a:endParaRPr lang="en-US" sz="1700" kern="1200"/>
        </a:p>
      </dsp:txBody>
      <dsp:txXfrm>
        <a:off x="0" y="2900183"/>
        <a:ext cx="10515600" cy="724514"/>
      </dsp:txXfrm>
    </dsp:sp>
    <dsp:sp modelId="{56BC4465-F5A4-4821-8627-3FED94F13A95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E97F7-BED8-4029-850D-1D3734BFBA37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700" kern="1200" dirty="0">
              <a:cs typeface="Times New Roman" panose="02020603050405020304" pitchFamily="18" charset="0"/>
            </a:rPr>
            <a:t>Respondenti obecně neočekávají podporu obcí v otázkách bydlení, což tedy představuje příležitost pro místní samosprávu něco s tím udělat.</a:t>
          </a:r>
          <a:endParaRPr lang="en-US" sz="1700" kern="1200" dirty="0"/>
        </a:p>
      </dsp:txBody>
      <dsp:txXfrm>
        <a:off x="0" y="3624698"/>
        <a:ext cx="10515600" cy="724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211D6-56CB-4BC7-8C5E-944E4C6F836B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5F777-B5B6-4F55-A78B-0CAFA5720239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EF656-BD65-4BD6-82DF-167D9A3D285A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Naší doménou jsou analýzy všeho druhu vycházející primárně ze základů společenskovědního výzkumu.</a:t>
          </a:r>
          <a:endParaRPr lang="en-US" sz="1800" kern="1200"/>
        </a:p>
      </dsp:txBody>
      <dsp:txXfrm>
        <a:off x="1834517" y="469890"/>
        <a:ext cx="3148942" cy="1335915"/>
      </dsp:txXfrm>
    </dsp:sp>
    <dsp:sp modelId="{16D8AEFD-7980-4F8E-8C3C-7F64874287E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45F95-8DA2-42B0-82AF-9CE55F1B2973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39CCB-2944-4CD6-8A0D-F1EBAA6EC65F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Sekundární analýza již existujících strategií a výzkumů.</a:t>
          </a:r>
          <a:endParaRPr lang="en-US" sz="1800" kern="1200"/>
        </a:p>
      </dsp:txBody>
      <dsp:txXfrm>
        <a:off x="7154322" y="469890"/>
        <a:ext cx="3148942" cy="1335915"/>
      </dsp:txXfrm>
    </dsp:sp>
    <dsp:sp modelId="{4DDAB233-6D68-40F0-9E59-6418213EF8E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097CC-3F98-4880-A825-A0108D60BCF6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C3CC6-F6E5-4CCC-91C7-6ABDA73352B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Tvorba koncepčních (rozvojových materiálů)</a:t>
          </a:r>
          <a:endParaRPr lang="en-US" sz="1800" kern="1200"/>
        </a:p>
      </dsp:txBody>
      <dsp:txXfrm>
        <a:off x="1834517" y="2545532"/>
        <a:ext cx="3148942" cy="1335915"/>
      </dsp:txXfrm>
    </dsp:sp>
    <dsp:sp modelId="{E94C6A72-10E0-4671-981E-A69F656B904D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C71AF-A325-4B93-8A82-C317734A4432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9299E-F8BB-42A0-B703-3FF3A2F5D9B2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Evaluace a oponentura</a:t>
          </a:r>
          <a:endParaRPr lang="en-US" sz="1800" kern="120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11629-C32D-4B50-BBE1-88C6E0D1DA6D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33C4D-8D06-45DE-8C69-D9A372DFC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87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5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11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58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01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78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88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06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7FE81-C715-D32D-8BAE-1A5450669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46FC413-1613-3BAC-8205-50ED97667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9F345A2-7343-9710-7739-EE820078E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570C33-1781-B4BD-5B34-440EC97E4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80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3C4D-8D06-45DE-8C69-D9A372DFC3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72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6A4C7-A1C3-D4B6-CA1F-55D57E408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E6FA23-22ED-824E-1DC0-60893F05F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A0D7FB-00A3-D75D-1C1B-802295F4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FAF2A7-7148-25EC-11C9-9E9E3906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8F71AF-9400-B51A-A596-35B198FE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1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0FB8B-A493-775E-45FD-31F4DA8B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2B135AF-FC67-234F-F394-B15362AD0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CDC596-73CA-1BEA-F88E-9A0B920A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6333DF-A782-BF74-422F-D5332A9A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B8B9BF-D7D4-9FAD-7FA1-DFEFE9F3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3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C534AC1-E4D7-5599-C796-D137E2CE9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13287C-60D5-E146-226A-8482FB719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1349F0-C261-0466-E670-60CAD23D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88D281-2EDD-5012-F224-274356AE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5682CB-5FFA-5E6C-0F0F-754920A2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82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DC15A-D0DA-908A-2186-3DEB5EC4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9E748-B1AC-C97C-9CAC-EDABB05A1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017A76-E7C8-32FC-AF87-EC873DF3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D06361-C78A-6B59-D9AA-8DC6B55A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6E64AD-E62C-E0D1-F7F5-E8FAB54D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4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539D8-5585-7F26-BDAB-103EAF1B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698226-0A18-225D-83A8-93378BC64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8C11E5-D352-1E5E-A160-D5342194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A695E6-95D1-AD42-3660-3124002B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C2CA90-3F26-B6E7-9B6E-600E59A4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20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76D5B-7BEA-5C7F-4E6B-68ABB71A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FB3F9-945C-8BAE-C102-19746974F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496DD6-1711-7D69-42AB-FF969C6D4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09A431-74DE-3899-08AF-EED600FB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5471C6-EFB4-885C-4F11-29A52243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6AD0C3-8AD0-194F-CA37-25C34EC7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4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8F049-54FB-D505-CC72-EC7D25D2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0E9EA5-91F2-698E-64B0-420B759E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FC9314-01EB-7180-7B40-32AF6B33B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7628D5-0F2E-AA97-066B-E0110867B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4E0563-60F7-3EE0-7A2C-230019CF5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8EE5E4-4E69-3A98-8090-947E308D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546D21-9631-F057-8CA5-30DAF8C1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CF3D17-C0EA-C1AD-A20C-103168B6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65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9132E-D8AA-FA74-2D5F-ACACC8C8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C74483-31EF-83B2-D623-9AE0E222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25BA2D-B406-DAD6-42FD-03A206B7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737811-836B-D597-A020-176BA007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62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29BA657-6FBA-F347-9317-06E0A9D5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0E02CB-54E4-285A-BDD4-5A79A047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2DE1A4-C648-1869-9CBD-76964261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5265C-EEF8-014D-1F51-38341A95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8DCB3-49B1-FC1A-B477-3DC3E725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5FA5D8-A89F-9B92-348A-CAC0AABF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29810C-3733-D6E4-F82F-9AD25FF8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EE6EDA-192D-628C-ADD5-C46C9E03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1E1DBB-46CB-A5F6-9229-050CFC48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2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CD7C8-0903-CC29-7CD3-EF77B475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AB7C95-198F-6DFF-2C47-7709E639C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B86C9B-7FE3-ED95-3952-CF7C2972B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04A81B-E5A2-7518-BBE9-1E96AA24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91FAF4-9F36-6881-9B7A-72C1FE62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7C92F3-6AC6-E475-889C-AF57F3CC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37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8DBB42-5E14-3348-DCDB-EC6C5101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50B91F-8A60-F7E3-1218-6A4D1BED5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A0BFB5-1179-C08F-7EE3-4A2402213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66FB1B-B8C6-41A3-8432-0EB620698DF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1B003D-E6E3-48C9-C83C-A89D89350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6A3230-78F9-7CB4-E418-8F223F2B6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8B1918-F4CF-4BDA-8D15-F48346195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8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.mandys@upce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4387BF-14C0-F315-B445-BCA95261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3800" b="1">
                <a:ea typeface="Times New Roman" panose="02020603050405020304" pitchFamily="18" charset="0"/>
              </a:rPr>
              <a:t>SOUČASNÁ SITUACE V OBLASTI BYDLENÍ V REGIONECH</a:t>
            </a:r>
            <a:br>
              <a:rPr lang="cs-CZ" sz="3800" b="1">
                <a:ea typeface="Times New Roman" panose="02020603050405020304" pitchFamily="18" charset="0"/>
              </a:rPr>
            </a:br>
            <a:r>
              <a:rPr lang="cs-CZ" sz="3800" b="1">
                <a:ea typeface="Times New Roman" panose="02020603050405020304" pitchFamily="18" charset="0"/>
              </a:rPr>
              <a:t>ČESKÉ TŘEBOVÉ A MORAVSKÉ TŘEBOVÉ</a:t>
            </a:r>
            <a:endParaRPr lang="cs-CZ" sz="38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A9ED31-ED5A-449B-70F4-F2DADA802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anchor="b">
            <a:normAutofit lnSpcReduction="10000"/>
          </a:bodyPr>
          <a:lstStyle/>
          <a:p>
            <a:pPr algn="l" eaLnBrk="1" hangingPunct="1"/>
            <a:r>
              <a:rPr lang="cs-CZ" altLang="cs-CZ" sz="2000" b="1"/>
              <a:t>Mgr. Jan Mandys, Ph.D.</a:t>
            </a:r>
          </a:p>
          <a:p>
            <a:pPr algn="l" eaLnBrk="1" hangingPunct="1"/>
            <a:r>
              <a:rPr lang="cs-CZ" altLang="cs-CZ" sz="2000" b="1"/>
              <a:t>Ústav správních a sociálních věd</a:t>
            </a:r>
          </a:p>
          <a:p>
            <a:pPr algn="l" eaLnBrk="1" hangingPunct="1"/>
            <a:endParaRPr lang="cs-CZ" altLang="cs-CZ" sz="2000" b="1"/>
          </a:p>
          <a:p>
            <a:pPr algn="l" eaLnBrk="1" hangingPunct="1"/>
            <a:r>
              <a:rPr lang="cs-CZ" altLang="cs-CZ" sz="2000" b="1">
                <a:hlinkClick r:id="rId3"/>
              </a:rPr>
              <a:t>jan.mandys@upce.cz</a:t>
            </a:r>
            <a:r>
              <a:rPr lang="cs-CZ" altLang="cs-CZ" sz="2000" b="1"/>
              <a:t> </a:t>
            </a:r>
          </a:p>
          <a:p>
            <a:pPr algn="l"/>
            <a:endParaRPr lang="cs-CZ" sz="2000"/>
          </a:p>
        </p:txBody>
      </p: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oravská Třebová (Okres Svitavy) – CzechIndex">
            <a:extLst>
              <a:ext uri="{FF2B5EF4-FFF2-40B4-BE49-F238E27FC236}">
                <a16:creationId xmlns:a16="http://schemas.microsoft.com/office/drawing/2014/main" id="{5832C748-D139-E660-058A-9CB7F19F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2869" y="471748"/>
            <a:ext cx="2187434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Rectangle 10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Město Česká Třebová">
            <a:extLst>
              <a:ext uri="{FF2B5EF4-FFF2-40B4-BE49-F238E27FC236}">
                <a16:creationId xmlns:a16="http://schemas.microsoft.com/office/drawing/2014/main" id="{31DBE9DD-BDA5-6444-382D-535FB12B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9914" y="3676230"/>
            <a:ext cx="4253345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7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D450E-32AE-738D-FF1A-60760BE65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B08A6-BE5F-3EDB-F858-29F66DB7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200" b="1"/>
              <a:t>Výsledky - </a:t>
            </a:r>
            <a:r>
              <a:rPr lang="cs-CZ" altLang="cs-CZ" sz="3200" b="1">
                <a:cs typeface="Times New Roman" panose="02020603050405020304" pitchFamily="18" charset="0"/>
              </a:rPr>
              <a:t>Realizace šetření zaměřeného na otázky dostupnosti bydlení v České Třebové a Moravské Třebové </a:t>
            </a:r>
            <a:endParaRPr lang="cs-CZ" sz="32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9911159-D622-7D22-EF7C-B72FBB0FD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990127"/>
              </p:ext>
            </p:extLst>
          </p:nvPr>
        </p:nvGraphicFramePr>
        <p:xfrm>
          <a:off x="838200" y="18424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5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940F43-2EBE-0C7F-E8E7-1B01F7CE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80" r="1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49384-3233-FA48-5E2D-D67F66DC1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Pokud se nepodaří trh s bydlením rozhýbat i za cenu nějaké formy subvence samosprávy, těžko se může HSOÚ rozvíjet, protože se noví potenciální občané zkrátka nemají kam stěhovat.</a:t>
            </a:r>
            <a:endParaRPr lang="cs-CZ" sz="2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cs-CZ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8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D9A7D-116F-1AE7-2EC9-FB37F1E3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/>
              <a:t>Spolupráce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78EFEA0-BF8C-FE15-6DD5-2D5758EE3E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74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014041-1027-5563-82DB-60C2DCD2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cs-CZ" altLang="cs-CZ" sz="3300" b="1">
                <a:solidFill>
                  <a:srgbClr val="FFFFFF"/>
                </a:solidFill>
              </a:rPr>
              <a:t>Děkuji za pozornost a za to, že jste se mnou vydrželi</a:t>
            </a:r>
            <a:endParaRPr lang="cs-CZ" sz="3300">
              <a:solidFill>
                <a:srgbClr val="FFFFFF"/>
              </a:solidFill>
            </a:endParaRPr>
          </a:p>
        </p:txBody>
      </p:sp>
      <p:pic>
        <p:nvPicPr>
          <p:cNvPr id="5122" name="Picture 2" descr="Více než 60 obrázků na téma Potlesk a Tleskání zdarma - Pixabay">
            <a:extLst>
              <a:ext uri="{FF2B5EF4-FFF2-40B4-BE49-F238E27FC236}">
                <a16:creationId xmlns:a16="http://schemas.microsoft.com/office/drawing/2014/main" id="{73486CBE-BC84-398F-9DB2-7E514992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463" y="643466"/>
            <a:ext cx="5316405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ista-FES-znak-01-A">
            <a:extLst>
              <a:ext uri="{FF2B5EF4-FFF2-40B4-BE49-F238E27FC236}">
                <a16:creationId xmlns:a16="http://schemas.microsoft.com/office/drawing/2014/main" id="{0BCE9A0F-9C03-B526-E600-33D97FF8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5492750"/>
            <a:ext cx="91408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27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6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ux: „Jakákoliv skutečná hospodářská krize může celý trh s bydlením ...">
            <a:extLst>
              <a:ext uri="{FF2B5EF4-FFF2-40B4-BE49-F238E27FC236}">
                <a16:creationId xmlns:a16="http://schemas.microsoft.com/office/drawing/2014/main" id="{5AC03EAE-9297-39C1-7EE3-BC7C347B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3" b="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Rectangle 206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78362C-06C4-A699-6F09-C9420D44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548630" cy="915035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O čem to bylo?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EF2A85-8EF8-F1F3-1C16-D05C31D7A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397881"/>
            <a:ext cx="4548630" cy="5094994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cs-CZ" altLang="cs-CZ" sz="1800" b="1" dirty="0">
                <a:cs typeface="Times New Roman" panose="02020603050405020304" pitchFamily="18" charset="0"/>
              </a:rPr>
              <a:t>Pozice města v regionu, bytová politika v managementu města: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altLang="cs-CZ" sz="1800" dirty="0"/>
              <a:t>         - Demografie Česká Třebová a Moravská        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altLang="cs-CZ" sz="1800" dirty="0"/>
              <a:t>            Třebová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altLang="cs-CZ" sz="1800" dirty="0"/>
              <a:t>         - Bytový fond Česká Třebová a Moravská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altLang="cs-CZ" sz="1800" dirty="0"/>
              <a:t>            Třebová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altLang="cs-CZ" sz="1800" dirty="0"/>
              <a:t>         - Strategické dokumenty Česká Třebová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altLang="cs-CZ" sz="1800" dirty="0"/>
              <a:t>            a Moravská Třebová</a:t>
            </a:r>
          </a:p>
          <a:p>
            <a:pPr>
              <a:lnSpc>
                <a:spcPct val="70000"/>
              </a:lnSpc>
            </a:pPr>
            <a:r>
              <a:rPr lang="cs-CZ" altLang="cs-CZ" sz="1800" b="1" dirty="0">
                <a:cs typeface="Times New Roman" panose="02020603050405020304" pitchFamily="18" charset="0"/>
              </a:rPr>
              <a:t>Bytová situace, rozbor aktuální situace na trhu s bydlením</a:t>
            </a:r>
          </a:p>
          <a:p>
            <a:pPr>
              <a:lnSpc>
                <a:spcPct val="70000"/>
              </a:lnSpc>
            </a:pPr>
            <a:r>
              <a:rPr lang="cs-CZ" altLang="cs-CZ" sz="1800" b="1" dirty="0">
                <a:cs typeface="Times New Roman" panose="02020603050405020304" pitchFamily="18" charset="0"/>
              </a:rPr>
              <a:t>Realizace šetření zaměřeného na pohled vybraných firem na problémy bydlení zaměstnanců – pouze Moravská Třebová</a:t>
            </a:r>
          </a:p>
          <a:p>
            <a:pPr>
              <a:lnSpc>
                <a:spcPct val="70000"/>
              </a:lnSpc>
            </a:pPr>
            <a:r>
              <a:rPr lang="cs-CZ" altLang="cs-CZ" sz="1800" b="1" dirty="0">
                <a:cs typeface="Times New Roman" panose="02020603050405020304" pitchFamily="18" charset="0"/>
              </a:rPr>
              <a:t>Realizace šetření zaměřeného na otázky dostupnosti bydlení v České Třebové a Moravské Třebové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94822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1E438E-1F56-CDFA-F1AE-37B71333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036955"/>
          </a:xfrm>
        </p:spPr>
        <p:txBody>
          <a:bodyPr>
            <a:normAutofit/>
          </a:bodyPr>
          <a:lstStyle/>
          <a:p>
            <a:r>
              <a:rPr lang="cs-CZ" altLang="cs-CZ" b="1" dirty="0"/>
              <a:t>O čem to bylo?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AA86A-732C-BEB0-F4B5-FB235FDEF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6731000" cy="490696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cs-CZ" altLang="cs-CZ" sz="2000" b="1" dirty="0">
                <a:cs typeface="Times New Roman" panose="02020603050405020304" pitchFamily="18" charset="0"/>
              </a:rPr>
              <a:t>Realizace šetření zaměřeného na otázky dostupnosti bydlení v České Třebové a Moravské Třebové:</a:t>
            </a:r>
          </a:p>
          <a:p>
            <a:pPr marL="0" indent="0">
              <a:buNone/>
            </a:pPr>
            <a:r>
              <a:rPr lang="cs-CZ" altLang="cs-CZ" sz="2000" dirty="0">
                <a:cs typeface="Calibri" panose="020F0502020204030204" pitchFamily="34" charset="0"/>
              </a:rPr>
              <a:t>          - Dotazníkové šetření mezi veřejností v obou městech.</a:t>
            </a:r>
          </a:p>
          <a:p>
            <a:pPr marL="0" indent="0">
              <a:buNone/>
            </a:pPr>
            <a:r>
              <a:rPr lang="cs-CZ" altLang="cs-CZ" sz="2000" dirty="0">
                <a:cs typeface="Calibri" panose="020F0502020204030204" pitchFamily="34" charset="0"/>
              </a:rPr>
              <a:t>          - Dotazníkové šetření mezi studenty středních škol v </a:t>
            </a:r>
          </a:p>
          <a:p>
            <a:pPr marL="0" indent="0">
              <a:buNone/>
            </a:pPr>
            <a:r>
              <a:rPr lang="cs-CZ" altLang="cs-CZ" sz="2000" dirty="0">
                <a:cs typeface="Calibri" panose="020F0502020204030204" pitchFamily="34" charset="0"/>
              </a:rPr>
              <a:t>             Moravské Třebové. </a:t>
            </a:r>
          </a:p>
          <a:p>
            <a:pPr marL="0" indent="0">
              <a:buNone/>
            </a:pPr>
            <a:r>
              <a:rPr lang="cs-CZ" altLang="cs-CZ" sz="2000" dirty="0">
                <a:cs typeface="Calibri" panose="020F0502020204030204" pitchFamily="34" charset="0"/>
              </a:rPr>
              <a:t>                1. Proč ne v České Třebové? </a:t>
            </a:r>
          </a:p>
          <a:p>
            <a:pPr marL="0" indent="0">
              <a:buNone/>
            </a:pPr>
            <a:r>
              <a:rPr lang="cs-CZ" altLang="cs-CZ" sz="2000" dirty="0">
                <a:cs typeface="Calibri" panose="020F0502020204030204" pitchFamily="34" charset="0"/>
              </a:rPr>
              <a:t>                2. Chce to obec?</a:t>
            </a:r>
          </a:p>
          <a:p>
            <a:pPr marL="0" indent="0">
              <a:buNone/>
            </a:pPr>
            <a:r>
              <a:rPr lang="cs-CZ" altLang="cs-CZ" sz="2000" dirty="0">
                <a:cs typeface="Calibri" panose="020F0502020204030204" pitchFamily="34" charset="0"/>
              </a:rPr>
              <a:t>          - </a:t>
            </a:r>
            <a:r>
              <a:rPr lang="cs-CZ" altLang="cs-CZ" sz="2000" dirty="0"/>
              <a:t>Rozhovory s  osobami, které lze označit za osoby </a:t>
            </a:r>
          </a:p>
          <a:p>
            <a:pPr marL="0" indent="0">
              <a:buNone/>
            </a:pPr>
            <a:r>
              <a:rPr lang="cs-CZ" altLang="cs-CZ" sz="2000" dirty="0"/>
              <a:t>            ohrožené bytovou nouzí.</a:t>
            </a:r>
          </a:p>
          <a:p>
            <a:endParaRPr lang="cs-CZ" sz="1700" dirty="0"/>
          </a:p>
        </p:txBody>
      </p:sp>
      <p:pic>
        <p:nvPicPr>
          <p:cNvPr id="3074" name="Picture 2" descr="Olayinka Olaleye: Maduka/Ubah faceoff: Questions, more questions ...">
            <a:extLst>
              <a:ext uri="{FF2B5EF4-FFF2-40B4-BE49-F238E27FC236}">
                <a16:creationId xmlns:a16="http://schemas.microsoft.com/office/drawing/2014/main" id="{60871B61-7D2A-4FE7-4286-3BFECC15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 r="2" b="7124"/>
          <a:stretch/>
        </p:blipFill>
        <p:spPr bwMode="auto">
          <a:xfrm>
            <a:off x="7284720" y="10"/>
            <a:ext cx="49072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9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Samsung's Q1 2023 profit drops 96% as chip demand wanes, but there's ...">
            <a:extLst>
              <a:ext uri="{FF2B5EF4-FFF2-40B4-BE49-F238E27FC236}">
                <a16:creationId xmlns:a16="http://schemas.microsoft.com/office/drawing/2014/main" id="{04D5D292-498E-FB5B-C20C-0A091D47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410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620D12-B163-662A-B98C-7951C87E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altLang="cs-CZ" b="1" dirty="0"/>
              <a:t>Výsledky - </a:t>
            </a:r>
            <a:r>
              <a:rPr lang="cs-CZ" altLang="cs-CZ" b="1" dirty="0">
                <a:cs typeface="Times New Roman" panose="02020603050405020304" pitchFamily="18" charset="0"/>
              </a:rPr>
              <a:t>Pozice města v regionu, bytová politika v managementu města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60AB6-98C0-01F2-7AB4-7EA18295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8000" b="1" dirty="0">
                <a:cs typeface="Times New Roman" panose="02020603050405020304" pitchFamily="18" charset="0"/>
              </a:rPr>
              <a:t>Česká Třebová: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- v oblasti bydlení je jedním ze znaků relativní stáří bytového fondu, jehož největší část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   pochází z let 1920 – 1945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0" dirty="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- vzhledem k stavebním standardům těchto let a ke stárnoucímu obyvatelstvu lze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   předpokládat, že u značné části budov v území bude muset v následujícím období dojít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   k jejich úpravám tak, aby se adekvátně změnilo jejich užití i pro osoby s omezenou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   schopností pohybu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0" dirty="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- pozitivní trend byl v oblasti bydlení zaznamenán u počtu dokončených bytů, který má ve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   městě v posledním desetiletí mírně se zvyšující tendenci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0" dirty="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- počet ekonomických subjektů v České Třebové se v posledních letech zvyšuje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0" dirty="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- město tak sice zaznamenává úbytek obyvatel, ale prozatím neztrácí svou pozici regionálního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0" dirty="0">
                <a:cs typeface="Times New Roman" panose="02020603050405020304" pitchFamily="18" charset="0"/>
              </a:rPr>
              <a:t>     centra vyššího řádu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91033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5C42411-9882-FDB9-EDDD-C8ECA653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35" b="30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8FACC9-ED6C-F575-7CC4-AD05BEE0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000" b="1" dirty="0"/>
              <a:t>Výsledky - </a:t>
            </a:r>
            <a:r>
              <a:rPr lang="cs-CZ" altLang="cs-CZ" sz="4000" b="1" dirty="0">
                <a:cs typeface="Times New Roman" panose="02020603050405020304" pitchFamily="18" charset="0"/>
              </a:rPr>
              <a:t>Pozice města v regionu, bytová politika v managementu města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953209-3A76-6860-84C8-3F7AD694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994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2000" b="1" dirty="0">
                <a:cs typeface="Times New Roman" panose="02020603050405020304" pitchFamily="18" charset="0"/>
              </a:rPr>
              <a:t>Moravská Třebová: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2000" b="1" dirty="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- pozitivem je poměrně nízké zastoupení neobydlených domů v bytovém fondu města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- zároveň je stáří domů a bytů o poznání nižší než je tomu třeba v případě České Třebové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- přes polovinu domů (51%) ve městě bylo postaveno po roce 1945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- možnosti aktivní bytové politiky, zejména s ohledem na sociálně slabé a ohrožené skupiny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obyvatelstva představuje skutečnost, že město Moravská Třebová vlastní pouze 2,6%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obydlených domů</a:t>
            </a:r>
            <a:endParaRPr lang="cs-CZ" altLang="cs-CZ" sz="2000" dirty="0"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Calibri" panose="020F0502020204030204" pitchFamily="34" charset="0"/>
              </a:rPr>
              <a:t>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Calibri" panose="020F0502020204030204" pitchFamily="34" charset="0"/>
              </a:rPr>
              <a:t>   - </a:t>
            </a:r>
            <a:r>
              <a:rPr lang="cs-CZ" altLang="cs-CZ" sz="2000" dirty="0">
                <a:cs typeface="Times New Roman" panose="02020603050405020304" pitchFamily="18" charset="0"/>
              </a:rPr>
              <a:t>ve městě dochází k větší výstavbě bytů, než tomu je v případě České Třebové, přičemž v posledních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 pěti letech lze zaznamenat vzrůstající trend počtu dokončených bytů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- počet ekonomických subjektů ve městě v posledních letech stagnuje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- tento fakt by mohl společně s klesajícím počtem obyvatel a naopak případným růstem počtu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 ekonomických subjektů i obyvatel v okolních obcích vést ke snižování významu města ve struktuře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      regionu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6579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C12A18-4325-1D97-4045-426D8669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461" y="48940"/>
            <a:ext cx="5855515" cy="899750"/>
          </a:xfrm>
        </p:spPr>
        <p:txBody>
          <a:bodyPr anchor="ctr">
            <a:normAutofit fontScale="90000"/>
          </a:bodyPr>
          <a:lstStyle/>
          <a:p>
            <a:r>
              <a:rPr lang="cs-CZ" altLang="cs-CZ" sz="3100" b="1" dirty="0"/>
              <a:t>Výsledky - </a:t>
            </a:r>
            <a:r>
              <a:rPr lang="cs-CZ" altLang="cs-CZ" sz="3100" b="1" dirty="0">
                <a:cs typeface="Times New Roman" panose="02020603050405020304" pitchFamily="18" charset="0"/>
              </a:rPr>
              <a:t>Bytová situace, rozbor aktuální situace na trhu s bydlením</a:t>
            </a:r>
            <a:endParaRPr lang="cs-CZ" sz="3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25EC98-0745-3574-A0F8-22599BBB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31" r="14428" b="-1"/>
          <a:stretch/>
        </p:blipFill>
        <p:spPr>
          <a:xfrm>
            <a:off x="761367" y="1298620"/>
            <a:ext cx="4541003" cy="42607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2CB258-9340-E068-EE71-20021B5B2FC2}"/>
              </a:ext>
            </a:extLst>
          </p:cNvPr>
          <p:cNvSpPr txBox="1"/>
          <p:nvPr/>
        </p:nvSpPr>
        <p:spPr>
          <a:xfrm>
            <a:off x="6116446" y="997630"/>
            <a:ext cx="60755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Česká Třebová:</a:t>
            </a:r>
          </a:p>
          <a:p>
            <a:r>
              <a:rPr lang="cs-CZ" sz="1400" dirty="0"/>
              <a:t>   - </a:t>
            </a:r>
            <a:r>
              <a:rPr lang="cs-CZ" sz="1400" dirty="0">
                <a:cs typeface="Times New Roman" panose="02020603050405020304" pitchFamily="18" charset="0"/>
              </a:rPr>
              <a:t>p</a:t>
            </a:r>
            <a:r>
              <a:rPr lang="cs-CZ" altLang="cs-CZ" sz="1400" dirty="0">
                <a:cs typeface="Times New Roman" panose="02020603050405020304" pitchFamily="18" charset="0"/>
              </a:rPr>
              <a:t>ři výčtu zalidnění jednotlivých obcí se ukázalo, že celkem 85,4% obyvatel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ORP Česká Třebová žije přímo ve městě ČT</a:t>
            </a:r>
          </a:p>
          <a:p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cs-CZ" sz="1400" dirty="0">
                <a:cs typeface="Times New Roman" panose="02020603050405020304" pitchFamily="18" charset="0"/>
              </a:rPr>
              <a:t>    - s</a:t>
            </a:r>
            <a:r>
              <a:rPr lang="cs-CZ" altLang="cs-CZ" sz="1400" dirty="0">
                <a:cs typeface="Times New Roman" panose="02020603050405020304" pitchFamily="18" charset="0"/>
              </a:rPr>
              <a:t>oučasně s vysokou zalidněností je prokázán vysoký věk obyvatel –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 příčinou je odliv mladší generace a stagnace starších občanů</a:t>
            </a:r>
          </a:p>
          <a:p>
            <a:endParaRPr lang="cs-CZ" sz="1400" dirty="0">
              <a:cs typeface="Times New Roman" panose="02020603050405020304" pitchFamily="18" charset="0"/>
            </a:endParaRPr>
          </a:p>
          <a:p>
            <a:r>
              <a:rPr lang="cs-CZ" sz="1400" dirty="0">
                <a:cs typeface="Times New Roman" panose="02020603050405020304" pitchFamily="18" charset="0"/>
              </a:rPr>
              <a:t>    - v</a:t>
            </a:r>
            <a:r>
              <a:rPr lang="cs-CZ" altLang="cs-CZ" sz="1400" dirty="0">
                <a:cs typeface="Times New Roman" panose="02020603050405020304" pitchFamily="18" charset="0"/>
              </a:rPr>
              <a:t>ysoká zalidněnost a věk obyvatel má za následek nedostatek bytů  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 k bydlení a jejich zhoršený technický stav</a:t>
            </a:r>
          </a:p>
          <a:p>
            <a:endParaRPr lang="cs-CZ" sz="1400" dirty="0">
              <a:cs typeface="Times New Roman" panose="02020603050405020304" pitchFamily="18" charset="0"/>
            </a:endParaRPr>
          </a:p>
          <a:p>
            <a:r>
              <a:rPr lang="cs-CZ" sz="1400" dirty="0">
                <a:cs typeface="Times New Roman" panose="02020603050405020304" pitchFamily="18" charset="0"/>
              </a:rPr>
              <a:t>    - d</a:t>
            </a:r>
            <a:r>
              <a:rPr lang="cs-CZ" altLang="cs-CZ" sz="1400" dirty="0">
                <a:cs typeface="Times New Roman" panose="02020603050405020304" pitchFamily="18" charset="0"/>
              </a:rPr>
              <a:t>alším faktorem ovlivňujícím ceny nemovitostí je bytová výstavba, která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 byla v posledních letech ve správním obvodu zaznamenána jako jedna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 z nejnižších</a:t>
            </a:r>
          </a:p>
          <a:p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- městem Česká Třebová vede jeden z největších železničních uzlů a velmi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 vytížená silniční infrastruktura. Na pracovním trhu si město nevede v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 celorepublikovém srovnání špatně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cs typeface="Times New Roman" panose="02020603050405020304" pitchFamily="18" charset="0"/>
              </a:rPr>
              <a:t>   - samozřejmostí jsou další celorepublikové faktory jako vysoká míra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cs typeface="Times New Roman" panose="02020603050405020304" pitchFamily="18" charset="0"/>
              </a:rPr>
              <a:t>      úrokových sazeb u hypoték, inflace, nedostatek stavebního materiálu,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cs typeface="Times New Roman" panose="02020603050405020304" pitchFamily="18" charset="0"/>
              </a:rPr>
              <a:t>      řemeslníků a další aspekty</a:t>
            </a:r>
          </a:p>
          <a:p>
            <a:pPr algn="just">
              <a:spcBef>
                <a:spcPct val="0"/>
              </a:spcBef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cs typeface="Times New Roman" panose="02020603050405020304" pitchFamily="18" charset="0"/>
              </a:rPr>
              <a:t>   - faktory mají za následek, že ceny bytů i rodinných domů dlouhodobě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cs typeface="Times New Roman" panose="02020603050405020304" pitchFamily="18" charset="0"/>
              </a:rPr>
              <a:t>     rostou - i přes poklesy cen nemovitostí vykázané v posledním roce je trend 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cs typeface="Times New Roman" panose="02020603050405020304" pitchFamily="18" charset="0"/>
              </a:rPr>
              <a:t>     stále rostoucí</a:t>
            </a:r>
          </a:p>
          <a:p>
            <a:endParaRPr lang="cs-CZ" altLang="cs-CZ" sz="1400" dirty="0">
              <a:cs typeface="Times New Roman" panose="02020603050405020304" pitchFamily="18" charset="0"/>
            </a:endParaRPr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22757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DA399-90AD-1E95-027B-4753818BC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Background">
            <a:extLst>
              <a:ext uri="{FF2B5EF4-FFF2-40B4-BE49-F238E27FC236}">
                <a16:creationId xmlns:a16="http://schemas.microsoft.com/office/drawing/2014/main" id="{86AECC43-28DB-1569-DF98-D97391C60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tint">
            <a:extLst>
              <a:ext uri="{FF2B5EF4-FFF2-40B4-BE49-F238E27FC236}">
                <a16:creationId xmlns:a16="http://schemas.microsoft.com/office/drawing/2014/main" id="{313E27FA-096B-9F85-8DE4-93329E8CC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F0CFB2B-54FB-B6BA-BB66-DCCFE16E95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6337BE-0022-EF38-0341-23F8E837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631" y="182881"/>
            <a:ext cx="5796793" cy="815409"/>
          </a:xfrm>
        </p:spPr>
        <p:txBody>
          <a:bodyPr anchor="ctr">
            <a:normAutofit fontScale="90000"/>
          </a:bodyPr>
          <a:lstStyle/>
          <a:p>
            <a:r>
              <a:rPr lang="cs-CZ" altLang="cs-CZ" sz="3100" b="1" dirty="0"/>
              <a:t>Výsledky - </a:t>
            </a:r>
            <a:r>
              <a:rPr lang="cs-CZ" altLang="cs-CZ" sz="3100" b="1" dirty="0">
                <a:cs typeface="Times New Roman" panose="02020603050405020304" pitchFamily="18" charset="0"/>
              </a:rPr>
              <a:t>Bytová situace, rozbor aktuální situace na trhu s bydlením</a:t>
            </a:r>
            <a:endParaRPr lang="cs-CZ" sz="3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50A07A-66D0-5F83-F94F-3B4D14AE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31" r="14428" b="-1"/>
          <a:stretch/>
        </p:blipFill>
        <p:spPr>
          <a:xfrm>
            <a:off x="761367" y="1298620"/>
            <a:ext cx="4541003" cy="42607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829E9B-CE21-3B5F-43EF-736C340EEACF}"/>
              </a:ext>
            </a:extLst>
          </p:cNvPr>
          <p:cNvSpPr txBox="1"/>
          <p:nvPr/>
        </p:nvSpPr>
        <p:spPr>
          <a:xfrm>
            <a:off x="6116446" y="998290"/>
            <a:ext cx="607555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b="1" dirty="0">
                <a:cs typeface="Times New Roman" panose="02020603050405020304" pitchFamily="18" charset="0"/>
              </a:rPr>
              <a:t>Moravská Třebová: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- trend cen prodeje bytů v ORP Moravská Třebová má mírně sestupnou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tendenci, zároveň u trhu s byty lze sledovat značnou rozkolísanost cen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danou několika faktory: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     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            - </a:t>
            </a: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téměř neexistující výstavba nových bytů a bytových jednotek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- problémy s cenami rekonstrukcí bytových domů v městské památkové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´              rezervaci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- nevhodná dispozice starších bytových jednotek s převahou bytů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s velkou výměrou a počtem obytných místností, zároveň jsou tyto byty 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jen zřídka rekonstruovány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- demografické faktory jako stárnutí populace, úbytek obyvatel a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zvyšující se počet jednočlenných domácností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- ekonomická situace v regionu spolu s nevhodnou strukturou trhu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práce, kde převažuje poptávka po nekvalifikované pracovní síle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- přestože je průměrná cena bytů v regionu nižší než republikový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průměr, růst nákladů na pořízení vlastního bydlení převyšuje růst kupní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síly pro většinu populace ve sledované oblasti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- i</a:t>
            </a:r>
            <a:r>
              <a:rPr lang="cs-CZ" altLang="cs-CZ" sz="1400" dirty="0">
                <a:cs typeface="Times New Roman" panose="02020603050405020304" pitchFamily="18" charset="0"/>
              </a:rPr>
              <a:t> přesto je vlastnictví bytu nebo domu nejpopulárnější formou bydlení</a:t>
            </a:r>
            <a:endParaRPr lang="cs-CZ" altLang="cs-CZ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cs-CZ" altLang="cs-CZ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 - p</a:t>
            </a:r>
            <a:r>
              <a:rPr lang="cs-CZ" altLang="cs-CZ" sz="1400" dirty="0">
                <a:cs typeface="Times New Roman" panose="02020603050405020304" pitchFamily="18" charset="0"/>
              </a:rPr>
              <a:t>optávka po menších (startovacích) bytech vysoce převyšuje nabídku </a:t>
            </a:r>
            <a:endParaRPr lang="cs-CZ" altLang="cs-CZ" sz="1400" b="1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3202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942CF-2CD2-8780-197B-24400A87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200" b="1" dirty="0"/>
              <a:t>Výsledky - </a:t>
            </a:r>
            <a:r>
              <a:rPr lang="cs-CZ" altLang="cs-CZ" sz="3200" b="1" dirty="0">
                <a:cs typeface="Times New Roman" panose="02020603050405020304" pitchFamily="18" charset="0"/>
              </a:rPr>
              <a:t>Realizace šetření zaměřeného na pohled vybraných firem na problémy bydlení zaměstnanců (MT)</a:t>
            </a:r>
            <a:endParaRPr lang="cs-CZ" sz="32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D70265F-4DD0-BD9A-E6A0-68AA03A7A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2126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69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230FE-5887-8E6A-902A-630E1F9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200" b="1"/>
              <a:t>Výsledky - </a:t>
            </a:r>
            <a:r>
              <a:rPr lang="cs-CZ" altLang="cs-CZ" sz="3200" b="1">
                <a:cs typeface="Times New Roman" panose="02020603050405020304" pitchFamily="18" charset="0"/>
              </a:rPr>
              <a:t>Realizace šetření zaměřeného na otázky dostupnosti bydlení v České Třebové a Moravské Třebové </a:t>
            </a:r>
            <a:endParaRPr lang="cs-CZ" sz="32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5304762-42DF-61A8-7016-0CA3D5BA3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9188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12618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1530</Words>
  <Application>Microsoft Office PowerPoint</Application>
  <PresentationFormat>Širokoúhlá obrazovka</PresentationFormat>
  <Paragraphs>160</Paragraphs>
  <Slides>13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Motiv Office</vt:lpstr>
      <vt:lpstr>SOUČASNÁ SITUACE V OBLASTI BYDLENÍ V REGIONECH ČESKÉ TŘEBOVÉ A MORAVSKÉ TŘEBOVÉ</vt:lpstr>
      <vt:lpstr>O čem to bylo?</vt:lpstr>
      <vt:lpstr>O čem to bylo?</vt:lpstr>
      <vt:lpstr>Výsledky - Pozice města v regionu, bytová politika v managementu města </vt:lpstr>
      <vt:lpstr>Výsledky - Pozice města v regionu, bytová politika v managementu města </vt:lpstr>
      <vt:lpstr>Výsledky - Bytová situace, rozbor aktuální situace na trhu s bydlením</vt:lpstr>
      <vt:lpstr>Výsledky - Bytová situace, rozbor aktuální situace na trhu s bydlením</vt:lpstr>
      <vt:lpstr>Výsledky - Realizace šetření zaměřeného na pohled vybraných firem na problémy bydlení zaměstnanců (MT)</vt:lpstr>
      <vt:lpstr>Výsledky - Realizace šetření zaměřeného na otázky dostupnosti bydlení v České Třebové a Moravské Třebové </vt:lpstr>
      <vt:lpstr>Výsledky - Realizace šetření zaměřeného na otázky dostupnosti bydlení v České Třebové a Moravské Třebové </vt:lpstr>
      <vt:lpstr>Prezentace aplikace PowerPoint</vt:lpstr>
      <vt:lpstr>Spolupráce</vt:lpstr>
      <vt:lpstr>Děkuji za pozornost a za to, že jste se mnou vydrželi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SITUACE V OBLASTI BYDLENÍ V REGIONECH ČESKÉ TŘEBOVÉ A MORAVSKÉ TŘEBOVÉ</dc:title>
  <dc:creator>Blanka Doležalová</dc:creator>
  <cp:lastModifiedBy>Vitková Martina Mgr.</cp:lastModifiedBy>
  <cp:revision>4</cp:revision>
  <dcterms:created xsi:type="dcterms:W3CDTF">2025-03-20T15:20:01Z</dcterms:created>
  <dcterms:modified xsi:type="dcterms:W3CDTF">2025-03-24T09:38:17Z</dcterms:modified>
</cp:coreProperties>
</file>