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D6024-8FFD-440B-8172-3DEC26B3A908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78D231-E0AE-461B-A0F4-2C754B7C7882}">
      <dgm:prSet phldrT="[Text]"/>
      <dgm:spPr/>
      <dgm:t>
        <a:bodyPr/>
        <a:lstStyle/>
        <a:p>
          <a:r>
            <a:rPr lang="cs-CZ" dirty="0"/>
            <a:t>KVALITA</a:t>
          </a:r>
        </a:p>
        <a:p>
          <a:r>
            <a:rPr lang="cs-CZ"/>
            <a:t>ŽIVOTA</a:t>
          </a:r>
          <a:endParaRPr lang="cs-CZ" dirty="0"/>
        </a:p>
      </dgm:t>
    </dgm:pt>
    <dgm:pt modelId="{33FECA74-C646-49C6-A75E-0B6009F9ED2C}" type="parTrans" cxnId="{29E52EBE-D834-4325-A5F2-7E1F59A81FA5}">
      <dgm:prSet/>
      <dgm:spPr/>
      <dgm:t>
        <a:bodyPr/>
        <a:lstStyle/>
        <a:p>
          <a:endParaRPr lang="cs-CZ"/>
        </a:p>
      </dgm:t>
    </dgm:pt>
    <dgm:pt modelId="{6372E4D2-6E63-48C0-B714-0127C5FD3F16}" type="sibTrans" cxnId="{29E52EBE-D834-4325-A5F2-7E1F59A81FA5}">
      <dgm:prSet/>
      <dgm:spPr/>
      <dgm:t>
        <a:bodyPr/>
        <a:lstStyle/>
        <a:p>
          <a:endParaRPr lang="cs-CZ"/>
        </a:p>
      </dgm:t>
    </dgm:pt>
    <dgm:pt modelId="{D5F4EF2D-DE66-48AE-A8F5-FE7843F7A1DB}">
      <dgm:prSet phldrT="[Text]"/>
      <dgm:spPr/>
      <dgm:t>
        <a:bodyPr/>
        <a:lstStyle/>
        <a:p>
          <a:r>
            <a:rPr lang="cs-CZ" dirty="0"/>
            <a:t>EKONOMIKA</a:t>
          </a:r>
        </a:p>
      </dgm:t>
    </dgm:pt>
    <dgm:pt modelId="{AC94FFC8-285A-4630-B0F2-5241B936AC5D}" type="parTrans" cxnId="{119D3FE4-A862-49CA-9483-216C20BD6F7A}">
      <dgm:prSet/>
      <dgm:spPr/>
      <dgm:t>
        <a:bodyPr/>
        <a:lstStyle/>
        <a:p>
          <a:endParaRPr lang="cs-CZ"/>
        </a:p>
      </dgm:t>
    </dgm:pt>
    <dgm:pt modelId="{8E1987FD-7090-489C-86FE-BF71EA5D2E5B}" type="sibTrans" cxnId="{119D3FE4-A862-49CA-9483-216C20BD6F7A}">
      <dgm:prSet/>
      <dgm:spPr/>
      <dgm:t>
        <a:bodyPr/>
        <a:lstStyle/>
        <a:p>
          <a:endParaRPr lang="cs-CZ"/>
        </a:p>
      </dgm:t>
    </dgm:pt>
    <dgm:pt modelId="{FBB8AC23-4012-4CD2-A805-4AC1568F27D3}">
      <dgm:prSet phldrT="[Text]"/>
      <dgm:spPr/>
      <dgm:t>
        <a:bodyPr/>
        <a:lstStyle/>
        <a:p>
          <a:r>
            <a:rPr lang="cs-CZ" dirty="0"/>
            <a:t>KOMUNIKACE</a:t>
          </a:r>
        </a:p>
      </dgm:t>
    </dgm:pt>
    <dgm:pt modelId="{DABA1A07-E038-409C-AA3D-0818A87E3D27}" type="parTrans" cxnId="{BD33F8BF-A472-4659-8675-BDF4967EA994}">
      <dgm:prSet/>
      <dgm:spPr/>
      <dgm:t>
        <a:bodyPr/>
        <a:lstStyle/>
        <a:p>
          <a:endParaRPr lang="cs-CZ"/>
        </a:p>
      </dgm:t>
    </dgm:pt>
    <dgm:pt modelId="{1710C729-7984-4C08-BF91-2FAD039065E6}" type="sibTrans" cxnId="{BD33F8BF-A472-4659-8675-BDF4967EA994}">
      <dgm:prSet/>
      <dgm:spPr/>
      <dgm:t>
        <a:bodyPr/>
        <a:lstStyle/>
        <a:p>
          <a:endParaRPr lang="cs-CZ"/>
        </a:p>
      </dgm:t>
    </dgm:pt>
    <dgm:pt modelId="{FB06DDD4-AA50-46B5-B6C5-D5D052C72341}" type="pres">
      <dgm:prSet presAssocID="{A20D6024-8FFD-440B-8172-3DEC26B3A908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963929-6002-420A-8DE8-99BF594853E9}" type="pres">
      <dgm:prSet presAssocID="{7C78D231-E0AE-461B-A0F4-2C754B7C788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5332A0-5FA1-4D64-B36E-75816B1C8B20}" type="pres">
      <dgm:prSet presAssocID="{7C78D231-E0AE-461B-A0F4-2C754B7C7882}" presName="gear1srcNode" presStyleLbl="node1" presStyleIdx="0" presStyleCnt="3"/>
      <dgm:spPr/>
      <dgm:t>
        <a:bodyPr/>
        <a:lstStyle/>
        <a:p>
          <a:endParaRPr lang="cs-CZ"/>
        </a:p>
      </dgm:t>
    </dgm:pt>
    <dgm:pt modelId="{817C9B6F-E3E8-4A01-9EDA-54C28D69A326}" type="pres">
      <dgm:prSet presAssocID="{7C78D231-E0AE-461B-A0F4-2C754B7C7882}" presName="gear1dstNode" presStyleLbl="node1" presStyleIdx="0" presStyleCnt="3"/>
      <dgm:spPr/>
      <dgm:t>
        <a:bodyPr/>
        <a:lstStyle/>
        <a:p>
          <a:endParaRPr lang="cs-CZ"/>
        </a:p>
      </dgm:t>
    </dgm:pt>
    <dgm:pt modelId="{1EE92514-4E6E-4167-B319-C08B52E5733B}" type="pres">
      <dgm:prSet presAssocID="{D5F4EF2D-DE66-48AE-A8F5-FE7843F7A1D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422068-4AC2-46E0-A0DC-9C8CC5008BB5}" type="pres">
      <dgm:prSet presAssocID="{D5F4EF2D-DE66-48AE-A8F5-FE7843F7A1DB}" presName="gear2srcNode" presStyleLbl="node1" presStyleIdx="1" presStyleCnt="3"/>
      <dgm:spPr/>
      <dgm:t>
        <a:bodyPr/>
        <a:lstStyle/>
        <a:p>
          <a:endParaRPr lang="cs-CZ"/>
        </a:p>
      </dgm:t>
    </dgm:pt>
    <dgm:pt modelId="{F85F2B3B-A4B6-4E54-955B-FE93F9D3B80F}" type="pres">
      <dgm:prSet presAssocID="{D5F4EF2D-DE66-48AE-A8F5-FE7843F7A1DB}" presName="gear2dstNode" presStyleLbl="node1" presStyleIdx="1" presStyleCnt="3"/>
      <dgm:spPr/>
      <dgm:t>
        <a:bodyPr/>
        <a:lstStyle/>
        <a:p>
          <a:endParaRPr lang="cs-CZ"/>
        </a:p>
      </dgm:t>
    </dgm:pt>
    <dgm:pt modelId="{3B0ECF4E-6FBD-4718-BC4E-5D21B47FC960}" type="pres">
      <dgm:prSet presAssocID="{FBB8AC23-4012-4CD2-A805-4AC1568F27D3}" presName="gear3" presStyleLbl="node1" presStyleIdx="2" presStyleCnt="3"/>
      <dgm:spPr/>
      <dgm:t>
        <a:bodyPr/>
        <a:lstStyle/>
        <a:p>
          <a:endParaRPr lang="cs-CZ"/>
        </a:p>
      </dgm:t>
    </dgm:pt>
    <dgm:pt modelId="{59C02CFB-0150-4265-8D21-5F7CA1C538D4}" type="pres">
      <dgm:prSet presAssocID="{FBB8AC23-4012-4CD2-A805-4AC1568F27D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441D4-85F5-4A2B-9A50-0E25D0D47022}" type="pres">
      <dgm:prSet presAssocID="{FBB8AC23-4012-4CD2-A805-4AC1568F27D3}" presName="gear3srcNode" presStyleLbl="node1" presStyleIdx="2" presStyleCnt="3"/>
      <dgm:spPr/>
      <dgm:t>
        <a:bodyPr/>
        <a:lstStyle/>
        <a:p>
          <a:endParaRPr lang="cs-CZ"/>
        </a:p>
      </dgm:t>
    </dgm:pt>
    <dgm:pt modelId="{028517B3-4EED-4B9A-AF79-926571E820F4}" type="pres">
      <dgm:prSet presAssocID="{FBB8AC23-4012-4CD2-A805-4AC1568F27D3}" presName="gear3dstNode" presStyleLbl="node1" presStyleIdx="2" presStyleCnt="3"/>
      <dgm:spPr/>
      <dgm:t>
        <a:bodyPr/>
        <a:lstStyle/>
        <a:p>
          <a:endParaRPr lang="cs-CZ"/>
        </a:p>
      </dgm:t>
    </dgm:pt>
    <dgm:pt modelId="{2313A96F-5FF6-4E28-94BF-F29FD1114245}" type="pres">
      <dgm:prSet presAssocID="{6372E4D2-6E63-48C0-B714-0127C5FD3F16}" presName="connector1" presStyleLbl="sibTrans2D1" presStyleIdx="0" presStyleCnt="3"/>
      <dgm:spPr/>
      <dgm:t>
        <a:bodyPr/>
        <a:lstStyle/>
        <a:p>
          <a:endParaRPr lang="cs-CZ"/>
        </a:p>
      </dgm:t>
    </dgm:pt>
    <dgm:pt modelId="{82CC7E6E-30C0-41DD-A00F-F786DF5A073B}" type="pres">
      <dgm:prSet presAssocID="{8E1987FD-7090-489C-86FE-BF71EA5D2E5B}" presName="connector2" presStyleLbl="sibTrans2D1" presStyleIdx="1" presStyleCnt="3"/>
      <dgm:spPr/>
      <dgm:t>
        <a:bodyPr/>
        <a:lstStyle/>
        <a:p>
          <a:endParaRPr lang="cs-CZ"/>
        </a:p>
      </dgm:t>
    </dgm:pt>
    <dgm:pt modelId="{7FB775F6-B25C-4093-A0A4-74705EA7C90C}" type="pres">
      <dgm:prSet presAssocID="{1710C729-7984-4C08-BF91-2FAD039065E6}" presName="connector3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4C87F42C-6CA4-48F5-B97C-6EEA0850C946}" type="presOf" srcId="{D5F4EF2D-DE66-48AE-A8F5-FE7843F7A1DB}" destId="{6C422068-4AC2-46E0-A0DC-9C8CC5008BB5}" srcOrd="1" destOrd="0" presId="urn:microsoft.com/office/officeart/2005/8/layout/gear1"/>
    <dgm:cxn modelId="{4E6319C4-A96E-4F1B-BA18-B9C8444D1FE4}" type="presOf" srcId="{A20D6024-8FFD-440B-8172-3DEC26B3A908}" destId="{FB06DDD4-AA50-46B5-B6C5-D5D052C72341}" srcOrd="0" destOrd="0" presId="urn:microsoft.com/office/officeart/2005/8/layout/gear1"/>
    <dgm:cxn modelId="{DCF785EB-091F-4751-9EFF-399FA8ED50D6}" type="presOf" srcId="{6372E4D2-6E63-48C0-B714-0127C5FD3F16}" destId="{2313A96F-5FF6-4E28-94BF-F29FD1114245}" srcOrd="0" destOrd="0" presId="urn:microsoft.com/office/officeart/2005/8/layout/gear1"/>
    <dgm:cxn modelId="{3B4B75FA-57BA-4833-B279-138CEB532BBD}" type="presOf" srcId="{FBB8AC23-4012-4CD2-A805-4AC1568F27D3}" destId="{3B0ECF4E-6FBD-4718-BC4E-5D21B47FC960}" srcOrd="0" destOrd="0" presId="urn:microsoft.com/office/officeart/2005/8/layout/gear1"/>
    <dgm:cxn modelId="{39488FD5-436A-4C08-883B-F590BB0863B3}" type="presOf" srcId="{D5F4EF2D-DE66-48AE-A8F5-FE7843F7A1DB}" destId="{1EE92514-4E6E-4167-B319-C08B52E5733B}" srcOrd="0" destOrd="0" presId="urn:microsoft.com/office/officeart/2005/8/layout/gear1"/>
    <dgm:cxn modelId="{C39D224A-F416-4DEB-AFB3-99DEF0A004AD}" type="presOf" srcId="{7C78D231-E0AE-461B-A0F4-2C754B7C7882}" destId="{555332A0-5FA1-4D64-B36E-75816B1C8B20}" srcOrd="1" destOrd="0" presId="urn:microsoft.com/office/officeart/2005/8/layout/gear1"/>
    <dgm:cxn modelId="{EDCEAD69-83AD-4147-A493-11477D2C29CE}" type="presOf" srcId="{FBB8AC23-4012-4CD2-A805-4AC1568F27D3}" destId="{59C02CFB-0150-4265-8D21-5F7CA1C538D4}" srcOrd="1" destOrd="0" presId="urn:microsoft.com/office/officeart/2005/8/layout/gear1"/>
    <dgm:cxn modelId="{53ED4559-04B4-4565-AA7B-5288B793CDF5}" type="presOf" srcId="{FBB8AC23-4012-4CD2-A805-4AC1568F27D3}" destId="{EBB441D4-85F5-4A2B-9A50-0E25D0D47022}" srcOrd="2" destOrd="0" presId="urn:microsoft.com/office/officeart/2005/8/layout/gear1"/>
    <dgm:cxn modelId="{BD33F8BF-A472-4659-8675-BDF4967EA994}" srcId="{A20D6024-8FFD-440B-8172-3DEC26B3A908}" destId="{FBB8AC23-4012-4CD2-A805-4AC1568F27D3}" srcOrd="2" destOrd="0" parTransId="{DABA1A07-E038-409C-AA3D-0818A87E3D27}" sibTransId="{1710C729-7984-4C08-BF91-2FAD039065E6}"/>
    <dgm:cxn modelId="{710F152F-F8B2-44AE-8999-33B611DBBD74}" type="presOf" srcId="{7C78D231-E0AE-461B-A0F4-2C754B7C7882}" destId="{817C9B6F-E3E8-4A01-9EDA-54C28D69A326}" srcOrd="2" destOrd="0" presId="urn:microsoft.com/office/officeart/2005/8/layout/gear1"/>
    <dgm:cxn modelId="{79B997AE-574B-4E5A-BBFB-4C4D14109FEF}" type="presOf" srcId="{1710C729-7984-4C08-BF91-2FAD039065E6}" destId="{7FB775F6-B25C-4093-A0A4-74705EA7C90C}" srcOrd="0" destOrd="0" presId="urn:microsoft.com/office/officeart/2005/8/layout/gear1"/>
    <dgm:cxn modelId="{2A12B3B6-9170-492B-A2C4-AD78544ADE3C}" type="presOf" srcId="{7C78D231-E0AE-461B-A0F4-2C754B7C7882}" destId="{99963929-6002-420A-8DE8-99BF594853E9}" srcOrd="0" destOrd="0" presId="urn:microsoft.com/office/officeart/2005/8/layout/gear1"/>
    <dgm:cxn modelId="{CAEF47E9-BBDF-441B-AD39-3900953F3A0A}" type="presOf" srcId="{8E1987FD-7090-489C-86FE-BF71EA5D2E5B}" destId="{82CC7E6E-30C0-41DD-A00F-F786DF5A073B}" srcOrd="0" destOrd="0" presId="urn:microsoft.com/office/officeart/2005/8/layout/gear1"/>
    <dgm:cxn modelId="{119D3FE4-A862-49CA-9483-216C20BD6F7A}" srcId="{A20D6024-8FFD-440B-8172-3DEC26B3A908}" destId="{D5F4EF2D-DE66-48AE-A8F5-FE7843F7A1DB}" srcOrd="1" destOrd="0" parTransId="{AC94FFC8-285A-4630-B0F2-5241B936AC5D}" sibTransId="{8E1987FD-7090-489C-86FE-BF71EA5D2E5B}"/>
    <dgm:cxn modelId="{73336966-F738-4A60-B607-332218254B4C}" type="presOf" srcId="{FBB8AC23-4012-4CD2-A805-4AC1568F27D3}" destId="{028517B3-4EED-4B9A-AF79-926571E820F4}" srcOrd="3" destOrd="0" presId="urn:microsoft.com/office/officeart/2005/8/layout/gear1"/>
    <dgm:cxn modelId="{A39AC501-5E90-4B24-B76F-03031556562E}" type="presOf" srcId="{D5F4EF2D-DE66-48AE-A8F5-FE7843F7A1DB}" destId="{F85F2B3B-A4B6-4E54-955B-FE93F9D3B80F}" srcOrd="2" destOrd="0" presId="urn:microsoft.com/office/officeart/2005/8/layout/gear1"/>
    <dgm:cxn modelId="{29E52EBE-D834-4325-A5F2-7E1F59A81FA5}" srcId="{A20D6024-8FFD-440B-8172-3DEC26B3A908}" destId="{7C78D231-E0AE-461B-A0F4-2C754B7C7882}" srcOrd="0" destOrd="0" parTransId="{33FECA74-C646-49C6-A75E-0B6009F9ED2C}" sibTransId="{6372E4D2-6E63-48C0-B714-0127C5FD3F16}"/>
    <dgm:cxn modelId="{2E4C40DF-89AE-4E3F-8089-5B7BE9D5BBE8}" type="presParOf" srcId="{FB06DDD4-AA50-46B5-B6C5-D5D052C72341}" destId="{99963929-6002-420A-8DE8-99BF594853E9}" srcOrd="0" destOrd="0" presId="urn:microsoft.com/office/officeart/2005/8/layout/gear1"/>
    <dgm:cxn modelId="{4FF295CC-CB9A-48F4-8567-C9E9058FCC95}" type="presParOf" srcId="{FB06DDD4-AA50-46B5-B6C5-D5D052C72341}" destId="{555332A0-5FA1-4D64-B36E-75816B1C8B20}" srcOrd="1" destOrd="0" presId="urn:microsoft.com/office/officeart/2005/8/layout/gear1"/>
    <dgm:cxn modelId="{35C7B808-62C4-4A99-9E63-6C390FE6B266}" type="presParOf" srcId="{FB06DDD4-AA50-46B5-B6C5-D5D052C72341}" destId="{817C9B6F-E3E8-4A01-9EDA-54C28D69A326}" srcOrd="2" destOrd="0" presId="urn:microsoft.com/office/officeart/2005/8/layout/gear1"/>
    <dgm:cxn modelId="{716EADD2-500F-46BD-AA66-66B6C32E7CB6}" type="presParOf" srcId="{FB06DDD4-AA50-46B5-B6C5-D5D052C72341}" destId="{1EE92514-4E6E-4167-B319-C08B52E5733B}" srcOrd="3" destOrd="0" presId="urn:microsoft.com/office/officeart/2005/8/layout/gear1"/>
    <dgm:cxn modelId="{3CD3B666-8561-48A7-A82E-D33898754FBB}" type="presParOf" srcId="{FB06DDD4-AA50-46B5-B6C5-D5D052C72341}" destId="{6C422068-4AC2-46E0-A0DC-9C8CC5008BB5}" srcOrd="4" destOrd="0" presId="urn:microsoft.com/office/officeart/2005/8/layout/gear1"/>
    <dgm:cxn modelId="{D5AF4FF1-45FD-42F6-97F1-236F26BC229C}" type="presParOf" srcId="{FB06DDD4-AA50-46B5-B6C5-D5D052C72341}" destId="{F85F2B3B-A4B6-4E54-955B-FE93F9D3B80F}" srcOrd="5" destOrd="0" presId="urn:microsoft.com/office/officeart/2005/8/layout/gear1"/>
    <dgm:cxn modelId="{B70BD165-0B12-4D11-BC8E-9B60BFD87181}" type="presParOf" srcId="{FB06DDD4-AA50-46B5-B6C5-D5D052C72341}" destId="{3B0ECF4E-6FBD-4718-BC4E-5D21B47FC960}" srcOrd="6" destOrd="0" presId="urn:microsoft.com/office/officeart/2005/8/layout/gear1"/>
    <dgm:cxn modelId="{93F18D74-F8F5-4E79-B678-26349FDB2673}" type="presParOf" srcId="{FB06DDD4-AA50-46B5-B6C5-D5D052C72341}" destId="{59C02CFB-0150-4265-8D21-5F7CA1C538D4}" srcOrd="7" destOrd="0" presId="urn:microsoft.com/office/officeart/2005/8/layout/gear1"/>
    <dgm:cxn modelId="{E780BC86-1560-497F-A35E-7C75E0DD7833}" type="presParOf" srcId="{FB06DDD4-AA50-46B5-B6C5-D5D052C72341}" destId="{EBB441D4-85F5-4A2B-9A50-0E25D0D47022}" srcOrd="8" destOrd="0" presId="urn:microsoft.com/office/officeart/2005/8/layout/gear1"/>
    <dgm:cxn modelId="{4354BF67-80DC-4C86-88A8-D641D6954ECC}" type="presParOf" srcId="{FB06DDD4-AA50-46B5-B6C5-D5D052C72341}" destId="{028517B3-4EED-4B9A-AF79-926571E820F4}" srcOrd="9" destOrd="0" presId="urn:microsoft.com/office/officeart/2005/8/layout/gear1"/>
    <dgm:cxn modelId="{EAF96625-4122-4FFE-B2ED-B57F89C711D1}" type="presParOf" srcId="{FB06DDD4-AA50-46B5-B6C5-D5D052C72341}" destId="{2313A96F-5FF6-4E28-94BF-F29FD1114245}" srcOrd="10" destOrd="0" presId="urn:microsoft.com/office/officeart/2005/8/layout/gear1"/>
    <dgm:cxn modelId="{A7AD7067-1924-4608-9E1D-A9540A55E4A1}" type="presParOf" srcId="{FB06DDD4-AA50-46B5-B6C5-D5D052C72341}" destId="{82CC7E6E-30C0-41DD-A00F-F786DF5A073B}" srcOrd="11" destOrd="0" presId="urn:microsoft.com/office/officeart/2005/8/layout/gear1"/>
    <dgm:cxn modelId="{0F35D9C2-2A9C-46A1-92A6-449FA5E62ACC}" type="presParOf" srcId="{FB06DDD4-AA50-46B5-B6C5-D5D052C72341}" destId="{7FB775F6-B25C-4093-A0A4-74705EA7C90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63929-6002-420A-8DE8-99BF594853E9}">
      <dsp:nvSpPr>
        <dsp:cNvPr id="0" name=""/>
        <dsp:cNvSpPr/>
      </dsp:nvSpPr>
      <dsp:spPr>
        <a:xfrm>
          <a:off x="1971749" y="2362925"/>
          <a:ext cx="2409915" cy="240991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KVALITA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ŽIVOTA</a:t>
          </a:r>
          <a:endParaRPr lang="cs-CZ" sz="1200" kern="1200" dirty="0"/>
        </a:p>
      </dsp:txBody>
      <dsp:txXfrm>
        <a:off x="2456249" y="2927436"/>
        <a:ext cx="1440915" cy="1238746"/>
      </dsp:txXfrm>
    </dsp:sp>
    <dsp:sp modelId="{1EE92514-4E6E-4167-B319-C08B52E5733B}">
      <dsp:nvSpPr>
        <dsp:cNvPr id="0" name=""/>
        <dsp:cNvSpPr/>
      </dsp:nvSpPr>
      <dsp:spPr>
        <a:xfrm>
          <a:off x="569616" y="1793309"/>
          <a:ext cx="1752666" cy="17526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EKONOMIKA</a:t>
          </a:r>
        </a:p>
      </dsp:txBody>
      <dsp:txXfrm>
        <a:off x="1010855" y="2237215"/>
        <a:ext cx="870188" cy="864854"/>
      </dsp:txXfrm>
    </dsp:sp>
    <dsp:sp modelId="{3B0ECF4E-6FBD-4718-BC4E-5D21B47FC960}">
      <dsp:nvSpPr>
        <dsp:cNvPr id="0" name=""/>
        <dsp:cNvSpPr/>
      </dsp:nvSpPr>
      <dsp:spPr>
        <a:xfrm rot="20700000">
          <a:off x="1551288" y="584148"/>
          <a:ext cx="1717254" cy="171725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KOMUNIKACE</a:t>
          </a:r>
        </a:p>
      </dsp:txBody>
      <dsp:txXfrm rot="-20700000">
        <a:off x="1927932" y="960792"/>
        <a:ext cx="963966" cy="963966"/>
      </dsp:txXfrm>
    </dsp:sp>
    <dsp:sp modelId="{2313A96F-5FF6-4E28-94BF-F29FD1114245}">
      <dsp:nvSpPr>
        <dsp:cNvPr id="0" name=""/>
        <dsp:cNvSpPr/>
      </dsp:nvSpPr>
      <dsp:spPr>
        <a:xfrm>
          <a:off x="1788501" y="1998102"/>
          <a:ext cx="3084692" cy="3084692"/>
        </a:xfrm>
        <a:prstGeom prst="circularArrow">
          <a:avLst>
            <a:gd name="adj1" fmla="val 4688"/>
            <a:gd name="adj2" fmla="val 299029"/>
            <a:gd name="adj3" fmla="val 2520504"/>
            <a:gd name="adj4" fmla="val 1585196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C7E6E-30C0-41DD-A00F-F786DF5A073B}">
      <dsp:nvSpPr>
        <dsp:cNvPr id="0" name=""/>
        <dsp:cNvSpPr/>
      </dsp:nvSpPr>
      <dsp:spPr>
        <a:xfrm>
          <a:off x="259222" y="1404706"/>
          <a:ext cx="2241221" cy="224122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775F6-B25C-4093-A0A4-74705EA7C90C}">
      <dsp:nvSpPr>
        <dsp:cNvPr id="0" name=""/>
        <dsp:cNvSpPr/>
      </dsp:nvSpPr>
      <dsp:spPr>
        <a:xfrm>
          <a:off x="1154069" y="207201"/>
          <a:ext cx="2416488" cy="241648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D4E4D-18DA-2A89-9901-FA375432E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AA3349-D7B5-F728-4757-F5946A829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D37282-7C64-07ED-F7A8-2EC9FA61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6A7C62-A225-14FF-A5CE-A8224D1B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8C3B37-1C54-B7D8-C484-A91831BA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9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9F2A3-0DE4-0B15-4DCE-1C964BC94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3713AE-40B4-8EE6-7F91-A2F3B3B44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DFE629-EDFC-4253-C708-1462D8C9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071436-A5C3-F506-FF47-6CB45270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02B15-8ACF-3FF9-11D4-78102AC9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54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B03AB3-6111-A892-EC9A-5C880694B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89F629-27DE-51AE-42B4-538FA590E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CEB1B-DD65-1E22-1483-1D3543F9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3A3FCE-4E28-1D47-55A8-3656E8A5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ACEAA9-6075-EFC7-0EB1-94984EB3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53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DBF1D-FC5D-1DBB-B637-1E03D262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DCF81C-B793-A14A-1BA6-403C6F22F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0BD15B-B061-6D3B-349F-FEF339B9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9127CC-3518-9854-EC72-BE32C5A92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E8F59E-1EE3-A014-5C2B-5E4498F0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16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0C59D-4F94-C2C5-9AA3-1BCEFBB4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3E704-737D-1948-8FB8-6C6E1D0E3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A91E6-E8E2-EA15-E2D9-78746547D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0B596D-190A-21FB-ABBB-240752CD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3AF61F-B122-4442-1D29-56CE0C94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4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0D790-C274-D06B-FC28-48E0D0EB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D8C82-87C8-5BE6-E98E-F6D76C517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D06614-A5DB-7502-922A-3940FCE0C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ADA4CD-1C6D-8255-71CB-1E617252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356AD-9EEA-C574-E27D-F7C7BE09B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3EB9F9-0E98-94B3-BD44-B1FCB555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23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A63EA-5AB4-1049-A253-ABA6E0F46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46389E-37E4-BF40-AEA6-FABD15103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1106FA-5D31-8D81-41A9-753800D7F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8810E12-D1F8-1E10-86C2-2B9568734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C66B7-DDA4-DC84-05D0-563DC2A7F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FBE8A8-2DC2-63C1-D68A-5A2D37B3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49F220-10F1-8E19-E697-66A051FAA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79AC2A-71A3-1886-B784-C0BA9AF1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9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8B2F1-7CE0-B817-2433-E8310C14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8A4EBD-29A6-4150-2977-7B1CFF23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AA0FB6-1F96-6D82-5C5B-05CF9087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D4A2B-AF5C-F5D7-586A-3D4A75FB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88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9AC2C71-5531-C008-6DE7-F72E9A45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B14EEC-3D5E-E526-AF8C-9BD38BF0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D060E6-EDA9-C2F6-DE9A-70FC1843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1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1ADBE-88C2-A705-B2C9-EDC3B8BC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F48756-EB47-C5DF-3BF3-E8D3EC24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31E48B-DDED-E9EC-B14B-D21E1B1F1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3CDF4-BD97-8107-080E-EE203A6D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4680F7-D797-6B5E-B75F-54682AF4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90EA6B-72E0-725E-8A61-7907FEDE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0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25C39-480D-0E38-E10D-7A502FED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CD24C-FCF2-1931-9A41-FF1AAD195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DEFA92-5890-1843-1771-334455625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6552AF-EE5A-7E1D-D41F-150584E3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164330-C268-9214-7E68-1DD2C20E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DF82D6-F8C3-A1D7-D91A-4DAB615C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5B5B7E2-DCAC-DABD-CC9C-6965D951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B75029-BDA9-1181-66D1-83C961465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C15309-6CA5-8370-DFD7-7262FAFD3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5197D-BE35-4DB8-B880-DBC0562C12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766E34-B92A-C937-1BF6-8750EFE54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B4ECA4-70C6-E40C-49ED-9125154A3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4E947-524C-4346-8DF0-6B8D90D86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14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FF54A-7B24-9350-F2B5-D750DFF81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6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Integrovaný přístup Pardubického kraje ke svým HSOÚ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894FA9-0CEB-4730-DDEA-97CC5202C0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56" t="33962" r="30904" b="21135"/>
          <a:stretch/>
        </p:blipFill>
        <p:spPr>
          <a:xfrm>
            <a:off x="3190673" y="2693497"/>
            <a:ext cx="6053250" cy="40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2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7B5B9-1185-7D56-79D9-C38222540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82113-C182-83AA-B693-C3A9A9FE4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472"/>
            <a:ext cx="9144000" cy="1060315"/>
          </a:xfrm>
        </p:spPr>
        <p:txBody>
          <a:bodyPr>
            <a:normAutofit/>
          </a:bodyPr>
          <a:lstStyle/>
          <a:p>
            <a:r>
              <a:rPr lang="cs-CZ" dirty="0"/>
              <a:t>Východiska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C45535-00BE-728E-B9C6-0368EFA43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2067"/>
            <a:ext cx="9144000" cy="4844375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Strategie regionálního rozvoje ČR definuje HSOÚ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MMR žádá kraje, aby připravily a zaslaly alespoň jednu integrovanou strategii za tzv. Hospodářsky slabé a sociálně vyloučené území (na úrovni ORP, v </a:t>
            </a:r>
            <a:r>
              <a:rPr lang="cs-CZ" altLang="cs-CZ" sz="2000" dirty="0" err="1">
                <a:solidFill>
                  <a:srgbClr val="000000"/>
                </a:solidFill>
              </a:rPr>
              <a:t>Pk</a:t>
            </a:r>
            <a:r>
              <a:rPr lang="cs-CZ" altLang="cs-CZ" sz="2000" dirty="0">
                <a:solidFill>
                  <a:srgbClr val="000000"/>
                </a:solidFill>
              </a:rPr>
              <a:t> jde o ORP Č. a M. Třebová, Králíky a Svitavy)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HSOÚ </a:t>
            </a:r>
            <a:r>
              <a:rPr lang="cs-CZ" altLang="cs-CZ" sz="2000" dirty="0" err="1">
                <a:solidFill>
                  <a:srgbClr val="000000"/>
                </a:solidFill>
              </a:rPr>
              <a:t>Pk</a:t>
            </a:r>
            <a:r>
              <a:rPr lang="cs-CZ" altLang="cs-CZ" sz="2000" dirty="0">
                <a:solidFill>
                  <a:srgbClr val="000000"/>
                </a:solidFill>
              </a:rPr>
              <a:t> jsou dlouhodobě stabilizované, nedaří se to změnit standardními nástroji…hledá se jiné řešení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Volíme tzv. integrované řešení … v ČR se nejedná o nic nového, ale v případě rozvoje HSOÚ jde o jasnou inovaci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 err="1">
                <a:solidFill>
                  <a:srgbClr val="000000"/>
                </a:solidFill>
              </a:rPr>
              <a:t>Integrovanost</a:t>
            </a:r>
            <a:r>
              <a:rPr lang="cs-CZ" altLang="cs-CZ" sz="2000" dirty="0">
                <a:solidFill>
                  <a:srgbClr val="000000"/>
                </a:solidFill>
              </a:rPr>
              <a:t> v pravém slova smyslu musí ale umět umožnit u vícerozměrných a mezisektorových zásahů kombinovat investice z celého spektra zdrojů, a to bez ohledu na charakter území!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Finance ale nejsou vše…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2059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D0CF7-6AFA-A8A0-AA3E-58CA31070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3160-0CB9-CD4B-FDFB-DDB9F988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472"/>
            <a:ext cx="9144000" cy="1060315"/>
          </a:xfrm>
        </p:spPr>
        <p:txBody>
          <a:bodyPr>
            <a:normAutofit/>
          </a:bodyPr>
          <a:lstStyle/>
          <a:p>
            <a:r>
              <a:rPr lang="cs-CZ" dirty="0"/>
              <a:t>Základy </a:t>
            </a:r>
            <a:r>
              <a:rPr lang="cs-CZ" dirty="0" err="1"/>
              <a:t>intergrovanosti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74CFC3-E334-D707-93D9-04C22774D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2067"/>
            <a:ext cx="9144000" cy="484437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územní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integrovanost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kdy jsou realizovány projekty a aktivity s nadmístním dopadem na jasně vymezeném území či v jeho částech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cíl je ORP jako region</a:t>
            </a:r>
            <a:endParaRPr lang="cs-CZ" sz="20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věcná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integrovanost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kdy jsou koordinovaně realizovány věcně související aktivity, které zpravidla i v důsledku roztříštěnosti zdrojů bývají prováděny odděleně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cíl je výběr aktivit s jasnou přidanou hodnotou</a:t>
            </a:r>
            <a:endParaRPr lang="cs-CZ" sz="20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finanční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integrovanost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kdy do financování jsou zapojeny zdroje z různých dotačních programů (od úrovně obcí a mikroregionů přes krajské intervence až po státní a evropskou úroveň), případně vlastní finance nebo dokonce jiné finanční nástroje (záruky, zvýhodněné úvěry apod.)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cíl je </a:t>
            </a:r>
            <a:r>
              <a:rPr lang="cs-CZ" sz="20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multifondovost</a:t>
            </a:r>
            <a:endParaRPr lang="cs-CZ" sz="20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organizační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integrovanost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tedy společný koordinovaný postup jednotlivých subjektů v území založený na partnerském principu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cíl je provázanost struktur na místní úrovni s jasným leadershipem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20567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F3EA0-30C4-74D1-2F2D-32CC3185B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B3611-3B4A-EAD9-7753-4BAB94207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472"/>
            <a:ext cx="9144000" cy="1060315"/>
          </a:xfrm>
        </p:spPr>
        <p:txBody>
          <a:bodyPr>
            <a:normAutofit/>
          </a:bodyPr>
          <a:lstStyle/>
          <a:p>
            <a:r>
              <a:rPr lang="cs-CZ" dirty="0"/>
              <a:t>Jak na to?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DC5CF4-5097-C9B3-6329-681D8A0D5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2067"/>
            <a:ext cx="9144000" cy="484437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Vytvořit společnou strategii a nastavit systém pro řízení procesu tvorby strategie a pro její následnou realizaci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živý dokument s jasnou implementací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pracovat se statistickými daty, ale také zapojit také znalosti místních aktérů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tvorba analýz a práce s lidmi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 klíčových procesech přizvat místní partnery do diskuze a tu následně řídit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koordinovat proces rozvoje dle místních specifik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nahlížet na území jako na celek, neřešit jednotlivosti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region je priorita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realizace skrze konkrétní opatření / projekty a využívat při tom všechny dostupné nástroje … </a:t>
            </a:r>
            <a:r>
              <a:rPr lang="cs-CZ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spolupráce na všech úrovních a konkrétní výstupy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559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98CCC-2CAD-B4CC-BB61-5A5FBE2BA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04C85-979C-25E1-2596-1B7BD6EC4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472"/>
            <a:ext cx="9144000" cy="1060315"/>
          </a:xfrm>
        </p:spPr>
        <p:txBody>
          <a:bodyPr>
            <a:normAutofit/>
          </a:bodyPr>
          <a:lstStyle/>
          <a:p>
            <a:r>
              <a:rPr lang="cs-CZ" dirty="0"/>
              <a:t>Co je k tomu potřeba?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8B373B-F845-291D-A2C0-19999CF9E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609" y="2101173"/>
            <a:ext cx="9144000" cy="390079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Leadership – politický, mocenský, odborný, místní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Spolupráce napříč sektory i velikostními úrovněmi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Odborný a inovativní přístup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Sounáležitost s regionem a ztotožnění s filosofií přístupu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Strukturace a prioritizace rozvoje </a:t>
            </a:r>
            <a:endParaRPr lang="cs-CZ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32B7B36-30DB-E73C-AC42-31DB60C96F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925698"/>
              </p:ext>
            </p:extLst>
          </p:nvPr>
        </p:nvGraphicFramePr>
        <p:xfrm>
          <a:off x="7067789" y="1281169"/>
          <a:ext cx="4381665" cy="516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95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EF615-1728-7159-0AFB-8461528BD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0150C-46F6-6FBB-59E4-693C362CC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472"/>
            <a:ext cx="9144000" cy="1060315"/>
          </a:xfrm>
        </p:spPr>
        <p:txBody>
          <a:bodyPr>
            <a:normAutofit/>
          </a:bodyPr>
          <a:lstStyle/>
          <a:p>
            <a:r>
              <a:rPr lang="cs-CZ" dirty="0"/>
              <a:t>ROLE Pardubického kraje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7621C2-B17E-3BDF-20A3-4C721715B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6" y="2042808"/>
            <a:ext cx="9144000" cy="4007797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Iniciátor a hybatel prvotního rozvoje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Politické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 odborné zaštítění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„Dodavatel“ odborných kapacit a know-how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Lobistický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hráč dovnitř i vně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Koordinátor rozvoje na úrovni implementačního mechanismu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Vytváří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vnější </a:t>
            </a:r>
            <a:r>
              <a:rPr lang="cs-C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podmínky pro rozvoj svých HSOÚ na různých úrovních</a:t>
            </a:r>
          </a:p>
        </p:txBody>
      </p:sp>
    </p:spTree>
    <p:extLst>
      <p:ext uri="{BB962C8B-B14F-4D97-AF65-F5344CB8AC3E}">
        <p14:creationId xmlns:p14="http://schemas.microsoft.com/office/powerpoint/2010/main" val="507372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439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Integrovaný přístup Pardubického kraje ke svým HSOÚ</vt:lpstr>
      <vt:lpstr>Východiska</vt:lpstr>
      <vt:lpstr>Základy intergrovanosti</vt:lpstr>
      <vt:lpstr>Jak na to?</vt:lpstr>
      <vt:lpstr>Co je k tomu potřeba?</vt:lpstr>
      <vt:lpstr>ROLE Pardubického kraje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Integrovaný přístup Pardubického kraje ke svým HSOÚ</dc:title>
  <dc:creator>MAS Hlinecko</dc:creator>
  <cp:lastModifiedBy>Vitková Martina Mgr.</cp:lastModifiedBy>
  <cp:revision>7</cp:revision>
  <dcterms:created xsi:type="dcterms:W3CDTF">2025-03-19T20:20:12Z</dcterms:created>
  <dcterms:modified xsi:type="dcterms:W3CDTF">2025-03-21T11:20:11Z</dcterms:modified>
</cp:coreProperties>
</file>