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ondrina Solid Heavy" panose="020B0604020202020204" charset="0"/>
      <p:regular r:id="rId15"/>
    </p:embeddedFont>
    <p:embeddedFont>
      <p:font typeface="Open Sans" panose="020B0604020202020204" charset="0"/>
      <p:regular r:id="rId16"/>
    </p:embeddedFont>
    <p:embeddedFont>
      <p:font typeface="Helvetica World" panose="020B0604020202020204" charset="-128"/>
      <p:regular r:id="rId17"/>
    </p:embeddedFont>
    <p:embeddedFont>
      <p:font typeface="Helvetica World Bold" panose="020B0604020202020204" charset="-128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7" d="100"/>
          <a:sy n="67" d="100"/>
        </p:scale>
        <p:origin x="27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CD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70625" y="6696716"/>
            <a:ext cx="20017429" cy="3974726"/>
            <a:chOff x="0" y="0"/>
            <a:chExt cx="5272080" cy="10468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72080" cy="1046841"/>
            </a:xfrm>
            <a:custGeom>
              <a:avLst/>
              <a:gdLst/>
              <a:ahLst/>
              <a:cxnLst/>
              <a:rect l="l" t="t" r="r" b="b"/>
              <a:pathLst>
                <a:path w="5272080" h="1046841">
                  <a:moveTo>
                    <a:pt x="0" y="0"/>
                  </a:moveTo>
                  <a:lnTo>
                    <a:pt x="5272080" y="0"/>
                  </a:lnTo>
                  <a:lnTo>
                    <a:pt x="5272080" y="1046841"/>
                  </a:lnTo>
                  <a:lnTo>
                    <a:pt x="0" y="1046841"/>
                  </a:lnTo>
                  <a:close/>
                </a:path>
              </a:pathLst>
            </a:custGeom>
            <a:solidFill>
              <a:srgbClr val="36303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72080" cy="10849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997062" y="4369779"/>
            <a:ext cx="19642229" cy="5917221"/>
          </a:xfrm>
          <a:custGeom>
            <a:avLst/>
            <a:gdLst/>
            <a:ahLst/>
            <a:cxnLst/>
            <a:rect l="l" t="t" r="r" b="b"/>
            <a:pathLst>
              <a:path w="19642229" h="5917221">
                <a:moveTo>
                  <a:pt x="0" y="0"/>
                </a:moveTo>
                <a:lnTo>
                  <a:pt x="19642229" y="0"/>
                </a:lnTo>
                <a:lnTo>
                  <a:pt x="19642229" y="5917221"/>
                </a:lnTo>
                <a:lnTo>
                  <a:pt x="0" y="59172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403774" y="557267"/>
            <a:ext cx="13480453" cy="160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12000" b="1" spc="1008">
                <a:solidFill>
                  <a:srgbClr val="000000"/>
                </a:solidFill>
                <a:latin typeface="Londrina Solid Heavy"/>
                <a:ea typeface="Londrina Solid Heavy"/>
                <a:cs typeface="Londrina Solid Heavy"/>
                <a:sym typeface="Londrina Solid Heavy"/>
              </a:rPr>
              <a:t>VHLED PĚŠÁKA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95298" y="2372335"/>
            <a:ext cx="7697404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Ivana Nesétová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Konference HSOÚ 25.3.2025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C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67600" y="1351870"/>
            <a:ext cx="901947" cy="936200"/>
            <a:chOff x="0" y="0"/>
            <a:chExt cx="237550" cy="2465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7550" cy="246571"/>
            </a:xfrm>
            <a:custGeom>
              <a:avLst/>
              <a:gdLst/>
              <a:ahLst/>
              <a:cxnLst/>
              <a:rect l="l" t="t" r="r" b="b"/>
              <a:pathLst>
                <a:path w="237550" h="246571">
                  <a:moveTo>
                    <a:pt x="0" y="0"/>
                  </a:moveTo>
                  <a:lnTo>
                    <a:pt x="237550" y="0"/>
                  </a:lnTo>
                  <a:lnTo>
                    <a:pt x="237550" y="246571"/>
                  </a:lnTo>
                  <a:lnTo>
                    <a:pt x="0" y="246571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7550" cy="284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867600" y="2240445"/>
            <a:ext cx="9391700" cy="47625"/>
            <a:chOff x="0" y="0"/>
            <a:chExt cx="2473534" cy="125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73534" cy="12543"/>
            </a:xfrm>
            <a:custGeom>
              <a:avLst/>
              <a:gdLst/>
              <a:ahLst/>
              <a:cxnLst/>
              <a:rect l="l" t="t" r="r" b="b"/>
              <a:pathLst>
                <a:path w="2473534" h="12543">
                  <a:moveTo>
                    <a:pt x="0" y="0"/>
                  </a:moveTo>
                  <a:lnTo>
                    <a:pt x="2473534" y="0"/>
                  </a:lnTo>
                  <a:lnTo>
                    <a:pt x="2473534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473534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7994654" y="1509488"/>
            <a:ext cx="689730" cy="585408"/>
          </a:xfrm>
          <a:custGeom>
            <a:avLst/>
            <a:gdLst/>
            <a:ahLst/>
            <a:cxnLst/>
            <a:rect l="l" t="t" r="r" b="b"/>
            <a:pathLst>
              <a:path w="689730" h="585408">
                <a:moveTo>
                  <a:pt x="0" y="0"/>
                </a:moveTo>
                <a:lnTo>
                  <a:pt x="689730" y="0"/>
                </a:lnTo>
                <a:lnTo>
                  <a:pt x="689730" y="585409"/>
                </a:lnTo>
                <a:lnTo>
                  <a:pt x="0" y="5854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28700" y="1082047"/>
            <a:ext cx="5212361" cy="8176253"/>
          </a:xfrm>
          <a:custGeom>
            <a:avLst/>
            <a:gdLst/>
            <a:ahLst/>
            <a:cxnLst/>
            <a:rect l="l" t="t" r="r" b="b"/>
            <a:pathLst>
              <a:path w="5212361" h="8176253">
                <a:moveTo>
                  <a:pt x="0" y="0"/>
                </a:moveTo>
                <a:lnTo>
                  <a:pt x="5212361" y="0"/>
                </a:lnTo>
                <a:lnTo>
                  <a:pt x="5212361" y="8176253"/>
                </a:lnTo>
                <a:lnTo>
                  <a:pt x="0" y="8176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7867600" y="3323398"/>
            <a:ext cx="9391700" cy="4782935"/>
            <a:chOff x="0" y="0"/>
            <a:chExt cx="2473534" cy="125970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73534" cy="1259703"/>
            </a:xfrm>
            <a:custGeom>
              <a:avLst/>
              <a:gdLst/>
              <a:ahLst/>
              <a:cxnLst/>
              <a:rect l="l" t="t" r="r" b="b"/>
              <a:pathLst>
                <a:path w="2473534" h="1259703">
                  <a:moveTo>
                    <a:pt x="42041" y="0"/>
                  </a:moveTo>
                  <a:lnTo>
                    <a:pt x="2431493" y="0"/>
                  </a:lnTo>
                  <a:cubicBezTo>
                    <a:pt x="2442643" y="0"/>
                    <a:pt x="2453336" y="4429"/>
                    <a:pt x="2461221" y="12314"/>
                  </a:cubicBezTo>
                  <a:cubicBezTo>
                    <a:pt x="2469105" y="20198"/>
                    <a:pt x="2473534" y="30891"/>
                    <a:pt x="2473534" y="42041"/>
                  </a:cubicBezTo>
                  <a:lnTo>
                    <a:pt x="2473534" y="1217662"/>
                  </a:lnTo>
                  <a:cubicBezTo>
                    <a:pt x="2473534" y="1228812"/>
                    <a:pt x="2469105" y="1239505"/>
                    <a:pt x="2461221" y="1247390"/>
                  </a:cubicBezTo>
                  <a:cubicBezTo>
                    <a:pt x="2453336" y="1255274"/>
                    <a:pt x="2442643" y="1259703"/>
                    <a:pt x="2431493" y="1259703"/>
                  </a:cubicBezTo>
                  <a:lnTo>
                    <a:pt x="42041" y="1259703"/>
                  </a:lnTo>
                  <a:cubicBezTo>
                    <a:pt x="30891" y="1259703"/>
                    <a:pt x="20198" y="1255274"/>
                    <a:pt x="12314" y="1247390"/>
                  </a:cubicBezTo>
                  <a:cubicBezTo>
                    <a:pt x="4429" y="1239505"/>
                    <a:pt x="0" y="1228812"/>
                    <a:pt x="0" y="1217662"/>
                  </a:cubicBezTo>
                  <a:lnTo>
                    <a:pt x="0" y="42041"/>
                  </a:lnTo>
                  <a:cubicBezTo>
                    <a:pt x="0" y="30891"/>
                    <a:pt x="4429" y="20198"/>
                    <a:pt x="12314" y="12314"/>
                  </a:cubicBezTo>
                  <a:cubicBezTo>
                    <a:pt x="20198" y="4429"/>
                    <a:pt x="30891" y="0"/>
                    <a:pt x="42041" y="0"/>
                  </a:cubicBezTo>
                  <a:close/>
                </a:path>
              </a:pathLst>
            </a:custGeom>
            <a:solidFill>
              <a:srgbClr val="E9DBC6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473534" cy="12978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397861" y="4791258"/>
            <a:ext cx="8331178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28202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Prvotním podnětem je existence HSOÚ a uvědomění si příslušnosti vybraných lokalit obcí či měst do těchto ohrožených území.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055240" y="1376755"/>
            <a:ext cx="8204060" cy="765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282027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PODNĚT / STAV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B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99998" y="1028700"/>
            <a:ext cx="901947" cy="936200"/>
            <a:chOff x="0" y="0"/>
            <a:chExt cx="237550" cy="2465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7550" cy="246571"/>
            </a:xfrm>
            <a:custGeom>
              <a:avLst/>
              <a:gdLst/>
              <a:ahLst/>
              <a:cxnLst/>
              <a:rect l="l" t="t" r="r" b="b"/>
              <a:pathLst>
                <a:path w="237550" h="246571">
                  <a:moveTo>
                    <a:pt x="0" y="0"/>
                  </a:moveTo>
                  <a:lnTo>
                    <a:pt x="237550" y="0"/>
                  </a:lnTo>
                  <a:lnTo>
                    <a:pt x="237550" y="246571"/>
                  </a:lnTo>
                  <a:lnTo>
                    <a:pt x="0" y="246571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7550" cy="284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499998" y="1917275"/>
            <a:ext cx="7701417" cy="47625"/>
            <a:chOff x="0" y="0"/>
            <a:chExt cx="2028357" cy="125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28357" cy="12543"/>
            </a:xfrm>
            <a:custGeom>
              <a:avLst/>
              <a:gdLst/>
              <a:ahLst/>
              <a:cxnLst/>
              <a:rect l="l" t="t" r="r" b="b"/>
              <a:pathLst>
                <a:path w="2028357" h="12543">
                  <a:moveTo>
                    <a:pt x="0" y="0"/>
                  </a:moveTo>
                  <a:lnTo>
                    <a:pt x="2028357" y="0"/>
                  </a:lnTo>
                  <a:lnTo>
                    <a:pt x="2028357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28357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9627052" y="1186318"/>
            <a:ext cx="689730" cy="585408"/>
          </a:xfrm>
          <a:custGeom>
            <a:avLst/>
            <a:gdLst/>
            <a:ahLst/>
            <a:cxnLst/>
            <a:rect l="l" t="t" r="r" b="b"/>
            <a:pathLst>
              <a:path w="689730" h="585408">
                <a:moveTo>
                  <a:pt x="0" y="0"/>
                </a:moveTo>
                <a:lnTo>
                  <a:pt x="689730" y="0"/>
                </a:lnTo>
                <a:lnTo>
                  <a:pt x="689730" y="585409"/>
                </a:lnTo>
                <a:lnTo>
                  <a:pt x="0" y="5854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9499998" y="2355897"/>
            <a:ext cx="7759302" cy="6653124"/>
            <a:chOff x="0" y="0"/>
            <a:chExt cx="2043602" cy="175226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43602" cy="1752263"/>
            </a:xfrm>
            <a:custGeom>
              <a:avLst/>
              <a:gdLst/>
              <a:ahLst/>
              <a:cxnLst/>
              <a:rect l="l" t="t" r="r" b="b"/>
              <a:pathLst>
                <a:path w="2043602" h="1752263">
                  <a:moveTo>
                    <a:pt x="50886" y="0"/>
                  </a:moveTo>
                  <a:lnTo>
                    <a:pt x="1992717" y="0"/>
                  </a:lnTo>
                  <a:cubicBezTo>
                    <a:pt x="2020820" y="0"/>
                    <a:pt x="2043602" y="22782"/>
                    <a:pt x="2043602" y="50886"/>
                  </a:cubicBezTo>
                  <a:lnTo>
                    <a:pt x="2043602" y="1701377"/>
                  </a:lnTo>
                  <a:cubicBezTo>
                    <a:pt x="2043602" y="1729481"/>
                    <a:pt x="2020820" y="1752263"/>
                    <a:pt x="1992717" y="1752263"/>
                  </a:cubicBezTo>
                  <a:lnTo>
                    <a:pt x="50886" y="1752263"/>
                  </a:lnTo>
                  <a:cubicBezTo>
                    <a:pt x="22782" y="1752263"/>
                    <a:pt x="0" y="1729481"/>
                    <a:pt x="0" y="1701377"/>
                  </a:cubicBezTo>
                  <a:lnTo>
                    <a:pt x="0" y="50886"/>
                  </a:lnTo>
                  <a:cubicBezTo>
                    <a:pt x="0" y="22782"/>
                    <a:pt x="22782" y="0"/>
                    <a:pt x="50886" y="0"/>
                  </a:cubicBezTo>
                  <a:close/>
                </a:path>
              </a:pathLst>
            </a:custGeom>
            <a:solidFill>
              <a:srgbClr val="F0C3A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043602" cy="17903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flipH="1">
            <a:off x="491414" y="2858085"/>
            <a:ext cx="9825369" cy="6693532"/>
          </a:xfrm>
          <a:custGeom>
            <a:avLst/>
            <a:gdLst/>
            <a:ahLst/>
            <a:cxnLst/>
            <a:rect l="l" t="t" r="r" b="b"/>
            <a:pathLst>
              <a:path w="9825369" h="6693532">
                <a:moveTo>
                  <a:pt x="9825368" y="0"/>
                </a:moveTo>
                <a:lnTo>
                  <a:pt x="0" y="0"/>
                </a:lnTo>
                <a:lnTo>
                  <a:pt x="0" y="6693532"/>
                </a:lnTo>
                <a:lnTo>
                  <a:pt x="9825368" y="6693532"/>
                </a:lnTo>
                <a:lnTo>
                  <a:pt x="982536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612881" y="1101785"/>
            <a:ext cx="6772527" cy="659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282027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START - KICKOFF MEETING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001776" y="3445436"/>
            <a:ext cx="6755746" cy="4471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8202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První schůzka projektového týmu s klientem (nebo bez) za účelem stanovení plánu dalšího postupu. </a:t>
            </a:r>
          </a:p>
          <a:p>
            <a:pPr algn="ctr">
              <a:lnSpc>
                <a:spcPts val="4480"/>
              </a:lnSpc>
            </a:pPr>
            <a:endParaRPr lang="en-US" sz="3200">
              <a:solidFill>
                <a:srgbClr val="282027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8202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V rámci dobré praxe, o které budu hovořit, proběhla tato jednání ŘV v Moravské Třebové, České Třebové a dalších obcích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CD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901947" cy="936200"/>
            <a:chOff x="0" y="0"/>
            <a:chExt cx="237550" cy="2465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7550" cy="246571"/>
            </a:xfrm>
            <a:custGeom>
              <a:avLst/>
              <a:gdLst/>
              <a:ahLst/>
              <a:cxnLst/>
              <a:rect l="l" t="t" r="r" b="b"/>
              <a:pathLst>
                <a:path w="237550" h="246571">
                  <a:moveTo>
                    <a:pt x="0" y="0"/>
                  </a:moveTo>
                  <a:lnTo>
                    <a:pt x="237550" y="0"/>
                  </a:lnTo>
                  <a:lnTo>
                    <a:pt x="237550" y="246571"/>
                  </a:lnTo>
                  <a:lnTo>
                    <a:pt x="0" y="246571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7550" cy="284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917275"/>
            <a:ext cx="9311192" cy="47625"/>
            <a:chOff x="0" y="0"/>
            <a:chExt cx="2452330" cy="125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52330" cy="12543"/>
            </a:xfrm>
            <a:custGeom>
              <a:avLst/>
              <a:gdLst/>
              <a:ahLst/>
              <a:cxnLst/>
              <a:rect l="l" t="t" r="r" b="b"/>
              <a:pathLst>
                <a:path w="2452330" h="12543">
                  <a:moveTo>
                    <a:pt x="0" y="0"/>
                  </a:moveTo>
                  <a:lnTo>
                    <a:pt x="2452330" y="0"/>
                  </a:lnTo>
                  <a:lnTo>
                    <a:pt x="2452330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452330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55754" y="1186318"/>
            <a:ext cx="689730" cy="585408"/>
          </a:xfrm>
          <a:custGeom>
            <a:avLst/>
            <a:gdLst/>
            <a:ahLst/>
            <a:cxnLst/>
            <a:rect l="l" t="t" r="r" b="b"/>
            <a:pathLst>
              <a:path w="689730" h="585408">
                <a:moveTo>
                  <a:pt x="0" y="0"/>
                </a:moveTo>
                <a:lnTo>
                  <a:pt x="689730" y="0"/>
                </a:lnTo>
                <a:lnTo>
                  <a:pt x="689730" y="585409"/>
                </a:lnTo>
                <a:lnTo>
                  <a:pt x="0" y="5854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155754" y="2107775"/>
            <a:ext cx="7640110" cy="2741430"/>
            <a:chOff x="0" y="0"/>
            <a:chExt cx="2012210" cy="72202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12210" cy="722023"/>
            </a:xfrm>
            <a:custGeom>
              <a:avLst/>
              <a:gdLst/>
              <a:ahLst/>
              <a:cxnLst/>
              <a:rect l="l" t="t" r="r" b="b"/>
              <a:pathLst>
                <a:path w="2012210" h="722023">
                  <a:moveTo>
                    <a:pt x="51680" y="0"/>
                  </a:moveTo>
                  <a:lnTo>
                    <a:pt x="1960530" y="0"/>
                  </a:lnTo>
                  <a:cubicBezTo>
                    <a:pt x="1989072" y="0"/>
                    <a:pt x="2012210" y="23138"/>
                    <a:pt x="2012210" y="51680"/>
                  </a:cubicBezTo>
                  <a:lnTo>
                    <a:pt x="2012210" y="670343"/>
                  </a:lnTo>
                  <a:cubicBezTo>
                    <a:pt x="2012210" y="698885"/>
                    <a:pt x="1989072" y="722023"/>
                    <a:pt x="1960530" y="722023"/>
                  </a:cubicBezTo>
                  <a:lnTo>
                    <a:pt x="51680" y="722023"/>
                  </a:lnTo>
                  <a:cubicBezTo>
                    <a:pt x="23138" y="722023"/>
                    <a:pt x="0" y="698885"/>
                    <a:pt x="0" y="670343"/>
                  </a:cubicBezTo>
                  <a:lnTo>
                    <a:pt x="0" y="51680"/>
                  </a:lnTo>
                  <a:cubicBezTo>
                    <a:pt x="0" y="23138"/>
                    <a:pt x="23138" y="0"/>
                    <a:pt x="51680" y="0"/>
                  </a:cubicBezTo>
                  <a:close/>
                </a:path>
              </a:pathLst>
            </a:custGeom>
            <a:solidFill>
              <a:srgbClr val="E0D999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012210" cy="760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141583" y="1101785"/>
            <a:ext cx="7963947" cy="659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282027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SPOLUPRÁCE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9619190" y="2107775"/>
            <a:ext cx="7640110" cy="2741430"/>
            <a:chOff x="0" y="0"/>
            <a:chExt cx="2012210" cy="72202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12210" cy="722023"/>
            </a:xfrm>
            <a:custGeom>
              <a:avLst/>
              <a:gdLst/>
              <a:ahLst/>
              <a:cxnLst/>
              <a:rect l="l" t="t" r="r" b="b"/>
              <a:pathLst>
                <a:path w="2012210" h="722023">
                  <a:moveTo>
                    <a:pt x="51680" y="0"/>
                  </a:moveTo>
                  <a:lnTo>
                    <a:pt x="1960530" y="0"/>
                  </a:lnTo>
                  <a:cubicBezTo>
                    <a:pt x="1989072" y="0"/>
                    <a:pt x="2012210" y="23138"/>
                    <a:pt x="2012210" y="51680"/>
                  </a:cubicBezTo>
                  <a:lnTo>
                    <a:pt x="2012210" y="670343"/>
                  </a:lnTo>
                  <a:cubicBezTo>
                    <a:pt x="2012210" y="698885"/>
                    <a:pt x="1989072" y="722023"/>
                    <a:pt x="1960530" y="722023"/>
                  </a:cubicBezTo>
                  <a:lnTo>
                    <a:pt x="51680" y="722023"/>
                  </a:lnTo>
                  <a:cubicBezTo>
                    <a:pt x="23138" y="722023"/>
                    <a:pt x="0" y="698885"/>
                    <a:pt x="0" y="670343"/>
                  </a:cubicBezTo>
                  <a:lnTo>
                    <a:pt x="0" y="51680"/>
                  </a:lnTo>
                  <a:cubicBezTo>
                    <a:pt x="0" y="23138"/>
                    <a:pt x="23138" y="0"/>
                    <a:pt x="51680" y="0"/>
                  </a:cubicBezTo>
                  <a:close/>
                </a:path>
              </a:pathLst>
            </a:custGeom>
            <a:solidFill>
              <a:srgbClr val="E0D999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012210" cy="7601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8700" y="5363555"/>
            <a:ext cx="7640110" cy="4815287"/>
            <a:chOff x="0" y="0"/>
            <a:chExt cx="2012210" cy="126822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12210" cy="1268224"/>
            </a:xfrm>
            <a:custGeom>
              <a:avLst/>
              <a:gdLst/>
              <a:ahLst/>
              <a:cxnLst/>
              <a:rect l="l" t="t" r="r" b="b"/>
              <a:pathLst>
                <a:path w="2012210" h="1268224">
                  <a:moveTo>
                    <a:pt x="51680" y="0"/>
                  </a:moveTo>
                  <a:lnTo>
                    <a:pt x="1960530" y="0"/>
                  </a:lnTo>
                  <a:cubicBezTo>
                    <a:pt x="1989072" y="0"/>
                    <a:pt x="2012210" y="23138"/>
                    <a:pt x="2012210" y="51680"/>
                  </a:cubicBezTo>
                  <a:lnTo>
                    <a:pt x="2012210" y="1216544"/>
                  </a:lnTo>
                  <a:cubicBezTo>
                    <a:pt x="2012210" y="1245086"/>
                    <a:pt x="1989072" y="1268224"/>
                    <a:pt x="1960530" y="1268224"/>
                  </a:cubicBezTo>
                  <a:lnTo>
                    <a:pt x="51680" y="1268224"/>
                  </a:lnTo>
                  <a:cubicBezTo>
                    <a:pt x="23138" y="1268224"/>
                    <a:pt x="0" y="1245086"/>
                    <a:pt x="0" y="1216544"/>
                  </a:cubicBezTo>
                  <a:lnTo>
                    <a:pt x="0" y="51680"/>
                  </a:lnTo>
                  <a:cubicBezTo>
                    <a:pt x="0" y="23138"/>
                    <a:pt x="23138" y="0"/>
                    <a:pt x="51680" y="0"/>
                  </a:cubicBezTo>
                  <a:close/>
                </a:path>
              </a:pathLst>
            </a:custGeom>
            <a:solidFill>
              <a:srgbClr val="E0D99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012210" cy="1306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619190" y="5363555"/>
            <a:ext cx="7640110" cy="4815287"/>
            <a:chOff x="0" y="0"/>
            <a:chExt cx="2012210" cy="126822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012210" cy="1268224"/>
            </a:xfrm>
            <a:custGeom>
              <a:avLst/>
              <a:gdLst/>
              <a:ahLst/>
              <a:cxnLst/>
              <a:rect l="l" t="t" r="r" b="b"/>
              <a:pathLst>
                <a:path w="2012210" h="1268224">
                  <a:moveTo>
                    <a:pt x="51680" y="0"/>
                  </a:moveTo>
                  <a:lnTo>
                    <a:pt x="1960530" y="0"/>
                  </a:lnTo>
                  <a:cubicBezTo>
                    <a:pt x="1989072" y="0"/>
                    <a:pt x="2012210" y="23138"/>
                    <a:pt x="2012210" y="51680"/>
                  </a:cubicBezTo>
                  <a:lnTo>
                    <a:pt x="2012210" y="1216544"/>
                  </a:lnTo>
                  <a:cubicBezTo>
                    <a:pt x="2012210" y="1245086"/>
                    <a:pt x="1989072" y="1268224"/>
                    <a:pt x="1960530" y="1268224"/>
                  </a:cubicBezTo>
                  <a:lnTo>
                    <a:pt x="51680" y="1268224"/>
                  </a:lnTo>
                  <a:cubicBezTo>
                    <a:pt x="23138" y="1268224"/>
                    <a:pt x="0" y="1245086"/>
                    <a:pt x="0" y="1216544"/>
                  </a:cubicBezTo>
                  <a:lnTo>
                    <a:pt x="0" y="51680"/>
                  </a:lnTo>
                  <a:cubicBezTo>
                    <a:pt x="0" y="23138"/>
                    <a:pt x="23138" y="0"/>
                    <a:pt x="51680" y="0"/>
                  </a:cubicBezTo>
                  <a:close/>
                </a:path>
              </a:pathLst>
            </a:custGeom>
            <a:solidFill>
              <a:srgbClr val="E0D999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2012210" cy="13063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717793" y="2218650"/>
            <a:ext cx="6516031" cy="2462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28202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Spolupráce musí být od počátku nastavena transparentně s možností komunikace s odbornou veřejností a organizování kulatých stolů či jiných společných setkání.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064049" y="2713950"/>
            <a:ext cx="6750392" cy="1471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>
                <a:solidFill>
                  <a:srgbClr val="28202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V ORP Česká Třebová se tato spolupráce osvědčila a stala se pevným základem pro budování komplexní sítě partnerů.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73559" y="6156394"/>
            <a:ext cx="6750392" cy="3181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28202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Spolupráci zahájil ŘV HSOÚ na začátku roku 2023.</a:t>
            </a: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28202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Oslovili jsme dotčené aktéry na lokální úrovni – samosprávu, Úřad práce, ZŠ, MŠ, PČR, Městskou policii, poskytovatele sociálních služeb, odborníky (ASZ MMR, RRAPK, KONEP) a také OBČANY.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064049" y="5611205"/>
            <a:ext cx="6750392" cy="5010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28202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V ORP Česká Třebová bylo nutné aktivizovat formální komunitní plánování. Dne 22. 2. 2023 jsme spolu se zástupci samosprávy uspořádali Konferenci poskytovatelů sociálních služeb s přesahem do ORP České Třebové. V rámci pracovní části konference byly navrženy jednotlivé PS a MT komunitního plánování. Dokument "Komunitní plán sociálních služeb a souvisejících aktivit 2023+" schválila Rada města v srpnu 2023.</a:t>
            </a:r>
          </a:p>
          <a:p>
            <a:pPr algn="ctr">
              <a:lnSpc>
                <a:spcPts val="3640"/>
              </a:lnSpc>
            </a:pPr>
            <a:endParaRPr lang="en-US" sz="2600">
              <a:solidFill>
                <a:srgbClr val="282027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B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901947" cy="936200"/>
            <a:chOff x="0" y="0"/>
            <a:chExt cx="237550" cy="2465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7550" cy="246571"/>
            </a:xfrm>
            <a:custGeom>
              <a:avLst/>
              <a:gdLst/>
              <a:ahLst/>
              <a:cxnLst/>
              <a:rect l="l" t="t" r="r" b="b"/>
              <a:pathLst>
                <a:path w="237550" h="246571">
                  <a:moveTo>
                    <a:pt x="0" y="0"/>
                  </a:moveTo>
                  <a:lnTo>
                    <a:pt x="237550" y="0"/>
                  </a:lnTo>
                  <a:lnTo>
                    <a:pt x="237550" y="246571"/>
                  </a:lnTo>
                  <a:lnTo>
                    <a:pt x="0" y="246571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7550" cy="284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917275"/>
            <a:ext cx="11763370" cy="47625"/>
            <a:chOff x="0" y="0"/>
            <a:chExt cx="3098171" cy="125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98171" cy="12543"/>
            </a:xfrm>
            <a:custGeom>
              <a:avLst/>
              <a:gdLst/>
              <a:ahLst/>
              <a:cxnLst/>
              <a:rect l="l" t="t" r="r" b="b"/>
              <a:pathLst>
                <a:path w="3098171" h="12543">
                  <a:moveTo>
                    <a:pt x="0" y="0"/>
                  </a:moveTo>
                  <a:lnTo>
                    <a:pt x="3098171" y="0"/>
                  </a:lnTo>
                  <a:lnTo>
                    <a:pt x="3098171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098171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55754" y="1186318"/>
            <a:ext cx="689730" cy="585408"/>
          </a:xfrm>
          <a:custGeom>
            <a:avLst/>
            <a:gdLst/>
            <a:ahLst/>
            <a:cxnLst/>
            <a:rect l="l" t="t" r="r" b="b"/>
            <a:pathLst>
              <a:path w="689730" h="585408">
                <a:moveTo>
                  <a:pt x="0" y="0"/>
                </a:moveTo>
                <a:lnTo>
                  <a:pt x="689730" y="0"/>
                </a:lnTo>
                <a:lnTo>
                  <a:pt x="689730" y="585409"/>
                </a:lnTo>
                <a:lnTo>
                  <a:pt x="0" y="5854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294057" y="1771727"/>
            <a:ext cx="5798492" cy="7103819"/>
          </a:xfrm>
          <a:custGeom>
            <a:avLst/>
            <a:gdLst/>
            <a:ahLst/>
            <a:cxnLst/>
            <a:rect l="l" t="t" r="r" b="b"/>
            <a:pathLst>
              <a:path w="5798492" h="7103819">
                <a:moveTo>
                  <a:pt x="0" y="0"/>
                </a:moveTo>
                <a:lnTo>
                  <a:pt x="5798492" y="0"/>
                </a:lnTo>
                <a:lnTo>
                  <a:pt x="5798492" y="7103819"/>
                </a:lnTo>
                <a:lnTo>
                  <a:pt x="0" y="71038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141583" y="1092260"/>
            <a:ext cx="11286800" cy="765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282027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DOPADY / VÝSTUPY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79983" y="2258536"/>
            <a:ext cx="12112087" cy="7684432"/>
            <a:chOff x="0" y="0"/>
            <a:chExt cx="3190015" cy="202388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190015" cy="2023883"/>
            </a:xfrm>
            <a:custGeom>
              <a:avLst/>
              <a:gdLst/>
              <a:ahLst/>
              <a:cxnLst/>
              <a:rect l="l" t="t" r="r" b="b"/>
              <a:pathLst>
                <a:path w="3190015" h="2023883">
                  <a:moveTo>
                    <a:pt x="32599" y="0"/>
                  </a:moveTo>
                  <a:lnTo>
                    <a:pt x="3157416" y="0"/>
                  </a:lnTo>
                  <a:cubicBezTo>
                    <a:pt x="3166062" y="0"/>
                    <a:pt x="3174353" y="3434"/>
                    <a:pt x="3180467" y="9548"/>
                  </a:cubicBezTo>
                  <a:cubicBezTo>
                    <a:pt x="3186580" y="15661"/>
                    <a:pt x="3190015" y="23953"/>
                    <a:pt x="3190015" y="32599"/>
                  </a:cubicBezTo>
                  <a:lnTo>
                    <a:pt x="3190015" y="1991285"/>
                  </a:lnTo>
                  <a:cubicBezTo>
                    <a:pt x="3190015" y="1999930"/>
                    <a:pt x="3186580" y="2008222"/>
                    <a:pt x="3180467" y="2014335"/>
                  </a:cubicBezTo>
                  <a:cubicBezTo>
                    <a:pt x="3174353" y="2020449"/>
                    <a:pt x="3166062" y="2023883"/>
                    <a:pt x="3157416" y="2023883"/>
                  </a:cubicBezTo>
                  <a:lnTo>
                    <a:pt x="32599" y="2023883"/>
                  </a:lnTo>
                  <a:cubicBezTo>
                    <a:pt x="23953" y="2023883"/>
                    <a:pt x="15661" y="2020449"/>
                    <a:pt x="9548" y="2014335"/>
                  </a:cubicBezTo>
                  <a:cubicBezTo>
                    <a:pt x="3434" y="2008222"/>
                    <a:pt x="0" y="1999930"/>
                    <a:pt x="0" y="1991285"/>
                  </a:cubicBezTo>
                  <a:lnTo>
                    <a:pt x="0" y="32599"/>
                  </a:lnTo>
                  <a:cubicBezTo>
                    <a:pt x="0" y="23953"/>
                    <a:pt x="3434" y="15661"/>
                    <a:pt x="9548" y="9548"/>
                  </a:cubicBezTo>
                  <a:cubicBezTo>
                    <a:pt x="15661" y="3434"/>
                    <a:pt x="23953" y="0"/>
                    <a:pt x="32599" y="0"/>
                  </a:cubicBezTo>
                  <a:close/>
                </a:path>
              </a:pathLst>
            </a:custGeom>
            <a:solidFill>
              <a:srgbClr val="F0C3A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3190015" cy="20619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479674" y="2416176"/>
            <a:ext cx="10767344" cy="7870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6" lvl="1" indent="-269878" algn="ctr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28202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Aktivní a funkční komunitní plán včetně konkrétních cílů a opatření, které jsou průběžně plněny.</a:t>
            </a:r>
          </a:p>
          <a:p>
            <a:pPr marL="539756" lvl="1" indent="-269878" algn="ctr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28202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PS pracují na přípravě návrhu katalogu poskytovatelů sociálních služeb, ale nyní čekají na informace kolegů z KÚ PK v jaké fázi je příprava krajského katalogu poskytovatelů sociálních služeb.</a:t>
            </a:r>
          </a:p>
          <a:p>
            <a:pPr marL="539756" lvl="1" indent="-269878" algn="ctr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28202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Spolupráce s poskytovateli sociálních služeb nad rámec komunitního plánování.</a:t>
            </a:r>
          </a:p>
          <a:p>
            <a:pPr marL="539756" lvl="1" indent="-269878" algn="ctr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28202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Organizované vzdělávání zástupců poskytovatelů sociálních služeb a jednotlivých odborů obecního úřadu (KONEP).</a:t>
            </a:r>
          </a:p>
          <a:p>
            <a:pPr marL="539756" lvl="1" indent="-269878" algn="ctr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28202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Analýza sociálních služeb v České Třebové (FES UP) s přesahem do ORP České Třebové.</a:t>
            </a:r>
          </a:p>
          <a:p>
            <a:pPr marL="539756" lvl="1" indent="-269878" algn="ctr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28202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Podpis memoranda o spolupráci města s ASZ MMR koncem roku 2023.</a:t>
            </a:r>
          </a:p>
          <a:p>
            <a:pPr marL="539756" lvl="1" indent="-269878" algn="ctr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28202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Vznik "Plánu sociálního začleňování města Česká Třebová 2024-2027".</a:t>
            </a:r>
          </a:p>
          <a:p>
            <a:pPr marL="539756" lvl="1" indent="-269878" algn="ctr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28202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Vznik nové "Koncepce prevence kriminality" 2025-2028.</a:t>
            </a:r>
          </a:p>
          <a:p>
            <a:pPr marL="539756" lvl="1" indent="-269878" algn="ctr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28202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Příprava analýzy potřeb učebních oborů pro děti a mládež z Borku (ve spolupráci s FES UP).</a:t>
            </a:r>
          </a:p>
          <a:p>
            <a:pPr marL="539756" lvl="1" indent="-269878" algn="ctr">
              <a:lnSpc>
                <a:spcPts val="3500"/>
              </a:lnSpc>
              <a:buFont typeface="Arial"/>
              <a:buChar char="•"/>
            </a:pPr>
            <a:r>
              <a:rPr lang="en-US" sz="2500">
                <a:solidFill>
                  <a:srgbClr val="28202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Již realizujeme konkrétní projekty – paní místostarostka Válková.</a:t>
            </a:r>
          </a:p>
          <a:p>
            <a:pPr algn="ctr">
              <a:lnSpc>
                <a:spcPts val="3500"/>
              </a:lnSpc>
            </a:pPr>
            <a:endParaRPr lang="en-US" sz="2500">
              <a:solidFill>
                <a:srgbClr val="282027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C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901947" cy="936200"/>
            <a:chOff x="0" y="0"/>
            <a:chExt cx="237550" cy="2465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7550" cy="246571"/>
            </a:xfrm>
            <a:custGeom>
              <a:avLst/>
              <a:gdLst/>
              <a:ahLst/>
              <a:cxnLst/>
              <a:rect l="l" t="t" r="r" b="b"/>
              <a:pathLst>
                <a:path w="237550" h="246571">
                  <a:moveTo>
                    <a:pt x="0" y="0"/>
                  </a:moveTo>
                  <a:lnTo>
                    <a:pt x="237550" y="0"/>
                  </a:lnTo>
                  <a:lnTo>
                    <a:pt x="237550" y="246571"/>
                  </a:lnTo>
                  <a:lnTo>
                    <a:pt x="0" y="246571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7550" cy="284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917275"/>
            <a:ext cx="16230600" cy="47625"/>
            <a:chOff x="0" y="0"/>
            <a:chExt cx="4274726" cy="125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12543"/>
            </a:xfrm>
            <a:custGeom>
              <a:avLst/>
              <a:gdLst/>
              <a:ahLst/>
              <a:cxnLst/>
              <a:rect l="l" t="t" r="r" b="b"/>
              <a:pathLst>
                <a:path w="4274726" h="12543">
                  <a:moveTo>
                    <a:pt x="0" y="0"/>
                  </a:moveTo>
                  <a:lnTo>
                    <a:pt x="4274726" y="0"/>
                  </a:lnTo>
                  <a:lnTo>
                    <a:pt x="4274726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55754" y="1186318"/>
            <a:ext cx="689730" cy="585408"/>
          </a:xfrm>
          <a:custGeom>
            <a:avLst/>
            <a:gdLst/>
            <a:ahLst/>
            <a:cxnLst/>
            <a:rect l="l" t="t" r="r" b="b"/>
            <a:pathLst>
              <a:path w="689730" h="585408">
                <a:moveTo>
                  <a:pt x="0" y="0"/>
                </a:moveTo>
                <a:lnTo>
                  <a:pt x="689730" y="0"/>
                </a:lnTo>
                <a:lnTo>
                  <a:pt x="689730" y="585409"/>
                </a:lnTo>
                <a:lnTo>
                  <a:pt x="0" y="5854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0084924" y="4518395"/>
            <a:ext cx="6920345" cy="2691003"/>
            <a:chOff x="0" y="0"/>
            <a:chExt cx="1822642" cy="7087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22642" cy="708741"/>
            </a:xfrm>
            <a:custGeom>
              <a:avLst/>
              <a:gdLst/>
              <a:ahLst/>
              <a:cxnLst/>
              <a:rect l="l" t="t" r="r" b="b"/>
              <a:pathLst>
                <a:path w="1822642" h="708741">
                  <a:moveTo>
                    <a:pt x="57055" y="0"/>
                  </a:moveTo>
                  <a:lnTo>
                    <a:pt x="1765588" y="0"/>
                  </a:lnTo>
                  <a:cubicBezTo>
                    <a:pt x="1780720" y="0"/>
                    <a:pt x="1795232" y="6011"/>
                    <a:pt x="1805931" y="16711"/>
                  </a:cubicBezTo>
                  <a:cubicBezTo>
                    <a:pt x="1816631" y="27411"/>
                    <a:pt x="1822642" y="41923"/>
                    <a:pt x="1822642" y="57055"/>
                  </a:cubicBezTo>
                  <a:lnTo>
                    <a:pt x="1822642" y="651687"/>
                  </a:lnTo>
                  <a:cubicBezTo>
                    <a:pt x="1822642" y="683197"/>
                    <a:pt x="1797098" y="708741"/>
                    <a:pt x="1765588" y="708741"/>
                  </a:cubicBezTo>
                  <a:lnTo>
                    <a:pt x="57055" y="708741"/>
                  </a:lnTo>
                  <a:cubicBezTo>
                    <a:pt x="41923" y="708741"/>
                    <a:pt x="27411" y="702730"/>
                    <a:pt x="16711" y="692031"/>
                  </a:cubicBezTo>
                  <a:cubicBezTo>
                    <a:pt x="6011" y="681331"/>
                    <a:pt x="0" y="666819"/>
                    <a:pt x="0" y="651687"/>
                  </a:cubicBezTo>
                  <a:lnTo>
                    <a:pt x="0" y="57055"/>
                  </a:lnTo>
                  <a:cubicBezTo>
                    <a:pt x="0" y="41923"/>
                    <a:pt x="6011" y="27411"/>
                    <a:pt x="16711" y="16711"/>
                  </a:cubicBezTo>
                  <a:cubicBezTo>
                    <a:pt x="27411" y="6011"/>
                    <a:pt x="41923" y="0"/>
                    <a:pt x="57055" y="0"/>
                  </a:cubicBezTo>
                  <a:close/>
                </a:path>
              </a:pathLst>
            </a:custGeom>
            <a:solidFill>
              <a:srgbClr val="E9DBC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822642" cy="7468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305895" y="2469493"/>
            <a:ext cx="6909727" cy="6788807"/>
          </a:xfrm>
          <a:custGeom>
            <a:avLst/>
            <a:gdLst/>
            <a:ahLst/>
            <a:cxnLst/>
            <a:rect l="l" t="t" r="r" b="b"/>
            <a:pathLst>
              <a:path w="6909727" h="6788807">
                <a:moveTo>
                  <a:pt x="0" y="0"/>
                </a:moveTo>
                <a:lnTo>
                  <a:pt x="6909727" y="0"/>
                </a:lnTo>
                <a:lnTo>
                  <a:pt x="6909727" y="6788807"/>
                </a:lnTo>
                <a:lnTo>
                  <a:pt x="0" y="67888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334641" y="4723437"/>
            <a:ext cx="6420911" cy="2223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8202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Každá síť, která již existuje nebo je teprve tvořena, je živý a nikdy nekončící proces, o který se musíme neustále starat.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071906" y="1044060"/>
            <a:ext cx="10399581" cy="840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1">
                <a:solidFill>
                  <a:srgbClr val="282027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SÍŤ NA LOKÁLNÍ ÚROVNI / TVORBA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CD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901947" cy="936200"/>
            <a:chOff x="0" y="0"/>
            <a:chExt cx="237550" cy="2465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7550" cy="246571"/>
            </a:xfrm>
            <a:custGeom>
              <a:avLst/>
              <a:gdLst/>
              <a:ahLst/>
              <a:cxnLst/>
              <a:rect l="l" t="t" r="r" b="b"/>
              <a:pathLst>
                <a:path w="237550" h="246571">
                  <a:moveTo>
                    <a:pt x="0" y="0"/>
                  </a:moveTo>
                  <a:lnTo>
                    <a:pt x="237550" y="0"/>
                  </a:lnTo>
                  <a:lnTo>
                    <a:pt x="237550" y="246571"/>
                  </a:lnTo>
                  <a:lnTo>
                    <a:pt x="0" y="246571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7550" cy="284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917264"/>
            <a:ext cx="9089451" cy="47635"/>
            <a:chOff x="0" y="0"/>
            <a:chExt cx="2393929" cy="1254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93929" cy="12546"/>
            </a:xfrm>
            <a:custGeom>
              <a:avLst/>
              <a:gdLst/>
              <a:ahLst/>
              <a:cxnLst/>
              <a:rect l="l" t="t" r="r" b="b"/>
              <a:pathLst>
                <a:path w="2393929" h="12546">
                  <a:moveTo>
                    <a:pt x="0" y="0"/>
                  </a:moveTo>
                  <a:lnTo>
                    <a:pt x="2393929" y="0"/>
                  </a:lnTo>
                  <a:lnTo>
                    <a:pt x="2393929" y="12546"/>
                  </a:lnTo>
                  <a:lnTo>
                    <a:pt x="0" y="12546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393929" cy="506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55754" y="1186318"/>
            <a:ext cx="689730" cy="585408"/>
          </a:xfrm>
          <a:custGeom>
            <a:avLst/>
            <a:gdLst/>
            <a:ahLst/>
            <a:cxnLst/>
            <a:rect l="l" t="t" r="r" b="b"/>
            <a:pathLst>
              <a:path w="689730" h="585408">
                <a:moveTo>
                  <a:pt x="0" y="0"/>
                </a:moveTo>
                <a:lnTo>
                  <a:pt x="689730" y="0"/>
                </a:lnTo>
                <a:lnTo>
                  <a:pt x="689730" y="585409"/>
                </a:lnTo>
                <a:lnTo>
                  <a:pt x="0" y="5854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860000" y="1964900"/>
            <a:ext cx="5399300" cy="7525156"/>
          </a:xfrm>
          <a:custGeom>
            <a:avLst/>
            <a:gdLst/>
            <a:ahLst/>
            <a:cxnLst/>
            <a:rect l="l" t="t" r="r" b="b"/>
            <a:pathLst>
              <a:path w="5399300" h="7525156">
                <a:moveTo>
                  <a:pt x="0" y="0"/>
                </a:moveTo>
                <a:lnTo>
                  <a:pt x="5399300" y="0"/>
                </a:lnTo>
                <a:lnTo>
                  <a:pt x="5399300" y="7525156"/>
                </a:lnTo>
                <a:lnTo>
                  <a:pt x="0" y="75251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028700" y="3569335"/>
            <a:ext cx="9843139" cy="5171269"/>
            <a:chOff x="0" y="0"/>
            <a:chExt cx="2592432" cy="136198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592432" cy="1361980"/>
            </a:xfrm>
            <a:custGeom>
              <a:avLst/>
              <a:gdLst/>
              <a:ahLst/>
              <a:cxnLst/>
              <a:rect l="l" t="t" r="r" b="b"/>
              <a:pathLst>
                <a:path w="2592432" h="1361980">
                  <a:moveTo>
                    <a:pt x="40113" y="0"/>
                  </a:moveTo>
                  <a:lnTo>
                    <a:pt x="2552319" y="0"/>
                  </a:lnTo>
                  <a:cubicBezTo>
                    <a:pt x="2562957" y="0"/>
                    <a:pt x="2573160" y="4226"/>
                    <a:pt x="2580683" y="11749"/>
                  </a:cubicBezTo>
                  <a:cubicBezTo>
                    <a:pt x="2588206" y="19271"/>
                    <a:pt x="2592432" y="29474"/>
                    <a:pt x="2592432" y="40113"/>
                  </a:cubicBezTo>
                  <a:lnTo>
                    <a:pt x="2592432" y="1321867"/>
                  </a:lnTo>
                  <a:cubicBezTo>
                    <a:pt x="2592432" y="1332506"/>
                    <a:pt x="2588206" y="1342709"/>
                    <a:pt x="2580683" y="1350232"/>
                  </a:cubicBezTo>
                  <a:cubicBezTo>
                    <a:pt x="2573160" y="1357754"/>
                    <a:pt x="2562957" y="1361980"/>
                    <a:pt x="2552319" y="1361980"/>
                  </a:cubicBezTo>
                  <a:lnTo>
                    <a:pt x="40113" y="1361980"/>
                  </a:lnTo>
                  <a:cubicBezTo>
                    <a:pt x="29474" y="1361980"/>
                    <a:pt x="19271" y="1357754"/>
                    <a:pt x="11749" y="1350232"/>
                  </a:cubicBezTo>
                  <a:cubicBezTo>
                    <a:pt x="4226" y="1342709"/>
                    <a:pt x="0" y="1332506"/>
                    <a:pt x="0" y="1321867"/>
                  </a:cubicBezTo>
                  <a:lnTo>
                    <a:pt x="0" y="40113"/>
                  </a:lnTo>
                  <a:cubicBezTo>
                    <a:pt x="0" y="29474"/>
                    <a:pt x="4226" y="19271"/>
                    <a:pt x="11749" y="11749"/>
                  </a:cubicBezTo>
                  <a:cubicBezTo>
                    <a:pt x="19271" y="4226"/>
                    <a:pt x="29474" y="0"/>
                    <a:pt x="40113" y="0"/>
                  </a:cubicBezTo>
                  <a:close/>
                </a:path>
              </a:pathLst>
            </a:custGeom>
            <a:solidFill>
              <a:srgbClr val="C5BE8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592432" cy="14000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141583" y="1101785"/>
            <a:ext cx="8904662" cy="659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282027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EVALUACE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13150" y="4053476"/>
            <a:ext cx="9274240" cy="3947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8202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Evaluace znamená zapracování všech zpětných vazeb, splněných i nesplněných cílů a opatření a nových poznatků. </a:t>
            </a:r>
          </a:p>
          <a:p>
            <a:pPr algn="ctr">
              <a:lnSpc>
                <a:spcPts val="4480"/>
              </a:lnSpc>
            </a:pPr>
            <a:endParaRPr lang="en-US" sz="3200">
              <a:solidFill>
                <a:srgbClr val="282027"/>
              </a:solidFill>
              <a:latin typeface="Helvetica World"/>
              <a:ea typeface="Helvetica World"/>
              <a:cs typeface="Helvetica World"/>
              <a:sym typeface="Helvetica World"/>
            </a:endParaRP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28202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Slouží jako podnět k dalším krokům, které povedou k novému </a:t>
            </a:r>
            <a:r>
              <a:rPr lang="en-US" sz="3200" b="1">
                <a:solidFill>
                  <a:srgbClr val="282027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KICKOFF MEETINGU </a:t>
            </a:r>
            <a:r>
              <a:rPr lang="en-US" sz="3200">
                <a:solidFill>
                  <a:srgbClr val="282027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 dalšímu rozvoji spolupráce.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C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33375"/>
            <a:ext cx="901947" cy="936200"/>
            <a:chOff x="0" y="0"/>
            <a:chExt cx="237550" cy="2465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7550" cy="246571"/>
            </a:xfrm>
            <a:custGeom>
              <a:avLst/>
              <a:gdLst/>
              <a:ahLst/>
              <a:cxnLst/>
              <a:rect l="l" t="t" r="r" b="b"/>
              <a:pathLst>
                <a:path w="237550" h="246571">
                  <a:moveTo>
                    <a:pt x="0" y="0"/>
                  </a:moveTo>
                  <a:lnTo>
                    <a:pt x="237550" y="0"/>
                  </a:lnTo>
                  <a:lnTo>
                    <a:pt x="237550" y="246571"/>
                  </a:lnTo>
                  <a:lnTo>
                    <a:pt x="0" y="246571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7550" cy="284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446938"/>
            <a:ext cx="7701417" cy="47625"/>
            <a:chOff x="0" y="0"/>
            <a:chExt cx="2028357" cy="125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28357" cy="12543"/>
            </a:xfrm>
            <a:custGeom>
              <a:avLst/>
              <a:gdLst/>
              <a:ahLst/>
              <a:cxnLst/>
              <a:rect l="l" t="t" r="r" b="b"/>
              <a:pathLst>
                <a:path w="2028357" h="12543">
                  <a:moveTo>
                    <a:pt x="0" y="0"/>
                  </a:moveTo>
                  <a:lnTo>
                    <a:pt x="2028357" y="0"/>
                  </a:lnTo>
                  <a:lnTo>
                    <a:pt x="2028357" y="12543"/>
                  </a:lnTo>
                  <a:lnTo>
                    <a:pt x="0" y="12543"/>
                  </a:lnTo>
                  <a:close/>
                </a:path>
              </a:pathLst>
            </a:custGeom>
            <a:solidFill>
              <a:srgbClr val="5B352E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028357" cy="50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55754" y="474616"/>
            <a:ext cx="689730" cy="585408"/>
          </a:xfrm>
          <a:custGeom>
            <a:avLst/>
            <a:gdLst/>
            <a:ahLst/>
            <a:cxnLst/>
            <a:rect l="l" t="t" r="r" b="b"/>
            <a:pathLst>
              <a:path w="689730" h="585408">
                <a:moveTo>
                  <a:pt x="0" y="0"/>
                </a:moveTo>
                <a:lnTo>
                  <a:pt x="689730" y="0"/>
                </a:lnTo>
                <a:lnTo>
                  <a:pt x="689730" y="585409"/>
                </a:lnTo>
                <a:lnTo>
                  <a:pt x="0" y="5854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52807" y="1846988"/>
            <a:ext cx="11249677" cy="8166081"/>
            <a:chOff x="0" y="0"/>
            <a:chExt cx="2962878" cy="215073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962878" cy="2150738"/>
            </a:xfrm>
            <a:custGeom>
              <a:avLst/>
              <a:gdLst/>
              <a:ahLst/>
              <a:cxnLst/>
              <a:rect l="l" t="t" r="r" b="b"/>
              <a:pathLst>
                <a:path w="2962878" h="2150738">
                  <a:moveTo>
                    <a:pt x="35098" y="0"/>
                  </a:moveTo>
                  <a:lnTo>
                    <a:pt x="2927780" y="0"/>
                  </a:lnTo>
                  <a:cubicBezTo>
                    <a:pt x="2947164" y="0"/>
                    <a:pt x="2962878" y="15714"/>
                    <a:pt x="2962878" y="35098"/>
                  </a:cubicBezTo>
                  <a:lnTo>
                    <a:pt x="2962878" y="2115640"/>
                  </a:lnTo>
                  <a:cubicBezTo>
                    <a:pt x="2962878" y="2124948"/>
                    <a:pt x="2959180" y="2133876"/>
                    <a:pt x="2952598" y="2140458"/>
                  </a:cubicBezTo>
                  <a:cubicBezTo>
                    <a:pt x="2946016" y="2147040"/>
                    <a:pt x="2937089" y="2150738"/>
                    <a:pt x="2927780" y="2150738"/>
                  </a:cubicBezTo>
                  <a:lnTo>
                    <a:pt x="35098" y="2150738"/>
                  </a:lnTo>
                  <a:cubicBezTo>
                    <a:pt x="25789" y="2150738"/>
                    <a:pt x="16862" y="2147040"/>
                    <a:pt x="10280" y="2140458"/>
                  </a:cubicBezTo>
                  <a:cubicBezTo>
                    <a:pt x="3698" y="2133876"/>
                    <a:pt x="0" y="2124948"/>
                    <a:pt x="0" y="2115640"/>
                  </a:cubicBezTo>
                  <a:lnTo>
                    <a:pt x="0" y="35098"/>
                  </a:lnTo>
                  <a:cubicBezTo>
                    <a:pt x="0" y="25789"/>
                    <a:pt x="3698" y="16862"/>
                    <a:pt x="10280" y="10280"/>
                  </a:cubicBezTo>
                  <a:cubicBezTo>
                    <a:pt x="16862" y="3698"/>
                    <a:pt x="25789" y="0"/>
                    <a:pt x="35098" y="0"/>
                  </a:cubicBezTo>
                  <a:close/>
                </a:path>
              </a:pathLst>
            </a:custGeom>
            <a:solidFill>
              <a:srgbClr val="D7C2A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962878" cy="21888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3997227" y="2056574"/>
            <a:ext cx="7103344" cy="8071982"/>
          </a:xfrm>
          <a:custGeom>
            <a:avLst/>
            <a:gdLst/>
            <a:ahLst/>
            <a:cxnLst/>
            <a:rect l="l" t="t" r="r" b="b"/>
            <a:pathLst>
              <a:path w="7103344" h="8071982">
                <a:moveTo>
                  <a:pt x="0" y="0"/>
                </a:moveTo>
                <a:lnTo>
                  <a:pt x="7103344" y="0"/>
                </a:lnTo>
                <a:lnTo>
                  <a:pt x="7103344" y="8071982"/>
                </a:lnTo>
                <a:lnTo>
                  <a:pt x="0" y="80719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09253" y="2055317"/>
            <a:ext cx="10536784" cy="7749423"/>
          </a:xfrm>
          <a:custGeom>
            <a:avLst/>
            <a:gdLst/>
            <a:ahLst/>
            <a:cxnLst/>
            <a:rect l="l" t="t" r="r" b="b"/>
            <a:pathLst>
              <a:path w="10536784" h="7749423">
                <a:moveTo>
                  <a:pt x="0" y="0"/>
                </a:moveTo>
                <a:lnTo>
                  <a:pt x="10536784" y="0"/>
                </a:lnTo>
                <a:lnTo>
                  <a:pt x="10536784" y="7749423"/>
                </a:lnTo>
                <a:lnTo>
                  <a:pt x="0" y="77494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2687" b="-2687"/>
            </a:stretch>
          </a:blipFill>
        </p:spPr>
      </p:sp>
      <p:grpSp>
        <p:nvGrpSpPr>
          <p:cNvPr id="14" name="Group 14"/>
          <p:cNvGrpSpPr/>
          <p:nvPr/>
        </p:nvGrpSpPr>
        <p:grpSpPr>
          <a:xfrm rot="5400000">
            <a:off x="8666815" y="4917402"/>
            <a:ext cx="8166081" cy="2025253"/>
            <a:chOff x="0" y="0"/>
            <a:chExt cx="2150737" cy="533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50738" cy="533400"/>
            </a:xfrm>
            <a:custGeom>
              <a:avLst/>
              <a:gdLst/>
              <a:ahLst/>
              <a:cxnLst/>
              <a:rect l="l" t="t" r="r" b="b"/>
              <a:pathLst>
                <a:path w="2150738" h="533400">
                  <a:moveTo>
                    <a:pt x="273050" y="0"/>
                  </a:moveTo>
                  <a:lnTo>
                    <a:pt x="0" y="266700"/>
                  </a:lnTo>
                  <a:lnTo>
                    <a:pt x="273050" y="533400"/>
                  </a:lnTo>
                  <a:lnTo>
                    <a:pt x="273050" y="400050"/>
                  </a:lnTo>
                  <a:lnTo>
                    <a:pt x="1877688" y="400050"/>
                  </a:lnTo>
                  <a:lnTo>
                    <a:pt x="1877688" y="533400"/>
                  </a:lnTo>
                  <a:lnTo>
                    <a:pt x="2150738" y="266700"/>
                  </a:lnTo>
                  <a:lnTo>
                    <a:pt x="1877688" y="0"/>
                  </a:lnTo>
                  <a:lnTo>
                    <a:pt x="1877688" y="133350"/>
                  </a:lnTo>
                  <a:lnTo>
                    <a:pt x="273050" y="133350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C5BE82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101600"/>
              <a:ext cx="1947537" cy="292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031117" y="438572"/>
            <a:ext cx="5696582" cy="659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b="1">
                <a:solidFill>
                  <a:srgbClr val="282027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GRAF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90675" y="2677160"/>
            <a:ext cx="318360" cy="6581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KOMUNIKÁTOR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CD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1551" y="7682676"/>
            <a:ext cx="20334419" cy="2939547"/>
            <a:chOff x="0" y="0"/>
            <a:chExt cx="5355567" cy="774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355567" cy="774202"/>
            </a:xfrm>
            <a:custGeom>
              <a:avLst/>
              <a:gdLst/>
              <a:ahLst/>
              <a:cxnLst/>
              <a:rect l="l" t="t" r="r" b="b"/>
              <a:pathLst>
                <a:path w="5355567" h="774202">
                  <a:moveTo>
                    <a:pt x="0" y="0"/>
                  </a:moveTo>
                  <a:lnTo>
                    <a:pt x="5355567" y="0"/>
                  </a:lnTo>
                  <a:lnTo>
                    <a:pt x="5355567" y="774202"/>
                  </a:lnTo>
                  <a:lnTo>
                    <a:pt x="0" y="774202"/>
                  </a:lnTo>
                  <a:close/>
                </a:path>
              </a:pathLst>
            </a:custGeom>
            <a:solidFill>
              <a:srgbClr val="69706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355567" cy="8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31921" y="3714226"/>
            <a:ext cx="16824158" cy="7570871"/>
          </a:xfrm>
          <a:custGeom>
            <a:avLst/>
            <a:gdLst/>
            <a:ahLst/>
            <a:cxnLst/>
            <a:rect l="l" t="t" r="r" b="b"/>
            <a:pathLst>
              <a:path w="16824158" h="7570871">
                <a:moveTo>
                  <a:pt x="0" y="0"/>
                </a:moveTo>
                <a:lnTo>
                  <a:pt x="16824158" y="0"/>
                </a:lnTo>
                <a:lnTo>
                  <a:pt x="16824158" y="7570870"/>
                </a:lnTo>
                <a:lnTo>
                  <a:pt x="0" y="75708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738568" y="1119932"/>
            <a:ext cx="13194181" cy="1589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41"/>
              </a:lnSpc>
            </a:pPr>
            <a:r>
              <a:rPr lang="en-US" sz="8600" b="1">
                <a:solidFill>
                  <a:srgbClr val="00000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Děkuji Vám za pozornost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</Words>
  <Application>Microsoft Office PowerPoint</Application>
  <PresentationFormat>Vlastní</PresentationFormat>
  <Paragraphs>35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6" baseType="lpstr">
      <vt:lpstr>Calibri</vt:lpstr>
      <vt:lpstr>Londrina Solid Heavy</vt:lpstr>
      <vt:lpstr>Arial</vt:lpstr>
      <vt:lpstr>Open Sans</vt:lpstr>
      <vt:lpstr>Helvetica World</vt:lpstr>
      <vt:lpstr>Helvetica World Bold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VHLED PĚŠÁKA</dc:title>
  <dc:creator>Vitková Martina Mgr.</dc:creator>
  <cp:lastModifiedBy>Vitková Martina Mgr.</cp:lastModifiedBy>
  <cp:revision>2</cp:revision>
  <dcterms:created xsi:type="dcterms:W3CDTF">2006-08-16T00:00:00Z</dcterms:created>
  <dcterms:modified xsi:type="dcterms:W3CDTF">2025-03-24T06:09:01Z</dcterms:modified>
  <dc:identifier>DAGiXmMAzGY</dc:identifier>
</cp:coreProperties>
</file>