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314" r:id="rId6"/>
    <p:sldId id="295" r:id="rId7"/>
    <p:sldId id="359" r:id="rId8"/>
    <p:sldId id="331" r:id="rId9"/>
    <p:sldId id="350" r:id="rId10"/>
    <p:sldId id="351" r:id="rId11"/>
    <p:sldId id="355" r:id="rId12"/>
    <p:sldId id="360" r:id="rId13"/>
    <p:sldId id="361" r:id="rId14"/>
    <p:sldId id="348" r:id="rId15"/>
    <p:sldId id="353" r:id="rId16"/>
    <p:sldId id="261" r:id="rId17"/>
    <p:sldId id="315" r:id="rId18"/>
    <p:sldId id="317" r:id="rId19"/>
    <p:sldId id="32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A224F-FC84-4FA4-8E6C-B9E93BD3E5D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ADFBD-D04B-4141-A5D8-CC28F530D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3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 Příjemci příspěvku na živobytí (zdroj dat: MPSV)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PnŽ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Příjemcem se může stát domácnost, jíž zůstává na život méně než částka živobytí (součet životního minima členů domácnosti), která vyčerpala jiné možnosti pro zvýšení příjmů a prokazuje snahu o zvýšení příjmu vlastní prací. (Trlifajová et al., 2018, s. 2)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 Příjemci příspěvku na bydlení (zdroj dat: MPSV)(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PnB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Příjemcem se může stát domácnost, která vydává víc než 30 % (v Praze 35 %) příjmu na pokrytí nákladů na bydlení.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Osoby v exekuci (zdroj dat: Exekutorská komora ČR)</a:t>
            </a:r>
          </a:p>
          <a:p>
            <a:pPr marL="45720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Osoba, proti níž je vedeno jedno či více exekučních řízení.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Dlouhodobě nezaměstnané osoby (zdroj dat: Úřad práce ČR)</a:t>
            </a:r>
          </a:p>
          <a:p>
            <a:pPr marL="45720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potenciálně ekonomicky aktivní je vedena v evidenci uchazečů o zaměstnání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Úřadu práce déle než 6 měsíců.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 Předčasné odchody ze systému základního vzdělávání – běžné třídy (zdroj dat: MŠMT)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AA6A0-779C-48A7-89ED-68D47FEB782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70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 Příjemci příspěvku na živobytí (zdroj dat: MPSV)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PnŽ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Příjemcem se může stát domácnost, jíž zůstává na život méně než částka živobytí (součet životního minima členů domácnosti), která vyčerpala jiné možnosti pro zvýšení příjmů a prokazuje snahu o zvýšení příjmu vlastní prací. (Trlifajová et al., 2018, s. 2)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 Příjemci příspěvku na bydlení (zdroj dat: MPSV)(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PnB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Příjemcem se může stát domácnost, která vydává víc než 30 % (v Praze 35 %) příjmu na pokrytí nákladů na bydlení.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Osoby v exekuci (zdroj dat: Exekutorská komora ČR)</a:t>
            </a:r>
          </a:p>
          <a:p>
            <a:pPr marL="45720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Osoba, proti níž je vedeno jedno či více exekučních řízení.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Dlouhodobě nezaměstnané osoby (zdroj dat: Úřad práce ČR)</a:t>
            </a:r>
          </a:p>
          <a:p>
            <a:pPr marL="457200">
              <a:lnSpc>
                <a:spcPct val="107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potenciálně ekonomicky aktivní je vedena v evidenci uchazečů o zaměstnání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Úřadu práce déle než 6 měsíců.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 Předčasné odchody ze systému základního vzdělávání – běžné třídy (zdroj dat: MŠMT)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AA6A0-779C-48A7-89ED-68D47FEB782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56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50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50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750"/>
              </a:spcBef>
              <a:spcAft>
                <a:spcPts val="750"/>
              </a:spcAft>
              <a:buFontTx/>
              <a:buNone/>
              <a:defRPr sz="21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35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35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40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r.cz/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bronislav.podlaha@mmr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fif"/><Relationship Id="rId4" Type="http://schemas.openxmlformats.org/officeDocument/2006/relationships/hyperlink" Target="http://www.socialni-zaclenovani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ni-zaclenovani.cz/index_socialniho_vyloucen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ni-zaclenovani.cz/index_socialniho_vylouceni/" TargetMode="External"/><Relationship Id="rId2" Type="http://schemas.openxmlformats.org/officeDocument/2006/relationships/hyperlink" Target="https://mmr.gov.cz/cs/ministerstvo/odbor-pro-socialni-zaclenovani/index-socialniho-vyloucen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6447"/>
          </a:xfrm>
        </p:spPr>
        <p:txBody>
          <a:bodyPr>
            <a:normAutofit fontScale="90000"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Rozvoj systémů pro sociální začleňování_RSSZ, reg. č. projektu </a:t>
            </a: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CZ.03.02.02/00/22_004/0000366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376264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Agentura pro sociální začleňování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Celostátní konference HSOÚ Pardubický kraj 2025, 25.3.2025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695AE493-2546-4C2A-B550-B6B06222E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77" y="5545932"/>
            <a:ext cx="2522446" cy="12253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3DA778-9AA3-4C82-B622-415D36043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925"/>
            <a:ext cx="3753652" cy="97327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867B880A-1FC7-4BB8-B860-B163F8BEF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10" y="353490"/>
            <a:ext cx="2636218" cy="5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8B4E4-3696-3A19-EDD6-F4BD5F7B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Obce ve spolupráci s Agenturou pro sociální začleňování - březen 2025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82C44F-1C8A-A15A-6393-14FCE86A6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075" y="2432645"/>
            <a:ext cx="5583850" cy="4425355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466093C-D9C5-8637-978E-0E519FA0E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" y="144176"/>
            <a:ext cx="3753652" cy="973275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5CB1796C-DC93-84A3-C320-B6821E5BB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74458-9E06-5AFB-5883-47CD5828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18" y="1124744"/>
            <a:ext cx="8229600" cy="854968"/>
          </a:xfrm>
        </p:spPr>
        <p:txBody>
          <a:bodyPr>
            <a:normAutofit/>
          </a:bodyPr>
          <a:lstStyle/>
          <a:p>
            <a:r>
              <a:rPr lang="cs-CZ" sz="3200" b="1" dirty="0"/>
              <a:t>Režimy spolupráce obcí s ASZ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7D914-F2DA-CC0C-4C01-00238F3A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17" y="220486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Intenzívní spolupráce v režimu KPSV</a:t>
            </a:r>
          </a:p>
          <a:p>
            <a:r>
              <a:rPr lang="cs-CZ" dirty="0"/>
              <a:t>Vzdálená podpora formou poradenství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režim KPSV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= koordinovaný přístup k sociálnímu vyloučení s využíváním zvýhodněného přístupu k čerpání finančních prostředků z OPZ+, OPJAK a IROP+ na základě potřeb identifikovaných v plánu sociálního začleňování</a:t>
            </a:r>
          </a:p>
          <a:p>
            <a:pPr marL="0" indent="0">
              <a:buNone/>
            </a:pPr>
            <a:r>
              <a:rPr lang="cs-CZ" dirty="0"/>
              <a:t>= komplexní přístup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režim poradenství (tzv. vzdálená podpora)</a:t>
            </a:r>
          </a:p>
          <a:p>
            <a:pPr marL="0" indent="0">
              <a:buNone/>
            </a:pPr>
            <a:r>
              <a:rPr lang="cs-CZ" dirty="0"/>
              <a:t>= krizová intervence v krátkém čase a definovaném tématu</a:t>
            </a:r>
          </a:p>
          <a:p>
            <a:pPr marL="0" indent="0">
              <a:buNone/>
            </a:pPr>
            <a:r>
              <a:rPr lang="cs-CZ" dirty="0"/>
              <a:t>= dlouhodobé poradenství v omezeném rozsahu kapacit, tematicky vymezené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215A8-66AD-8264-BC14-106BD4A28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" y="144176"/>
            <a:ext cx="3753652" cy="973275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B94E623-58FF-5BFA-F6A4-7A79CD1F6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BE709-060A-08C8-B57F-0ACD8156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Pokračování ASZ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EF1DB-E7C7-88E2-5B44-F3C54667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572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Financování chodu ASZ zajištěno do konce roku 2028, kombinace státního rozpočtu (minimum) a projektového financování páteřní činnost ASZ z OPZ+)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Nový projekt od 1.4.2025:</a:t>
            </a:r>
          </a:p>
          <a:p>
            <a:pPr>
              <a:buFontTx/>
              <a:buChar char="-"/>
            </a:pPr>
            <a:r>
              <a:rPr lang="cs-CZ" dirty="0"/>
              <a:t>Stávající lokality v režimu KPSV</a:t>
            </a:r>
          </a:p>
          <a:p>
            <a:pPr marL="514350" indent="-514350">
              <a:buAutoNum type="alphaLcParenR"/>
            </a:pPr>
            <a:r>
              <a:rPr lang="cs-CZ" dirty="0"/>
              <a:t>Pokračování v KPSV režimu</a:t>
            </a:r>
          </a:p>
          <a:p>
            <a:pPr marL="514350" indent="-514350">
              <a:buAutoNum type="alphaLcParenR"/>
            </a:pPr>
            <a:r>
              <a:rPr lang="cs-CZ" dirty="0"/>
              <a:t>Přechod do vzdálené podpory (poradenství)</a:t>
            </a:r>
          </a:p>
          <a:p>
            <a:pPr marL="514350" indent="-514350">
              <a:buAutoNum type="alphaLcParenR"/>
            </a:pPr>
            <a:r>
              <a:rPr lang="cs-CZ" dirty="0"/>
              <a:t>EXIT</a:t>
            </a:r>
          </a:p>
          <a:p>
            <a:pPr marL="0" indent="0">
              <a:buNone/>
            </a:pPr>
            <a:r>
              <a:rPr lang="cs-CZ" dirty="0"/>
              <a:t>- Postupný nábor nových lokalit (cca 20ti do KPSV) od léta 2025</a:t>
            </a:r>
          </a:p>
          <a:p>
            <a:pPr marL="514350" indent="-514350">
              <a:buAutoNum type="alphaLcParenR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50D5E7-23D5-ABF5-10BA-077FBAB54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" y="144176"/>
            <a:ext cx="3753652" cy="973275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B7F6BF5-B3A3-4E3C-2113-43FCD4817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8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9199"/>
            <a:ext cx="7772400" cy="647209"/>
          </a:xfrm>
        </p:spPr>
        <p:txBody>
          <a:bodyPr>
            <a:noAutofit/>
          </a:bodyPr>
          <a:lstStyle/>
          <a:p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Sjednání spolupráce v režimu KPSV</a:t>
            </a:r>
            <a:endParaRPr lang="cs-CZ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505807"/>
          </a:xfrm>
        </p:spPr>
        <p:txBody>
          <a:bodyPr>
            <a:normAutofit fontScale="400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4800" dirty="0">
                <a:solidFill>
                  <a:schemeClr val="tx1"/>
                </a:solidFill>
              </a:rPr>
              <a:t>Výzva obcím k přihlášení se ke spolupráci (</a:t>
            </a:r>
            <a:r>
              <a:rPr lang="cs-CZ" sz="4800" dirty="0">
                <a:solidFill>
                  <a:srgbClr val="FF0000"/>
                </a:solidFill>
              </a:rPr>
              <a:t>nejbližší cca polovina roku 2025</a:t>
            </a:r>
            <a:r>
              <a:rPr lang="cs-CZ" sz="4800" dirty="0">
                <a:solidFill>
                  <a:schemeClr val="tx1"/>
                </a:solidFill>
              </a:rPr>
              <a:t>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4800" dirty="0">
                <a:solidFill>
                  <a:schemeClr val="tx1"/>
                </a:solidFill>
              </a:rPr>
              <a:t>Podmínka: průměr ISV za poslední 3 roky minimálně 8 anebo signifikantní nárůst ISV za poslední rok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4800" i="1" dirty="0">
                <a:solidFill>
                  <a:schemeClr val="tx1"/>
                </a:solidFill>
              </a:rPr>
              <a:t>(za rok 2024 bude ISV v létě, hlavní ukazatele již v březnu)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4800" dirty="0">
                <a:solidFill>
                  <a:schemeClr val="tx1"/>
                </a:solidFill>
              </a:rPr>
              <a:t>Přihláška obsahující popis stavu, dosavadních řešení, kapacitních možností obce, politické a úřední garance spolupráce a výběr prioritních témat, na nichž chce obec spolupracovat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4800" dirty="0">
                <a:solidFill>
                  <a:schemeClr val="tx1"/>
                </a:solidFill>
              </a:rPr>
              <a:t>Výběr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4800" dirty="0">
                <a:solidFill>
                  <a:schemeClr val="tx1"/>
                </a:solidFill>
              </a:rPr>
              <a:t>Uzavření Memoranda o spolupráci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4800" dirty="0">
                <a:solidFill>
                  <a:schemeClr val="tx1"/>
                </a:solidFill>
              </a:rPr>
              <a:t>Ustavení lokálního partnerství a jeho pracovních skupin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cs-CZ" sz="4800" dirty="0">
              <a:solidFill>
                <a:schemeClr val="tx1"/>
              </a:solidFill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3DA778-9AA3-4C82-B622-415D36043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925"/>
            <a:ext cx="3753652" cy="97327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867B880A-1FC7-4BB8-B860-B163F8BEF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6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504056"/>
          </a:xfrm>
        </p:spPr>
        <p:txBody>
          <a:bodyPr>
            <a:noAutofit/>
          </a:bodyPr>
          <a:lstStyle/>
          <a:p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Práce v obci v režimu KPSV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367172"/>
            <a:ext cx="6400800" cy="365411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sz="3400" b="1" dirty="0">
                <a:solidFill>
                  <a:schemeClr val="tx1"/>
                </a:solidFill>
              </a:rPr>
              <a:t>Analytika</a:t>
            </a:r>
            <a:r>
              <a:rPr lang="cs-CZ" sz="3400" dirty="0">
                <a:solidFill>
                  <a:schemeClr val="tx1"/>
                </a:solidFill>
              </a:rPr>
              <a:t> (výzkumy, šetření, problémové analýzy)</a:t>
            </a:r>
          </a:p>
          <a:p>
            <a:pPr algn="l"/>
            <a:r>
              <a:rPr lang="cs-CZ" sz="3400" b="1" dirty="0">
                <a:solidFill>
                  <a:schemeClr val="tx1"/>
                </a:solidFill>
              </a:rPr>
              <a:t>Koordinace a síťování</a:t>
            </a:r>
            <a:r>
              <a:rPr lang="cs-CZ" sz="3400" dirty="0">
                <a:solidFill>
                  <a:schemeClr val="tx1"/>
                </a:solidFill>
              </a:rPr>
              <a:t> (Lokální partnerství, pracovní skupiny)</a:t>
            </a:r>
          </a:p>
          <a:p>
            <a:pPr algn="l"/>
            <a:r>
              <a:rPr lang="cs-CZ" sz="3400" b="1" dirty="0">
                <a:solidFill>
                  <a:schemeClr val="tx1"/>
                </a:solidFill>
              </a:rPr>
              <a:t>Plánování</a:t>
            </a:r>
            <a:r>
              <a:rPr lang="cs-CZ" sz="3400" dirty="0">
                <a:solidFill>
                  <a:schemeClr val="tx1"/>
                </a:solidFill>
              </a:rPr>
              <a:t> (plán sociálního začleňování)</a:t>
            </a:r>
          </a:p>
          <a:p>
            <a:pPr algn="l"/>
            <a:r>
              <a:rPr lang="cs-CZ" sz="3400" b="1" dirty="0">
                <a:solidFill>
                  <a:schemeClr val="tx1"/>
                </a:solidFill>
              </a:rPr>
              <a:t>Expertní podpora </a:t>
            </a:r>
            <a:r>
              <a:rPr lang="cs-CZ" sz="3400" dirty="0">
                <a:solidFill>
                  <a:schemeClr val="tx1"/>
                </a:solidFill>
              </a:rPr>
              <a:t>(tematická, procedurální)</a:t>
            </a:r>
          </a:p>
          <a:p>
            <a:pPr algn="l"/>
            <a:r>
              <a:rPr lang="cs-CZ" sz="3400" b="1" dirty="0">
                <a:solidFill>
                  <a:schemeClr val="tx1"/>
                </a:solidFill>
              </a:rPr>
              <a:t>Vzdělávání</a:t>
            </a:r>
            <a:r>
              <a:rPr lang="cs-CZ" sz="3400" dirty="0">
                <a:solidFill>
                  <a:schemeClr val="tx1"/>
                </a:solidFill>
              </a:rPr>
              <a:t> (semináře, </a:t>
            </a:r>
            <a:r>
              <a:rPr lang="cs-CZ" sz="3400" dirty="0" err="1">
                <a:solidFill>
                  <a:schemeClr val="tx1"/>
                </a:solidFill>
              </a:rPr>
              <a:t>makrotýmy</a:t>
            </a:r>
            <a:r>
              <a:rPr lang="cs-CZ" sz="3400" dirty="0">
                <a:solidFill>
                  <a:schemeClr val="tx1"/>
                </a:solidFill>
              </a:rPr>
              <a:t>, konference)</a:t>
            </a:r>
          </a:p>
          <a:p>
            <a:pPr algn="l"/>
            <a:r>
              <a:rPr lang="cs-CZ" sz="3400" b="1" dirty="0">
                <a:solidFill>
                  <a:schemeClr val="tx1"/>
                </a:solidFill>
              </a:rPr>
              <a:t>Budování kapacit </a:t>
            </a:r>
            <a:r>
              <a:rPr lang="cs-CZ" sz="3400" dirty="0">
                <a:solidFill>
                  <a:schemeClr val="tx1"/>
                </a:solidFill>
              </a:rPr>
              <a:t>(etablování tématu SZ ve strukturách obce, rozdělení odpovědností za řízení LP a PS mezi ASZ a obec, zplnomocnění a posilování interních odborných kapacit obcí)</a:t>
            </a:r>
          </a:p>
          <a:p>
            <a:pPr algn="l"/>
            <a:r>
              <a:rPr lang="cs-CZ" sz="3400" b="1" dirty="0">
                <a:solidFill>
                  <a:schemeClr val="tx1"/>
                </a:solidFill>
              </a:rPr>
              <a:t>Projektové příležitosti </a:t>
            </a:r>
            <a:r>
              <a:rPr lang="cs-CZ" sz="3400" dirty="0">
                <a:solidFill>
                  <a:schemeClr val="tx1"/>
                </a:solidFill>
              </a:rPr>
              <a:t>(příprava výzev podle potřeb v území, výzvy určené pro spolupracující obce – OPZ+, IROP)</a:t>
            </a:r>
          </a:p>
          <a:p>
            <a:pPr algn="l"/>
            <a:r>
              <a:rPr lang="cs-CZ" sz="3400" b="1" dirty="0">
                <a:solidFill>
                  <a:schemeClr val="tx1"/>
                </a:solidFill>
              </a:rPr>
              <a:t>Projektové poradenství </a:t>
            </a:r>
            <a:r>
              <a:rPr lang="cs-CZ" sz="3400" dirty="0">
                <a:solidFill>
                  <a:schemeClr val="tx1"/>
                </a:solidFill>
              </a:rPr>
              <a:t>(konzultace projektových žádostí)</a:t>
            </a:r>
          </a:p>
          <a:p>
            <a:pPr algn="l"/>
            <a:r>
              <a:rPr lang="cs-CZ" sz="3400" b="1" dirty="0">
                <a:solidFill>
                  <a:schemeClr val="tx1"/>
                </a:solidFill>
              </a:rPr>
              <a:t>Evaluace</a:t>
            </a:r>
            <a:r>
              <a:rPr lang="cs-CZ" sz="3400" dirty="0">
                <a:solidFill>
                  <a:schemeClr val="tx1"/>
                </a:solidFill>
              </a:rPr>
              <a:t> (spolupráce ASZ a obce, hodnocení a revize PSZ, hodnocení poradenských programů)</a:t>
            </a:r>
          </a:p>
          <a:p>
            <a:pPr algn="l"/>
            <a:r>
              <a:rPr lang="cs-CZ" sz="3400" b="1" dirty="0">
                <a:solidFill>
                  <a:schemeClr val="tx1"/>
                </a:solidFill>
              </a:rPr>
              <a:t>Přenos mezi úrovněmi </a:t>
            </a:r>
            <a:r>
              <a:rPr lang="cs-CZ" sz="3400" dirty="0">
                <a:solidFill>
                  <a:schemeClr val="tx1"/>
                </a:solidFill>
              </a:rPr>
              <a:t>veřejné správy (obec – kraj – stát)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695AE493-2546-4C2A-B550-B6B06222E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77" y="5545932"/>
            <a:ext cx="2522446" cy="12253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3DA778-9AA3-4C82-B622-415D36043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925"/>
            <a:ext cx="3753652" cy="97327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867B880A-1FC7-4BB8-B860-B163F8BEF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62354"/>
            <a:ext cx="7772400" cy="504056"/>
          </a:xfrm>
        </p:spPr>
        <p:txBody>
          <a:bodyPr>
            <a:noAutofit/>
          </a:bodyPr>
          <a:lstStyle/>
          <a:p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Moduly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896544"/>
          </a:xfrm>
        </p:spPr>
        <p:txBody>
          <a:bodyPr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roky působení ASZ nasbírala množství dobrých praxí, které lze shrnout do modulárních řešení složených z osvědčených nástrojů</a:t>
            </a:r>
          </a:p>
          <a:p>
            <a:pPr algn="l"/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moduly</a:t>
            </a:r>
          </a:p>
          <a:p>
            <a:pPr marL="285750" indent="-285750" algn="l"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plánování budou ve všech tematických oblastech (bydlení, zaměstnanost, vzdělávání, rodina, zdraví, dluhy, bezpečí a prevence) tato modulární řešení navrhována podle konkrétních specifických podmínek a potřeb obce</a:t>
            </a:r>
          </a:p>
          <a:p>
            <a:pPr marL="285750" indent="-285750" algn="l"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Samozřejmě se předpokládá i hledání a navrhování inovativních či jedinečných, jinde neopakovatelných řešení</a:t>
            </a:r>
          </a:p>
          <a:p>
            <a:pPr algn="l"/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Procesní modul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Nastavení procesů integračních politik obce, zvyšování kompetencí obce sama řídit procesy začleňování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3DA778-9AA3-4C82-B622-415D36043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925"/>
            <a:ext cx="3753652" cy="97327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867B880A-1FC7-4BB8-B860-B163F8BEF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4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792088"/>
          </a:xfrm>
        </p:spPr>
        <p:txBody>
          <a:bodyPr>
            <a:normAutofit/>
          </a:bodyPr>
          <a:lstStyle/>
          <a:p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Děkuji za pozornost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430337"/>
            <a:ext cx="6400800" cy="3302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Mgr. Bronislav Podlaha</a:t>
            </a:r>
            <a:endParaRPr lang="cs-CZ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vedoucí oddělení Regionální centrum Střed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odbor pro sociální začleňování (Agentura)</a:t>
            </a:r>
            <a:endParaRPr lang="cs-CZ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sekce veřejného investování, výstavby a sociálního začleňování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Ministerstvo pro místní rozvoj ČR</a:t>
            </a:r>
            <a:endParaRPr lang="cs-CZ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pracoviště Vinohradská 46, Praha 2</a:t>
            </a:r>
          </a:p>
          <a:p>
            <a:pPr marL="0" indent="0">
              <a:buNone/>
            </a:pPr>
            <a:endParaRPr lang="cs-CZ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mobil: 799 10 44 10, 777 20 78 75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e-mail: </a:t>
            </a:r>
            <a:r>
              <a:rPr lang="cs-CZ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bronislav.podlaha@mmr.cz</a:t>
            </a:r>
            <a:endParaRPr lang="cs-CZ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www.mmr.cz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32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www.socialni-zaclenovani.cz</a:t>
            </a:r>
            <a:endParaRPr lang="cs-CZ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facebook.com/</a:t>
            </a:r>
            <a:r>
              <a:rPr lang="cs-CZ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agenturaprosocialnizaclenovani</a:t>
            </a:r>
            <a:endParaRPr lang="cs-CZ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695AE493-2546-4C2A-B550-B6B06222E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77" y="5545932"/>
            <a:ext cx="2522446" cy="12253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3DA778-9AA3-4C82-B622-415D360431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925"/>
            <a:ext cx="3753652" cy="97327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867B880A-1FC7-4BB8-B860-B163F8BEF0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10" y="353490"/>
            <a:ext cx="2636218" cy="5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8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>
            <a:extLst>
              <a:ext uri="{FF2B5EF4-FFF2-40B4-BE49-F238E27FC236}">
                <a16:creationId xmlns:a16="http://schemas.microsoft.com/office/drawing/2014/main" id="{5957108F-A308-204B-9AF9-A0A28273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24" y="1340768"/>
            <a:ext cx="6238017" cy="377429"/>
          </a:xfrm>
        </p:spPr>
        <p:txBody>
          <a:bodyPr/>
          <a:lstStyle/>
          <a:p>
            <a:r>
              <a:rPr lang="cs-CZ" sz="2100" dirty="0">
                <a:solidFill>
                  <a:schemeClr val="tx1"/>
                </a:solidFill>
              </a:rPr>
              <a:t>Index sociálního vyloučení 2023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6682C7-5EB9-9F29-4654-932F3B662872}"/>
              </a:ext>
            </a:extLst>
          </p:cNvPr>
          <p:cNvSpPr txBox="1"/>
          <p:nvPr/>
        </p:nvSpPr>
        <p:spPr>
          <a:xfrm>
            <a:off x="1385645" y="4746262"/>
            <a:ext cx="6237395" cy="97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cs-CZ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PARAMETRY: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Příjemci příspěvku na živobytí 		                                                                  (zdroj dat: MPSV) 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Příjemci příspěvku na bydlení 		                                                                  (zdroj dat: MPSV)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v exekuci 			        (zdroj dat: Exekutorská komora ČR)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Dlouhodobě nezaměstnané osoby 		                       (zdroj dat: Úřad práce ČR)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Předčasné odchody ze systému základního vzdělávání – běžné třídy 	        (zdroj dat: MŠMT)</a:t>
            </a:r>
          </a:p>
        </p:txBody>
      </p:sp>
      <p:pic>
        <p:nvPicPr>
          <p:cNvPr id="2" name="Obrázek 1" descr="Obsah obrázku text, mapa&#10;&#10;Popis se vygeneroval automaticky.">
            <a:extLst>
              <a:ext uri="{FF2B5EF4-FFF2-40B4-BE49-F238E27FC236}">
                <a16:creationId xmlns:a16="http://schemas.microsoft.com/office/drawing/2014/main" id="{25A65604-F9D6-E224-5A73-CA0A86AF8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55" r="120" b="5551"/>
          <a:stretch/>
        </p:blipFill>
        <p:spPr>
          <a:xfrm>
            <a:off x="1385024" y="1752916"/>
            <a:ext cx="4464496" cy="27358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AD21EF-3A02-C81D-AE3E-A646D2FA7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70" y="429204"/>
            <a:ext cx="2745540" cy="7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2">
            <a:extLst>
              <a:ext uri="{FF2B5EF4-FFF2-40B4-BE49-F238E27FC236}">
                <a16:creationId xmlns:a16="http://schemas.microsoft.com/office/drawing/2014/main" id="{B2B7FF9D-33CC-8AD9-9980-6D6ECD4A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83" y="1268760"/>
            <a:ext cx="6218634" cy="377969"/>
          </a:xfrm>
        </p:spPr>
        <p:txBody>
          <a:bodyPr/>
          <a:lstStyle/>
          <a:p>
            <a:r>
              <a:rPr lang="cs-CZ" sz="2100" dirty="0">
                <a:solidFill>
                  <a:schemeClr val="tx1"/>
                </a:solidFill>
              </a:rPr>
              <a:t>Rozsah a vývoj sociálního vyloučení 2023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1D5F376-D62B-EB1D-1166-8BE9FD984172}"/>
              </a:ext>
            </a:extLst>
          </p:cNvPr>
          <p:cNvSpPr txBox="1"/>
          <p:nvPr/>
        </p:nvSpPr>
        <p:spPr>
          <a:xfrm>
            <a:off x="395536" y="2060848"/>
            <a:ext cx="835292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>
              <a:spcBef>
                <a:spcPts val="2400"/>
              </a:spcBef>
              <a:buFontTx/>
              <a:buChar char="-"/>
            </a:pPr>
            <a:r>
              <a:rPr lang="cs-CZ" sz="1500" b="1" dirty="0">
                <a:latin typeface="Segoe UI"/>
                <a:cs typeface="Segoe UI"/>
              </a:rPr>
              <a:t>V roce 2023 se podstatně zhoršil rozsah sociálního vyloučení v Česku</a:t>
            </a:r>
            <a:r>
              <a:rPr lang="cs-CZ" sz="1500" dirty="0">
                <a:latin typeface="Segoe UI"/>
                <a:cs typeface="Segoe UI"/>
              </a:rPr>
              <a:t>. Počet obcí ohrožených sociálním vyloučením (index 8+) vzrostl z 459 v roce 2022 na 539 v roce 2023.</a:t>
            </a:r>
          </a:p>
          <a:p>
            <a:pPr marL="360000">
              <a:spcBef>
                <a:spcPts val="2400"/>
              </a:spcBef>
              <a:buFontTx/>
              <a:buChar char="-"/>
            </a:pPr>
            <a:r>
              <a:rPr lang="cs-CZ" sz="1500" b="1" dirty="0">
                <a:latin typeface="Segoe UI"/>
                <a:cs typeface="Segoe UI"/>
              </a:rPr>
              <a:t>Nejvíce ohrožených obcí bylo v Ústeckém kraji </a:t>
            </a:r>
            <a:r>
              <a:rPr lang="cs-CZ" sz="1500" dirty="0">
                <a:latin typeface="Segoe UI"/>
                <a:cs typeface="Segoe UI"/>
              </a:rPr>
              <a:t>(67 obcí), </a:t>
            </a:r>
            <a:r>
              <a:rPr lang="cs-CZ" sz="1500" b="1" dirty="0">
                <a:latin typeface="Segoe UI"/>
                <a:cs typeface="Segoe UI"/>
              </a:rPr>
              <a:t>Moravskoslezském kraji </a:t>
            </a:r>
            <a:r>
              <a:rPr lang="cs-CZ" sz="1500" dirty="0">
                <a:latin typeface="Segoe UI"/>
                <a:cs typeface="Segoe UI"/>
              </a:rPr>
              <a:t>(66 obcí) a  </a:t>
            </a:r>
            <a:r>
              <a:rPr lang="cs-CZ" sz="1500" b="1" dirty="0">
                <a:latin typeface="Segoe UI"/>
                <a:cs typeface="Segoe UI"/>
              </a:rPr>
              <a:t>Středočeském kraji </a:t>
            </a:r>
            <a:r>
              <a:rPr lang="cs-CZ" sz="1500" dirty="0">
                <a:latin typeface="Segoe UI"/>
                <a:cs typeface="Segoe UI"/>
              </a:rPr>
              <a:t>(64 obcí). Nejvíce zatížené kraje z – pohledu </a:t>
            </a:r>
            <a:r>
              <a:rPr lang="cs-CZ" sz="1500" i="1" dirty="0">
                <a:latin typeface="Segoe UI"/>
                <a:cs typeface="Segoe UI"/>
              </a:rPr>
              <a:t>agregovaných </a:t>
            </a:r>
            <a:r>
              <a:rPr lang="cs-CZ" sz="1500" dirty="0">
                <a:latin typeface="Segoe UI"/>
                <a:cs typeface="Segoe UI"/>
              </a:rPr>
              <a:t>hodnot indexu – byly kraje </a:t>
            </a:r>
            <a:r>
              <a:rPr lang="cs-CZ" sz="1500" b="1" dirty="0">
                <a:latin typeface="Segoe UI"/>
                <a:cs typeface="Segoe UI"/>
              </a:rPr>
              <a:t>Ústecký</a:t>
            </a:r>
            <a:r>
              <a:rPr lang="cs-CZ" sz="1500" dirty="0">
                <a:latin typeface="Segoe UI"/>
                <a:cs typeface="Segoe UI"/>
              </a:rPr>
              <a:t>, </a:t>
            </a:r>
            <a:r>
              <a:rPr lang="cs-CZ" sz="1500" b="1" dirty="0">
                <a:latin typeface="Segoe UI"/>
                <a:cs typeface="Segoe UI"/>
              </a:rPr>
              <a:t>Moravskoslezský </a:t>
            </a:r>
            <a:r>
              <a:rPr lang="cs-CZ" sz="1500" dirty="0">
                <a:latin typeface="Segoe UI"/>
                <a:cs typeface="Segoe UI"/>
              </a:rPr>
              <a:t>a </a:t>
            </a:r>
            <a:r>
              <a:rPr lang="cs-CZ" sz="1500" b="1" dirty="0">
                <a:latin typeface="Segoe UI"/>
                <a:cs typeface="Segoe UI"/>
              </a:rPr>
              <a:t>Karlovarský</a:t>
            </a:r>
            <a:r>
              <a:rPr lang="cs-CZ" sz="1500" dirty="0">
                <a:latin typeface="Segoe UI"/>
                <a:cs typeface="Segoe UI"/>
              </a:rPr>
              <a:t>.</a:t>
            </a:r>
            <a:endParaRPr lang="cs-CZ" sz="1500" i="1" dirty="0">
              <a:latin typeface="Segoe UI"/>
              <a:cs typeface="Segoe UI"/>
            </a:endParaRPr>
          </a:p>
          <a:p>
            <a:pPr marL="360000">
              <a:spcBef>
                <a:spcPts val="2400"/>
              </a:spcBef>
              <a:buFontTx/>
              <a:buChar char="-"/>
            </a:pPr>
            <a:r>
              <a:rPr lang="cs-CZ" sz="1500" dirty="0">
                <a:latin typeface="Segoe UI"/>
                <a:cs typeface="Calibri"/>
              </a:rPr>
              <a:t>Indikace regionální variability v rozsahu sociálního vyloučení – i přes nejvíce zatížené kraje jsou i ve zbylých obce s vysokou mírou sociálního vyloučení (tzv. </a:t>
            </a:r>
            <a:r>
              <a:rPr lang="cs-CZ" sz="1500" b="1" dirty="0">
                <a:latin typeface="Segoe UI"/>
                <a:cs typeface="Calibri"/>
              </a:rPr>
              <a:t>vnitřní periferie</a:t>
            </a:r>
            <a:r>
              <a:rPr lang="cs-CZ" sz="1500" dirty="0">
                <a:latin typeface="Segoe UI"/>
                <a:cs typeface="Calibri"/>
              </a:rPr>
              <a:t>)</a:t>
            </a:r>
          </a:p>
          <a:p>
            <a:pPr marL="360000">
              <a:spcBef>
                <a:spcPts val="2400"/>
              </a:spcBef>
              <a:buFontTx/>
              <a:buChar char="-"/>
            </a:pPr>
            <a:r>
              <a:rPr lang="cs-CZ" sz="1500" dirty="0">
                <a:latin typeface="Segoe UI"/>
                <a:cs typeface="Segoe UI"/>
              </a:rPr>
              <a:t> Došlo k </a:t>
            </a:r>
            <a:r>
              <a:rPr lang="cs-CZ" sz="1500" b="1" dirty="0">
                <a:latin typeface="Segoe UI"/>
                <a:cs typeface="Segoe UI"/>
              </a:rPr>
              <a:t>výraznému nárůstu počtu vyplacených příspěvků na bydlení </a:t>
            </a:r>
            <a:r>
              <a:rPr lang="cs-CZ" sz="1500" dirty="0">
                <a:latin typeface="Segoe UI"/>
                <a:cs typeface="Segoe UI"/>
              </a:rPr>
              <a:t>(+81 tis. za průměrný měsíc roku) a </a:t>
            </a:r>
            <a:r>
              <a:rPr lang="cs-CZ" sz="1500" b="1" dirty="0">
                <a:latin typeface="Segoe UI"/>
                <a:cs typeface="Segoe UI"/>
              </a:rPr>
              <a:t>příspěvků na živobytí </a:t>
            </a:r>
            <a:r>
              <a:rPr lang="cs-CZ" sz="1500" dirty="0">
                <a:latin typeface="Segoe UI"/>
                <a:cs typeface="Segoe UI"/>
              </a:rPr>
              <a:t>(+3 tis. za průměrný měsíc roku) a nárůstu dlouhodobé nezaměstnanosti (+11 tis. uchazečů o zaměstnání evidovaných déle než 6 měsíců). </a:t>
            </a:r>
          </a:p>
          <a:p>
            <a:pPr marL="360000">
              <a:spcBef>
                <a:spcPts val="2400"/>
              </a:spcBef>
              <a:buFontTx/>
              <a:buChar char="-"/>
            </a:pPr>
            <a:r>
              <a:rPr lang="cs-CZ" sz="1500" dirty="0">
                <a:latin typeface="Segoe UI"/>
                <a:cs typeface="Segoe UI"/>
              </a:rPr>
              <a:t>Naopak pozitivním jevem byl </a:t>
            </a:r>
            <a:r>
              <a:rPr lang="cs-CZ" sz="1500" b="1" dirty="0">
                <a:latin typeface="Segoe UI"/>
                <a:cs typeface="Segoe UI"/>
              </a:rPr>
              <a:t>pokles počtu osob v exekuci o 31 tisíc</a:t>
            </a:r>
            <a:r>
              <a:rPr lang="cs-CZ" sz="1500" dirty="0">
                <a:latin typeface="Segoe UI"/>
                <a:cs typeface="Segoe UI"/>
              </a:rPr>
              <a:t>. Tento pokles byl způsoben zejména zákonnými úpravami a aplikací novely exekučního řádu. Ale ani tyto změny nepřispěly ke zlepšení situace nejohroženějších skupin.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B901F0F-3439-BC69-22C0-F43424FFC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1145"/>
            <a:ext cx="2817548" cy="7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2">
            <a:extLst>
              <a:ext uri="{FF2B5EF4-FFF2-40B4-BE49-F238E27FC236}">
                <a16:creationId xmlns:a16="http://schemas.microsoft.com/office/drawing/2014/main" id="{B2B7FF9D-33CC-8AD9-9980-6D6ECD4A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83" y="1628800"/>
            <a:ext cx="6218634" cy="377969"/>
          </a:xfrm>
        </p:spPr>
        <p:txBody>
          <a:bodyPr/>
          <a:lstStyle/>
          <a:p>
            <a:r>
              <a:rPr lang="cs-CZ" sz="2100" dirty="0">
                <a:solidFill>
                  <a:schemeClr val="tx1"/>
                </a:solidFill>
              </a:rPr>
              <a:t>Index sociálního vyloučení 2021 - 2023 (kraje)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E14F4F2-EC86-85AB-B6CD-E5AFF8F0FB7A}"/>
              </a:ext>
            </a:extLst>
          </p:cNvPr>
          <p:cNvSpPr txBox="1"/>
          <p:nvPr/>
        </p:nvSpPr>
        <p:spPr>
          <a:xfrm>
            <a:off x="1907704" y="5769105"/>
            <a:ext cx="4748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hlinkClick r:id="rId3"/>
              </a:rPr>
              <a:t>https://www.socialni-zaclenovani.cz/index_socialniho_vylouceni/</a:t>
            </a:r>
            <a:endParaRPr lang="cs-CZ" sz="135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6A843CD-42B3-71F4-E67F-97F2465C9545}"/>
              </a:ext>
            </a:extLst>
          </p:cNvPr>
          <p:cNvGraphicFramePr>
            <a:graphicFrameLocks noGrp="1"/>
          </p:cNvGraphicFramePr>
          <p:nvPr/>
        </p:nvGraphicFramePr>
        <p:xfrm>
          <a:off x="971600" y="2204864"/>
          <a:ext cx="7488832" cy="35139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1794">
                  <a:extLst>
                    <a:ext uri="{9D8B030D-6E8A-4147-A177-3AD203B41FA5}">
                      <a16:colId xmlns:a16="http://schemas.microsoft.com/office/drawing/2014/main" val="101392735"/>
                    </a:ext>
                  </a:extLst>
                </a:gridCol>
                <a:gridCol w="1871794">
                  <a:extLst>
                    <a:ext uri="{9D8B030D-6E8A-4147-A177-3AD203B41FA5}">
                      <a16:colId xmlns:a16="http://schemas.microsoft.com/office/drawing/2014/main" val="1031970162"/>
                    </a:ext>
                  </a:extLst>
                </a:gridCol>
                <a:gridCol w="1872622">
                  <a:extLst>
                    <a:ext uri="{9D8B030D-6E8A-4147-A177-3AD203B41FA5}">
                      <a16:colId xmlns:a16="http://schemas.microsoft.com/office/drawing/2014/main" val="1354054710"/>
                    </a:ext>
                  </a:extLst>
                </a:gridCol>
                <a:gridCol w="1872622">
                  <a:extLst>
                    <a:ext uri="{9D8B030D-6E8A-4147-A177-3AD203B41FA5}">
                      <a16:colId xmlns:a16="http://schemas.microsoft.com/office/drawing/2014/main" val="773542659"/>
                    </a:ext>
                  </a:extLst>
                </a:gridCol>
              </a:tblGrid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effectLst/>
                        </a:rPr>
                        <a:t>kraj</a:t>
                      </a:r>
                      <a:endParaRPr lang="cs-CZ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 dirty="0">
                          <a:effectLst/>
                        </a:rPr>
                        <a:t>ISV 2021</a:t>
                      </a:r>
                      <a:endParaRPr lang="cs-CZ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effectLst/>
                        </a:rPr>
                        <a:t>ISV 2022</a:t>
                      </a:r>
                      <a:endParaRPr lang="cs-CZ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 dirty="0">
                          <a:effectLst/>
                        </a:rPr>
                        <a:t>ISV 2023</a:t>
                      </a:r>
                      <a:endParaRPr lang="cs-CZ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167036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Ústecký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13,9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13,9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solidFill>
                            <a:srgbClr val="000000"/>
                          </a:solidFill>
                          <a:effectLst/>
                        </a:rPr>
                        <a:t>14,2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36044575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Moravskoslezský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12,8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12,8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12,9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36553216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Hlavní město Praha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11,0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10,0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12,0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119288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Karlovarský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solidFill>
                            <a:srgbClr val="000000"/>
                          </a:solidFill>
                          <a:effectLst/>
                        </a:rPr>
                        <a:t>11,2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10,7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11,2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7611477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Liberecký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9,0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9,1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9,8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8256229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Jihomoravský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7,0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7,2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8,1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3615897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Olomoucký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7,1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7,1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7,8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804158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Královéhradecký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6,2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6,3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solidFill>
                            <a:srgbClr val="000000"/>
                          </a:solidFill>
                          <a:effectLst/>
                        </a:rPr>
                        <a:t>7,1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29125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Jihočeský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5,8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5,7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solidFill>
                            <a:srgbClr val="000000"/>
                          </a:solidFill>
                          <a:effectLst/>
                        </a:rPr>
                        <a:t>6,4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0619895"/>
                  </a:ext>
                </a:extLst>
              </a:tr>
              <a:tr h="288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 dirty="0">
                          <a:solidFill>
                            <a:srgbClr val="000000"/>
                          </a:solidFill>
                          <a:effectLst/>
                        </a:rPr>
                        <a:t>Plzeňský kraj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5,8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5,7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6,4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7448127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 dirty="0">
                          <a:solidFill>
                            <a:srgbClr val="000000"/>
                          </a:solidFill>
                          <a:effectLst/>
                        </a:rPr>
                        <a:t>Pardubický kraj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4,8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5,2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solidFill>
                            <a:srgbClr val="000000"/>
                          </a:solidFill>
                          <a:effectLst/>
                        </a:rPr>
                        <a:t>6,0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6835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Zlínský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4,6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4,6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solidFill>
                            <a:srgbClr val="000000"/>
                          </a:solidFill>
                          <a:effectLst/>
                        </a:rPr>
                        <a:t>5,9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5206585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Středočeský kraj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4,8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4,8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solidFill>
                            <a:srgbClr val="000000"/>
                          </a:solidFill>
                          <a:effectLst/>
                        </a:rPr>
                        <a:t>5,5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0760553"/>
                  </a:ext>
                </a:extLst>
              </a:tr>
              <a:tr h="230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kern="100">
                          <a:solidFill>
                            <a:srgbClr val="000000"/>
                          </a:solidFill>
                          <a:effectLst/>
                        </a:rPr>
                        <a:t>Kraj Vysočina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4,1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solidFill>
                            <a:srgbClr val="000000"/>
                          </a:solidFill>
                          <a:effectLst/>
                        </a:rPr>
                        <a:t>4,3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solidFill>
                            <a:srgbClr val="000000"/>
                          </a:solidFill>
                          <a:effectLst/>
                        </a:rPr>
                        <a:t>4,7</a:t>
                      </a:r>
                      <a:endParaRPr lang="cs-CZ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3235865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D8509429-3941-8AEB-9CDB-9C2B6F201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2558"/>
            <a:ext cx="2889556" cy="7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504056"/>
          </a:xfrm>
        </p:spPr>
        <p:txBody>
          <a:bodyPr>
            <a:noAutofit/>
          </a:bodyPr>
          <a:lstStyle/>
          <a:p>
            <a:r>
              <a:rPr lang="cs-CZ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Index sociální vyloučení – ohrožené obce – 2023</a:t>
            </a:r>
            <a: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76873"/>
            <a:ext cx="6656784" cy="3744415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Moravskoslezský kraj 59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Ústecký kraj 55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Středočeský kraj 48 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Olomoucký kraj 47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Plzeňský kraj 44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Karlovarský kraj 33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Liberecký kraj 31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Královehradecký kraj 38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26 (srov. v roce 2022: 17, v roce 2021: 13)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695AE493-2546-4C2A-B550-B6B06222E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58" y="5891858"/>
            <a:ext cx="2522446" cy="12253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3DA778-9AA3-4C82-B622-415D36043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925"/>
            <a:ext cx="3753652" cy="97327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867B880A-1FC7-4BB8-B860-B163F8BEF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5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E1C12-9FAA-9DFA-F78F-828E8639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81" y="113387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ISV srovnání 2021, 2022 a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37377-1F00-667F-5756-B0679FF7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Vybrané obce s indexem SV 8+ v Pardubickém kraji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CE0AFEB-3058-9734-13A7-3177EF4E1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27237"/>
              </p:ext>
            </p:extLst>
          </p:nvPr>
        </p:nvGraphicFramePr>
        <p:xfrm>
          <a:off x="575556" y="3068961"/>
          <a:ext cx="7992887" cy="293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403477738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4027810612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val="3090271773"/>
                    </a:ext>
                  </a:extLst>
                </a:gridCol>
              </a:tblGrid>
              <a:tr h="336780">
                <a:tc>
                  <a:txBody>
                    <a:bodyPr/>
                    <a:lstStyle/>
                    <a:p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58379"/>
                  </a:ext>
                </a:extLst>
              </a:tr>
              <a:tr h="336780">
                <a:tc>
                  <a:txBody>
                    <a:bodyPr/>
                    <a:lstStyle/>
                    <a:p>
                      <a:r>
                        <a:rPr lang="cs-CZ" dirty="0"/>
                        <a:t>Vysoké Mýto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Česká Třebová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Moravská Třebová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84167"/>
                  </a:ext>
                </a:extLst>
              </a:tr>
              <a:tr h="336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Moravská Třebová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Moravská Třebová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Česká Třebová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761247"/>
                  </a:ext>
                </a:extLst>
              </a:tr>
              <a:tr h="336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Česká Třebová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Vysoké Mýto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Vysoké Mýto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693936"/>
                  </a:ext>
                </a:extLst>
              </a:tr>
              <a:tr h="336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Pardubice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Pardubice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Pardubice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99730"/>
                  </a:ext>
                </a:extLst>
              </a:tr>
              <a:tr h="336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Přelouč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Chrudim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Svitavy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31719"/>
                  </a:ext>
                </a:extLst>
              </a:tr>
              <a:tr h="336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Chrudim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Přelouč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Chrudim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767807"/>
                  </a:ext>
                </a:extLst>
              </a:tr>
              <a:tr h="378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Svitavy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Svitavy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Přelouč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7526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E982E569-5E34-4F2D-D32E-7E4478729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" y="144176"/>
            <a:ext cx="3753652" cy="973275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D6AB2A31-EF2C-0282-6032-DB45F6201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E1C12-9FAA-9DFA-F78F-828E8639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936104"/>
          </a:xfrm>
        </p:spPr>
        <p:txBody>
          <a:bodyPr>
            <a:normAutofit/>
          </a:bodyPr>
          <a:lstStyle/>
          <a:p>
            <a:r>
              <a:rPr lang="cs-CZ" sz="3200" b="1" dirty="0"/>
              <a:t>ISV srovnání 2021 až 2023 PCE kraj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37377-1F00-667F-5756-B0679FF7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34482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endParaRPr lang="cs-CZ" dirty="0"/>
          </a:p>
          <a:p>
            <a:pPr marL="0" indent="0" algn="l">
              <a:buNone/>
            </a:pPr>
            <a:r>
              <a:rPr lang="cs-CZ" b="1" dirty="0"/>
              <a:t>2023: přibyly </a:t>
            </a:r>
            <a:r>
              <a:rPr lang="cs-CZ" dirty="0"/>
              <a:t>například Králíky, Choceň, Ústí n/O, Hrochův Týnec, Heřmanův Městec, Lanškroun</a:t>
            </a:r>
          </a:p>
          <a:p>
            <a:pPr marL="0" indent="0" algn="l">
              <a:buNone/>
            </a:pPr>
            <a:r>
              <a:rPr lang="cs-CZ" dirty="0"/>
              <a:t>(kopírování celorepublikového trendu)</a:t>
            </a:r>
          </a:p>
          <a:p>
            <a:pPr marL="0" indent="0" algn="l">
              <a:buNone/>
            </a:pPr>
            <a:endParaRPr lang="cs-CZ" dirty="0"/>
          </a:p>
          <a:p>
            <a:pPr marL="0" indent="0" algn="l">
              <a:buNone/>
            </a:pPr>
            <a:r>
              <a:rPr lang="cs-CZ" b="1" dirty="0"/>
              <a:t>Česká Třebová – skok o tyči v předčasných odchodech ze vzdělávání a nárůst </a:t>
            </a:r>
            <a:r>
              <a:rPr lang="cs-CZ" b="1" dirty="0" err="1"/>
              <a:t>PnB</a:t>
            </a:r>
            <a:endParaRPr lang="cs-CZ" b="1" dirty="0"/>
          </a:p>
          <a:p>
            <a:pPr marL="0" indent="0" algn="l">
              <a:buNone/>
            </a:pPr>
            <a:endParaRPr lang="cs-CZ" dirty="0"/>
          </a:p>
          <a:p>
            <a:pPr marL="0" indent="0" algn="l">
              <a:buNone/>
            </a:pPr>
            <a:r>
              <a:rPr lang="cs-CZ" dirty="0"/>
              <a:t>2021 (11): EXE 7,2%, </a:t>
            </a:r>
            <a:r>
              <a:rPr lang="cs-CZ" dirty="0" err="1"/>
              <a:t>PnB</a:t>
            </a:r>
            <a:r>
              <a:rPr lang="cs-CZ" dirty="0"/>
              <a:t> 2,3%, </a:t>
            </a:r>
            <a:r>
              <a:rPr lang="cs-CZ" dirty="0" err="1"/>
              <a:t>PnŽ</a:t>
            </a:r>
            <a:r>
              <a:rPr lang="cs-CZ" dirty="0"/>
              <a:t> 1,2%, </a:t>
            </a:r>
            <a:r>
              <a:rPr lang="cs-CZ" dirty="0" err="1"/>
              <a:t>UoZ</a:t>
            </a:r>
            <a:r>
              <a:rPr lang="cs-CZ" dirty="0"/>
              <a:t> 1,2%, POV 2,8%</a:t>
            </a:r>
          </a:p>
          <a:p>
            <a:pPr marL="0" indent="0" algn="l">
              <a:buNone/>
            </a:pPr>
            <a:r>
              <a:rPr lang="cs-CZ" dirty="0"/>
              <a:t>2022 (17): EXE 7,2%, </a:t>
            </a:r>
            <a:r>
              <a:rPr lang="cs-CZ" dirty="0" err="1"/>
              <a:t>PnB</a:t>
            </a:r>
            <a:r>
              <a:rPr lang="cs-CZ" dirty="0"/>
              <a:t> 3,3%, </a:t>
            </a:r>
            <a:r>
              <a:rPr lang="cs-CZ" dirty="0" err="1"/>
              <a:t>PnŽ</a:t>
            </a:r>
            <a:r>
              <a:rPr lang="cs-CZ" dirty="0"/>
              <a:t> 1,3%, </a:t>
            </a:r>
            <a:r>
              <a:rPr lang="cs-CZ" dirty="0" err="1"/>
              <a:t>UoZ</a:t>
            </a:r>
            <a:r>
              <a:rPr lang="cs-CZ" dirty="0"/>
              <a:t> 1,3%, </a:t>
            </a:r>
            <a:r>
              <a:rPr lang="cs-CZ" dirty="0">
                <a:solidFill>
                  <a:srgbClr val="FF0000"/>
                </a:solidFill>
              </a:rPr>
              <a:t>POV 8,3%</a:t>
            </a:r>
          </a:p>
          <a:p>
            <a:pPr marL="0" indent="0">
              <a:buNone/>
            </a:pPr>
            <a:r>
              <a:rPr lang="cs-CZ" dirty="0"/>
              <a:t>2023 (13): </a:t>
            </a:r>
            <a:r>
              <a:rPr lang="cs-CZ" dirty="0">
                <a:solidFill>
                  <a:srgbClr val="00B050"/>
                </a:solidFill>
              </a:rPr>
              <a:t>EXE 6,9%, </a:t>
            </a:r>
            <a:r>
              <a:rPr lang="cs-CZ" dirty="0" err="1">
                <a:solidFill>
                  <a:srgbClr val="FF0000"/>
                </a:solidFill>
              </a:rPr>
              <a:t>PnB</a:t>
            </a:r>
            <a:r>
              <a:rPr lang="cs-CZ" dirty="0">
                <a:solidFill>
                  <a:srgbClr val="FF0000"/>
                </a:solidFill>
              </a:rPr>
              <a:t> 4,3%, </a:t>
            </a:r>
            <a:r>
              <a:rPr lang="cs-CZ" dirty="0" err="1"/>
              <a:t>PnŽ</a:t>
            </a:r>
            <a:r>
              <a:rPr lang="cs-CZ" dirty="0"/>
              <a:t> 1,3%, </a:t>
            </a:r>
            <a:r>
              <a:rPr lang="cs-CZ" dirty="0" err="1"/>
              <a:t>UoZ</a:t>
            </a:r>
            <a:r>
              <a:rPr lang="cs-CZ" dirty="0"/>
              <a:t> 1,2%, POV 4,4%</a:t>
            </a:r>
          </a:p>
          <a:p>
            <a:pPr marL="0" indent="0" algn="l">
              <a:buNone/>
            </a:pPr>
            <a:endParaRPr lang="cs-CZ" dirty="0"/>
          </a:p>
          <a:p>
            <a:pPr marL="0" indent="0" algn="l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979370-9187-099B-9A32-992A3E0DB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" y="144176"/>
            <a:ext cx="3753652" cy="973275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348F1EE-178B-92BE-5C12-90B035FE5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E1C12-9FAA-9DFA-F78F-828E8639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28" y="1988840"/>
            <a:ext cx="8229600" cy="436910"/>
          </a:xfrm>
        </p:spPr>
        <p:txBody>
          <a:bodyPr>
            <a:noAutofit/>
          </a:bodyPr>
          <a:lstStyle/>
          <a:p>
            <a:r>
              <a:rPr lang="cs-CZ" sz="3200" b="1" dirty="0"/>
              <a:t>Index sociálního vyloučení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37377-1F00-667F-5756-B0679FF7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27" y="270892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cs-CZ" sz="2800" dirty="0"/>
          </a:p>
          <a:p>
            <a:pPr marL="0" indent="0" algn="l">
              <a:buNone/>
            </a:pPr>
            <a:r>
              <a:rPr lang="cs-CZ" sz="2800" dirty="0"/>
              <a:t>Interaktivní mapa zde: </a:t>
            </a:r>
          </a:p>
          <a:p>
            <a:pPr marL="0" indent="0" algn="l">
              <a:buNone/>
            </a:pPr>
            <a:r>
              <a:rPr lang="cs-CZ" sz="2800" dirty="0">
                <a:hlinkClick r:id="rId2"/>
              </a:rPr>
              <a:t>Ministerstvo pro místní rozvoj ČR - Index sociálního vyloučení</a:t>
            </a:r>
            <a:endParaRPr lang="cs-CZ" sz="2800" dirty="0"/>
          </a:p>
          <a:p>
            <a:pPr marL="0" indent="0" algn="l">
              <a:buNone/>
            </a:pPr>
            <a:endParaRPr lang="cs-CZ" sz="2800" dirty="0">
              <a:solidFill>
                <a:srgbClr val="174E86"/>
              </a:solidFill>
            </a:endParaRPr>
          </a:p>
          <a:p>
            <a:pPr marL="0" indent="0" algn="l">
              <a:buNone/>
            </a:pPr>
            <a:r>
              <a:rPr lang="cs-CZ" sz="2800" dirty="0"/>
              <a:t>Přehledy zde:</a:t>
            </a:r>
          </a:p>
          <a:p>
            <a:pPr marL="0" indent="0" algn="l">
              <a:buNone/>
            </a:pPr>
            <a:r>
              <a:rPr lang="cs-CZ" sz="2800" dirty="0">
                <a:hlinkClick r:id="rId3"/>
              </a:rPr>
              <a:t>Index sociálního vyloučení – Agentura pro </a:t>
            </a:r>
            <a:r>
              <a:rPr lang="cs-CZ" sz="2800" dirty="0" err="1">
                <a:hlinkClick r:id="rId3"/>
              </a:rPr>
              <a:t>socialni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zaclenovani</a:t>
            </a:r>
            <a:endParaRPr lang="cs-CZ" sz="2800" dirty="0"/>
          </a:p>
          <a:p>
            <a:pPr marL="0" indent="0" algn="l">
              <a:buNone/>
            </a:pPr>
            <a:endParaRPr lang="cs-CZ" dirty="0"/>
          </a:p>
          <a:p>
            <a:pPr marL="0" indent="0" algn="l">
              <a:buNone/>
            </a:pPr>
            <a:r>
              <a:rPr lang="cs-CZ" dirty="0"/>
              <a:t> </a:t>
            </a:r>
          </a:p>
          <a:p>
            <a:pPr marL="0" indent="0" algn="l"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7D44C2D-1A20-0D55-7AFB-049DAA274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3491"/>
            <a:ext cx="2914600" cy="6289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37CCF8-5F6E-3D7F-A94D-0CD639520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" y="144176"/>
            <a:ext cx="3753652" cy="9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7FDE4-F5D0-8D65-C0CE-E90C9C41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mapy ISV a mapy HSOÚ</a:t>
            </a:r>
          </a:p>
        </p:txBody>
      </p:sp>
      <p:pic>
        <p:nvPicPr>
          <p:cNvPr id="4" name="Zástupný obsah 3" descr="Obsah obrázku text, mapa&#10;&#10;Popis se vygeneroval automaticky.">
            <a:extLst>
              <a:ext uri="{FF2B5EF4-FFF2-40B4-BE49-F238E27FC236}">
                <a16:creationId xmlns:a16="http://schemas.microsoft.com/office/drawing/2014/main" id="{CAE07065-4B79-3855-62F5-2C1BB6F9D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555" r="120" b="5551"/>
          <a:stretch/>
        </p:blipFill>
        <p:spPr>
          <a:xfrm>
            <a:off x="881648" y="1600201"/>
            <a:ext cx="3690352" cy="2262982"/>
          </a:xfrm>
          <a:prstGeom prst="rect">
            <a:avLst/>
          </a:prstGeom>
          <a:effectLst/>
        </p:spPr>
      </p:pic>
      <p:pic>
        <p:nvPicPr>
          <p:cNvPr id="6" name="Obrázek 5" descr="Obsah obrázku text, mapa, atlas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619DB9D8-0416-CC1C-70D6-759AE424C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32" y="3284984"/>
            <a:ext cx="4104299" cy="27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636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E338319F7CF54D98238A77F07FCAC5" ma:contentTypeVersion="22" ma:contentTypeDescription="Vytvoří nový dokument" ma:contentTypeScope="" ma:versionID="ea54cc633cc197d9ab2f6d8736431769">
  <xsd:schema xmlns:xsd="http://www.w3.org/2001/XMLSchema" xmlns:xs="http://www.w3.org/2001/XMLSchema" xmlns:p="http://schemas.microsoft.com/office/2006/metadata/properties" xmlns:ns2="47350f85-5bf0-4688-9428-d22433eaccdb" xmlns:ns3="dbfd958b-5bb3-461b-ab7e-e7ff3c2daff6" targetNamespace="http://schemas.microsoft.com/office/2006/metadata/properties" ma:root="true" ma:fieldsID="29a7fc14ee52af468117d9c1f3022615" ns2:_="" ns3:_="">
    <xsd:import namespace="47350f85-5bf0-4688-9428-d22433eaccdb"/>
    <xsd:import namespace="dbfd958b-5bb3-461b-ab7e-e7ff3c2daff6"/>
    <xsd:element name="properties">
      <xsd:complexType>
        <xsd:sequence>
          <xsd:element name="documentManagement">
            <xsd:complexType>
              <xsd:all>
                <xsd:element ref="ns2:Vkatalogu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50f85-5bf0-4688-9428-d22433eaccdb" elementFormDefault="qualified">
    <xsd:import namespace="http://schemas.microsoft.com/office/2006/documentManagement/types"/>
    <xsd:import namespace="http://schemas.microsoft.com/office/infopath/2007/PartnerControls"/>
    <xsd:element name="Vkatalogu" ma:index="3" nillable="true" ma:displayName="V katalogu" ma:default="1" ma:format="Dropdown" ma:internalName="Vkatalogu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d958b-5bb3-461b-ab7e-e7ff3c2daff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1ef5163-a3b0-4626-9d9a-771f1da9070c}" ma:internalName="TaxCatchAll" ma:readOnly="false" ma:showField="CatchAllData" ma:web="dbfd958b-5bb3-461b-ab7e-e7ff3c2da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yp obsahu"/>
        <xsd:element ref="dc:title" minOccurs="0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350f85-5bf0-4688-9428-d22433eaccdb">
      <Terms xmlns="http://schemas.microsoft.com/office/infopath/2007/PartnerControls"/>
    </lcf76f155ced4ddcb4097134ff3c332f>
    <TaxCatchAll xmlns="dbfd958b-5bb3-461b-ab7e-e7ff3c2daff6" xsi:nil="true"/>
    <Vkatalogu xmlns="47350f85-5bf0-4688-9428-d22433eaccdb">true</Vkatalogu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F8796-DD2A-4CA6-9C3A-5620B7E44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350f85-5bf0-4688-9428-d22433eaccdb"/>
    <ds:schemaRef ds:uri="dbfd958b-5bb3-461b-ab7e-e7ff3c2da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44393C-5443-4451-B7C5-68C3EBACA9D5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dbfd958b-5bb3-461b-ab7e-e7ff3c2daff6"/>
    <ds:schemaRef ds:uri="47350f85-5bf0-4688-9428-d22433eaccdb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0BDCF90-1E7E-4759-AA28-C43757A2DC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1518</Words>
  <Application>Microsoft Office PowerPoint</Application>
  <PresentationFormat>Předvádění na obrazovce (4:3)</PresentationFormat>
  <Paragraphs>218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</vt:lpstr>
      <vt:lpstr>Times New Roman</vt:lpstr>
      <vt:lpstr>Motiv sady Office</vt:lpstr>
      <vt:lpstr>Rozvoj systémů pro sociální začleňování_RSSZ, reg. č. projektu CZ.03.02.02/00/22_004/0000366 </vt:lpstr>
      <vt:lpstr>Index sociálního vyloučení 2023</vt:lpstr>
      <vt:lpstr>Rozsah a vývoj sociálního vyloučení 2023</vt:lpstr>
      <vt:lpstr>Index sociálního vyloučení 2021 - 2023 (kraje)</vt:lpstr>
      <vt:lpstr>Index sociální vyloučení – ohrožené obce – 2023 </vt:lpstr>
      <vt:lpstr>ISV srovnání 2021, 2022 a 2023</vt:lpstr>
      <vt:lpstr>ISV srovnání 2021 až 2023 PCE kraj</vt:lpstr>
      <vt:lpstr>Index sociálního vyloučení</vt:lpstr>
      <vt:lpstr>Srovnání mapy ISV a mapy HSOÚ</vt:lpstr>
      <vt:lpstr>Obce ve spolupráci s Agenturou pro sociální začleňování - březen 2025</vt:lpstr>
      <vt:lpstr>Režimy spolupráce obcí s ASZ</vt:lpstr>
      <vt:lpstr>Pokračování ASZ</vt:lpstr>
      <vt:lpstr>Sjednání spolupráce v režimu KPSV</vt:lpstr>
      <vt:lpstr>Práce v obci v režimu KPSV </vt:lpstr>
      <vt:lpstr>Moduly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Fógelová Ladislava</dc:creator>
  <cp:lastModifiedBy>Vitková Martina Mgr.</cp:lastModifiedBy>
  <cp:revision>115</cp:revision>
  <dcterms:created xsi:type="dcterms:W3CDTF">2015-05-26T11:30:55Z</dcterms:created>
  <dcterms:modified xsi:type="dcterms:W3CDTF">2025-03-24T06:07:09Z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0x010100A9E338319F7CF54D98238A77F07FCAC5</vt:lpwstr>
  </property>
  <property fmtid="{D5CDD505-2E9C-101B-9397-08002B2CF9AE}" pid="3" name="MediaServiceImageTags">
    <vt:lpwstr/>
  </property>
</Properties>
</file>