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Poppins Bold" charset="1" panose="00000800000000000000"/>
      <p:regular r:id="rId20"/>
    </p:embeddedFont>
    <p:embeddedFont>
      <p:font typeface="Poppins Medium" charset="1" panose="00000600000000000000"/>
      <p:regular r:id="rId21"/>
    </p:embeddedFont>
    <p:embeddedFont>
      <p:font typeface="Poppins" charset="1" panose="00000500000000000000"/>
      <p:regular r:id="rId22"/>
    </p:embeddedFont>
    <p:embeddedFont>
      <p:font typeface="Calibri (MS) Bold" charset="1" panose="020F0702030404030204"/>
      <p:regular r:id="rId23"/>
    </p:embeddedFont>
    <p:embeddedFont>
      <p:font typeface="Poppins Semi-Bold" charset="1" panose="00000700000000000000"/>
      <p:regular r:id="rId24"/>
    </p:embeddedFont>
    <p:embeddedFont>
      <p:font typeface="League Spartan" charset="1" panose="00000800000000000000"/>
      <p:regular r:id="rId25"/>
    </p:embeddedFont>
    <p:embeddedFont>
      <p:font typeface="Calibri (MS)" charset="1" panose="020F0502020204030204"/>
      <p:regular r:id="rId26"/>
    </p:embeddedFont>
    <p:embeddedFont>
      <p:font typeface="Calibri (MS) Bold Italics" charset="1" panose="020F07020304040A0204"/>
      <p:regular r:id="rId27"/>
    </p:embeddedFont>
    <p:embeddedFont>
      <p:font typeface="Calibri (MS) Italics" charset="1" panose="020F05020202040A0204"/>
      <p:regular r:id="rId28"/>
    </p:embeddedFont>
    <p:embeddedFont>
      <p:font typeface="Nourd Semi-Bold" charset="1" panose="00000700000000000000"/>
      <p:regular r:id="rId29"/>
    </p:embeddedFont>
    <p:embeddedFont>
      <p:font typeface="Nourd Light" charset="1" panose="00000400000000000000"/>
      <p:regular r:id="rId30"/>
    </p:embeddedFont>
    <p:embeddedFont>
      <p:font typeface="Lato Bold" charset="1" panose="020F0502020204030203"/>
      <p:regular r:id="rId31"/>
    </p:embeddedFont>
    <p:embeddedFont>
      <p:font typeface="Lato" charset="1" panose="020F0502020204030203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sfzp.cz/dotace-a-pujcky/modernizacni-fond/programy/#collapsebbce2e6f8f7618a975b61f02e39fad27767ba1d6" TargetMode="External" Type="http://schemas.openxmlformats.org/officeDocument/2006/relationships/hyperlink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18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jpe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815840"/>
            <a:ext cx="681596" cy="442460"/>
          </a:xfrm>
          <a:custGeom>
            <a:avLst/>
            <a:gdLst/>
            <a:ahLst/>
            <a:cxnLst/>
            <a:rect r="r" b="b" t="t" l="l"/>
            <a:pathLst>
              <a:path h="442460" w="681596">
                <a:moveTo>
                  <a:pt x="0" y="0"/>
                </a:moveTo>
                <a:lnTo>
                  <a:pt x="681596" y="0"/>
                </a:lnTo>
                <a:lnTo>
                  <a:pt x="681596" y="442460"/>
                </a:lnTo>
                <a:lnTo>
                  <a:pt x="0" y="442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45338" y="8815840"/>
            <a:ext cx="575303" cy="442460"/>
          </a:xfrm>
          <a:custGeom>
            <a:avLst/>
            <a:gdLst/>
            <a:ahLst/>
            <a:cxnLst/>
            <a:rect r="r" b="b" t="t" l="l"/>
            <a:pathLst>
              <a:path h="442460" w="575303">
                <a:moveTo>
                  <a:pt x="0" y="0"/>
                </a:moveTo>
                <a:lnTo>
                  <a:pt x="575303" y="0"/>
                </a:lnTo>
                <a:lnTo>
                  <a:pt x="575303" y="442460"/>
                </a:lnTo>
                <a:lnTo>
                  <a:pt x="0" y="442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613808" y="8726628"/>
            <a:ext cx="531672" cy="531672"/>
          </a:xfrm>
          <a:custGeom>
            <a:avLst/>
            <a:gdLst/>
            <a:ahLst/>
            <a:cxnLst/>
            <a:rect r="r" b="b" t="t" l="l"/>
            <a:pathLst>
              <a:path h="531672" w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246844" y="57150"/>
            <a:ext cx="7060206" cy="10287000"/>
            <a:chOff x="0" y="0"/>
            <a:chExt cx="7095071" cy="10337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095109" cy="10337800"/>
            </a:xfrm>
            <a:custGeom>
              <a:avLst/>
              <a:gdLst/>
              <a:ahLst/>
              <a:cxnLst/>
              <a:rect r="r" b="b" t="t" l="l"/>
              <a:pathLst>
                <a:path h="10337800" w="7095109">
                  <a:moveTo>
                    <a:pt x="2370709" y="0"/>
                  </a:moveTo>
                  <a:lnTo>
                    <a:pt x="0" y="4292600"/>
                  </a:lnTo>
                  <a:lnTo>
                    <a:pt x="3776091" y="9084691"/>
                  </a:lnTo>
                  <a:lnTo>
                    <a:pt x="2590800" y="10337800"/>
                  </a:lnTo>
                  <a:lnTo>
                    <a:pt x="7095109" y="10337800"/>
                  </a:lnTo>
                  <a:lnTo>
                    <a:pt x="7095109" y="0"/>
                  </a:lnTo>
                  <a:close/>
                </a:path>
              </a:pathLst>
            </a:custGeom>
            <a:blipFill>
              <a:blip r:embed="rId8"/>
              <a:stretch>
                <a:fillRect l="-22851" t="0" r="-22851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-2292491">
            <a:off x="11971514" y="3358915"/>
            <a:ext cx="1062487" cy="6734838"/>
            <a:chOff x="0" y="0"/>
            <a:chExt cx="279832" cy="17737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9832" cy="1773784"/>
            </a:xfrm>
            <a:custGeom>
              <a:avLst/>
              <a:gdLst/>
              <a:ahLst/>
              <a:cxnLst/>
              <a:rect r="r" b="b" t="t" l="l"/>
              <a:pathLst>
                <a:path h="1773784" w="279832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279832" cy="18404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7221385">
            <a:off x="13101531" y="9401040"/>
            <a:ext cx="2523952" cy="953058"/>
            <a:chOff x="0" y="0"/>
            <a:chExt cx="1614384" cy="6096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14384" cy="609600"/>
            </a:xfrm>
            <a:custGeom>
              <a:avLst/>
              <a:gdLst/>
              <a:ahLst/>
              <a:cxnLst/>
              <a:rect r="r" b="b" t="t" l="l"/>
              <a:pathLst>
                <a:path h="609600" w="1614384">
                  <a:moveTo>
                    <a:pt x="203200" y="0"/>
                  </a:moveTo>
                  <a:lnTo>
                    <a:pt x="1614384" y="0"/>
                  </a:lnTo>
                  <a:lnTo>
                    <a:pt x="141118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66675"/>
              <a:ext cx="1411184" cy="676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7221385">
            <a:off x="11304292" y="9582671"/>
            <a:ext cx="3837666" cy="589796"/>
            <a:chOff x="0" y="0"/>
            <a:chExt cx="2454669" cy="37724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54669" cy="377249"/>
            </a:xfrm>
            <a:custGeom>
              <a:avLst/>
              <a:gdLst/>
              <a:ahLst/>
              <a:cxnLst/>
              <a:rect r="r" b="b" t="t" l="l"/>
              <a:pathLst>
                <a:path h="377249" w="2454669">
                  <a:moveTo>
                    <a:pt x="203200" y="0"/>
                  </a:moveTo>
                  <a:lnTo>
                    <a:pt x="2454669" y="0"/>
                  </a:lnTo>
                  <a:lnTo>
                    <a:pt x="2251469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66675"/>
              <a:ext cx="2251469" cy="4439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7091654">
            <a:off x="9086695" y="955891"/>
            <a:ext cx="4138086" cy="589796"/>
            <a:chOff x="0" y="0"/>
            <a:chExt cx="2646825" cy="37724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46825" cy="377249"/>
            </a:xfrm>
            <a:custGeom>
              <a:avLst/>
              <a:gdLst/>
              <a:ahLst/>
              <a:cxnLst/>
              <a:rect r="r" b="b" t="t" l="l"/>
              <a:pathLst>
                <a:path h="377249" w="2646825">
                  <a:moveTo>
                    <a:pt x="203200" y="0"/>
                  </a:moveTo>
                  <a:lnTo>
                    <a:pt x="2646825" y="0"/>
                  </a:lnTo>
                  <a:lnTo>
                    <a:pt x="2443625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01600" y="-66675"/>
              <a:ext cx="2443625" cy="4439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1710481">
            <a:off x="11533776" y="-1617267"/>
            <a:ext cx="1062487" cy="6686550"/>
            <a:chOff x="0" y="0"/>
            <a:chExt cx="279832" cy="17610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9832" cy="1761067"/>
            </a:xfrm>
            <a:custGeom>
              <a:avLst/>
              <a:gdLst/>
              <a:ahLst/>
              <a:cxnLst/>
              <a:rect r="r" b="b" t="t" l="l"/>
              <a:pathLst>
                <a:path h="1761067" w="279832">
                  <a:moveTo>
                    <a:pt x="0" y="0"/>
                  </a:moveTo>
                  <a:lnTo>
                    <a:pt x="279832" y="0"/>
                  </a:lnTo>
                  <a:lnTo>
                    <a:pt x="27983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279832" cy="18277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7774591" y="6279225"/>
            <a:ext cx="3016203" cy="1312048"/>
          </a:xfrm>
          <a:custGeom>
            <a:avLst/>
            <a:gdLst/>
            <a:ahLst/>
            <a:cxnLst/>
            <a:rect r="r" b="b" t="t" l="l"/>
            <a:pathLst>
              <a:path h="1312048" w="3016203">
                <a:moveTo>
                  <a:pt x="0" y="0"/>
                </a:moveTo>
                <a:lnTo>
                  <a:pt x="3016203" y="0"/>
                </a:lnTo>
                <a:lnTo>
                  <a:pt x="3016203" y="1312048"/>
                </a:lnTo>
                <a:lnTo>
                  <a:pt x="0" y="13120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19175" y="705485"/>
            <a:ext cx="8702817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Místní akční skupina Svitava z. 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2392459"/>
            <a:ext cx="8115300" cy="3454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b="true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Místní energetické koncepce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24529" y="8829108"/>
            <a:ext cx="2498605" cy="375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725 163 416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93201" y="8829108"/>
            <a:ext cx="3692032" cy="375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bobkova@massvitava.cz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259780" y="8784502"/>
            <a:ext cx="2918826" cy="375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www.massvitava.cz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57835" y="6545359"/>
            <a:ext cx="6375006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Mgr. Barbora Bobková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744249">
            <a:off x="16345787" y="2366691"/>
            <a:ext cx="2208710" cy="14588015"/>
            <a:chOff x="0" y="0"/>
            <a:chExt cx="581718" cy="38421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81718" cy="3842111"/>
            </a:xfrm>
            <a:custGeom>
              <a:avLst/>
              <a:gdLst/>
              <a:ahLst/>
              <a:cxnLst/>
              <a:rect r="r" b="b" t="t" l="l"/>
              <a:pathLst>
                <a:path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581718" cy="3908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129235" y="1038225"/>
            <a:ext cx="14653611" cy="7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4999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FINANCOVÁNÍ - cenotvorba MEK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614533" y="466914"/>
            <a:ext cx="1603599" cy="1320611"/>
          </a:xfrm>
          <a:custGeom>
            <a:avLst/>
            <a:gdLst/>
            <a:ahLst/>
            <a:cxnLst/>
            <a:rect r="r" b="b" t="t" l="l"/>
            <a:pathLst>
              <a:path h="1320611" w="1603599">
                <a:moveTo>
                  <a:pt x="0" y="0"/>
                </a:moveTo>
                <a:lnTo>
                  <a:pt x="1603599" y="0"/>
                </a:lnTo>
                <a:lnTo>
                  <a:pt x="1603599" y="1320611"/>
                </a:lnTo>
                <a:lnTo>
                  <a:pt x="0" y="13206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12825" y="2538148"/>
            <a:ext cx="6579543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0"/>
              </a:lnSpc>
            </a:pPr>
          </a:p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Velikost obce a typ katastru obce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367266" y="3629025"/>
            <a:ext cx="657954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počet obyvatel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12165" y="4700588"/>
            <a:ext cx="7972153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0"/>
              </a:lnSpc>
            </a:pPr>
          </a:p>
          <a:p>
            <a:pPr algn="just">
              <a:lnSpc>
                <a:spcPts val="3240"/>
              </a:lnSpc>
            </a:pPr>
          </a:p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složitost energetické infrastruktury, struktura průmyslu</a:t>
            </a:r>
          </a:p>
          <a:p>
            <a:pPr algn="just">
              <a:lnSpc>
                <a:spcPts val="324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2621159" y="4495800"/>
            <a:ext cx="797215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typy a výše spotřeby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783152" y="7800432"/>
            <a:ext cx="797215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zadání - očekávání obce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95873" y="6199147"/>
            <a:ext cx="7972153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0"/>
              </a:lnSpc>
            </a:pPr>
          </a:p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Rozsah a hloubka analýz</a:t>
            </a:r>
          </a:p>
          <a:p>
            <a:pPr algn="just">
              <a:lnSpc>
                <a:spcPts val="324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9875134" y="8374823"/>
            <a:ext cx="7972153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0"/>
              </a:lnSpc>
            </a:pPr>
          </a:p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</a:t>
            </a: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pracovatel koncepce</a:t>
            </a:r>
          </a:p>
          <a:p>
            <a:pPr algn="just">
              <a:lnSpc>
                <a:spcPts val="324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744249">
            <a:off x="16345787" y="2366691"/>
            <a:ext cx="2208710" cy="14588015"/>
            <a:chOff x="0" y="0"/>
            <a:chExt cx="581718" cy="38421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81718" cy="3842111"/>
            </a:xfrm>
            <a:custGeom>
              <a:avLst/>
              <a:gdLst/>
              <a:ahLst/>
              <a:cxnLst/>
              <a:rect r="r" b="b" t="t" l="l"/>
              <a:pathLst>
                <a:path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581718" cy="3908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105154" y="5370034"/>
            <a:ext cx="8835672" cy="2363542"/>
          </a:xfrm>
          <a:custGeom>
            <a:avLst/>
            <a:gdLst/>
            <a:ahLst/>
            <a:cxnLst/>
            <a:rect r="r" b="b" t="t" l="l"/>
            <a:pathLst>
              <a:path h="2363542" w="8835672">
                <a:moveTo>
                  <a:pt x="0" y="0"/>
                </a:moveTo>
                <a:lnTo>
                  <a:pt x="8835672" y="0"/>
                </a:lnTo>
                <a:lnTo>
                  <a:pt x="8835672" y="2363543"/>
                </a:lnTo>
                <a:lnTo>
                  <a:pt x="0" y="2363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6334" y="2389377"/>
            <a:ext cx="1734326" cy="1204393"/>
          </a:xfrm>
          <a:custGeom>
            <a:avLst/>
            <a:gdLst/>
            <a:ahLst/>
            <a:cxnLst/>
            <a:rect r="r" b="b" t="t" l="l"/>
            <a:pathLst>
              <a:path h="1204393" w="1734326">
                <a:moveTo>
                  <a:pt x="0" y="0"/>
                </a:moveTo>
                <a:lnTo>
                  <a:pt x="1734326" y="0"/>
                </a:lnTo>
                <a:lnTo>
                  <a:pt x="1734326" y="1204393"/>
                </a:lnTo>
                <a:lnTo>
                  <a:pt x="0" y="1204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614533" y="466914"/>
            <a:ext cx="1603599" cy="1320611"/>
          </a:xfrm>
          <a:custGeom>
            <a:avLst/>
            <a:gdLst/>
            <a:ahLst/>
            <a:cxnLst/>
            <a:rect r="r" b="b" t="t" l="l"/>
            <a:pathLst>
              <a:path h="1320611" w="1603599">
                <a:moveTo>
                  <a:pt x="0" y="0"/>
                </a:moveTo>
                <a:lnTo>
                  <a:pt x="1603599" y="0"/>
                </a:lnTo>
                <a:lnTo>
                  <a:pt x="1603599" y="1320611"/>
                </a:lnTo>
                <a:lnTo>
                  <a:pt x="0" y="13206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29235" y="1019175"/>
            <a:ext cx="14653611" cy="7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4999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FINANCOVÁNÍ koncepce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57810" y="2303652"/>
            <a:ext cx="14499746" cy="322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MPO: NPO 3/2024 - Zpracování místní energetické koncepce</a:t>
            </a:r>
          </a:p>
          <a:p>
            <a:pPr algn="just">
              <a:lnSpc>
                <a:spcPts val="2400"/>
              </a:lnSpc>
            </a:pPr>
          </a:p>
          <a:p>
            <a:pPr algn="just" marL="585841" indent="-292921" lvl="1">
              <a:lnSpc>
                <a:spcPts val="3256"/>
              </a:lnSpc>
              <a:buFont typeface="Arial"/>
              <a:buChar char="•"/>
            </a:pP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obec, městská část, svazek obcí </a:t>
            </a:r>
          </a:p>
          <a:p>
            <a:pPr algn="just" marL="585841" indent="-292921" lvl="1">
              <a:lnSpc>
                <a:spcPts val="3256"/>
              </a:lnSpc>
              <a:buFont typeface="Arial"/>
              <a:buChar char="•"/>
            </a:pP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30. 6. 2025 </a:t>
            </a:r>
          </a:p>
          <a:p>
            <a:pPr algn="just" marL="585841" indent="-292921" lvl="1">
              <a:lnSpc>
                <a:spcPts val="3256"/>
              </a:lnSpc>
              <a:buFont typeface="Arial"/>
              <a:buChar char="•"/>
            </a:pP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Alokace 250 mil. Kč; </a:t>
            </a:r>
            <a:r>
              <a:rPr lang="en-US" sz="2713" i="true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stav čerpání k 8.11.2024 : 212,0 mil. Kč</a:t>
            </a:r>
          </a:p>
          <a:p>
            <a:pPr algn="just" marL="585841" indent="-292921" lvl="1">
              <a:lnSpc>
                <a:spcPts val="3256"/>
              </a:lnSpc>
              <a:buFont typeface="Arial"/>
              <a:buChar char="•"/>
            </a:pP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 ante</a:t>
            </a:r>
          </a:p>
          <a:p>
            <a:pPr algn="just">
              <a:lnSpc>
                <a:spcPts val="2400"/>
              </a:lnSpc>
            </a:pPr>
            <a:r>
              <a:rPr lang="en-US" sz="2000" i="true">
                <a:solidFill>
                  <a:srgbClr val="2A56A6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https://www.mpo-efekt.cz/cz/dotacni-programy/vyzvy/npo-3-2024-zpracovani-mistni-energeticke-koncepce-mek</a:t>
            </a:r>
          </a:p>
          <a:p>
            <a:pPr algn="just">
              <a:lnSpc>
                <a:spcPts val="3496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947009" y="8134350"/>
            <a:ext cx="14864412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MPO: NPO 2/2024 Zavedení systému hospodaření s energií v podobě energetického managementu (EM)</a:t>
            </a:r>
          </a:p>
          <a:p>
            <a:pPr algn="just">
              <a:lnSpc>
                <a:spcPts val="3240"/>
              </a:lnSpc>
            </a:pPr>
          </a:p>
          <a:p>
            <a:pPr algn="just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Alokace 145 mil. Kč; </a:t>
            </a:r>
            <a:r>
              <a:rPr lang="en-US" sz="2700" i="true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stav čerpání k 8.11.2024 : 123,6 mil. Kč</a:t>
            </a:r>
          </a:p>
          <a:p>
            <a:pPr algn="just">
              <a:lnSpc>
                <a:spcPts val="1920"/>
              </a:lnSpc>
            </a:pPr>
          </a:p>
          <a:p>
            <a:pPr algn="just">
              <a:lnSpc>
                <a:spcPts val="1920"/>
              </a:lnSpc>
            </a:pPr>
            <a:r>
              <a:rPr lang="en-US" sz="1600" i="true">
                <a:solidFill>
                  <a:srgbClr val="2A56A6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https://www.mpo-efekt.cz/cz/dotacni-programy/vyzvy/npo-2-2024-zavedeni-systemu-hospodareni-s-energii-v-podobe-energetickeho-managementu-em</a:t>
            </a:r>
          </a:p>
          <a:p>
            <a:pPr algn="just">
              <a:lnSpc>
                <a:spcPts val="2896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744249">
            <a:off x="16345787" y="2177181"/>
            <a:ext cx="2208710" cy="14588015"/>
            <a:chOff x="0" y="0"/>
            <a:chExt cx="581718" cy="38421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81718" cy="3842111"/>
            </a:xfrm>
            <a:custGeom>
              <a:avLst/>
              <a:gdLst/>
              <a:ahLst/>
              <a:cxnLst/>
              <a:rect r="r" b="b" t="t" l="l"/>
              <a:pathLst>
                <a:path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581718" cy="3908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281852" y="2036832"/>
            <a:ext cx="13573772" cy="505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SFŽP ČR: MF</a:t>
            </a:r>
          </a:p>
          <a:p>
            <a:pPr algn="just">
              <a:lnSpc>
                <a:spcPts val="2416"/>
              </a:lnSpc>
            </a:pPr>
          </a:p>
          <a:p>
            <a:pPr algn="just" marL="585841" indent="-292921" lvl="1">
              <a:lnSpc>
                <a:spcPts val="3256"/>
              </a:lnSpc>
              <a:buFont typeface="Arial"/>
              <a:buChar char="•"/>
            </a:pPr>
            <a:r>
              <a:rPr lang="en-US" b="true" sz="271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program </a:t>
            </a:r>
            <a:r>
              <a:rPr lang="en-US" b="true" sz="271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2" tooltip="https://www.sfzp.cz/dotace-a-pujcky/modernizacni-fond/programy/#collapsebbce2e6f8f7618a975b61f02e39fad27767ba1d6"/>
              </a:rPr>
              <a:t>HOUSEnerg:</a:t>
            </a:r>
            <a:r>
              <a:rPr lang="en-US" b="true" sz="271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NZÚ  </a:t>
            </a:r>
          </a:p>
          <a:p>
            <a:pPr algn="just" marL="1171683" indent="-390561" lvl="2">
              <a:lnSpc>
                <a:spcPts val="3256"/>
              </a:lnSpc>
              <a:buFont typeface="Arial"/>
              <a:buChar char="⚬"/>
            </a:pP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residenční sektor - </a:t>
            </a: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RD/BD</a:t>
            </a:r>
          </a:p>
          <a:p>
            <a:pPr algn="just">
              <a:lnSpc>
                <a:spcPts val="2416"/>
              </a:lnSpc>
            </a:pPr>
            <a:r>
              <a:rPr lang="en-US" sz="20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       </a:t>
            </a:r>
            <a:r>
              <a:rPr lang="en-US" sz="20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13" i="true">
                <a:solidFill>
                  <a:srgbClr val="2853A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https://novazelenausporam.cz/dokumenty/texty-vyzev </a:t>
            </a:r>
          </a:p>
          <a:p>
            <a:pPr algn="just">
              <a:lnSpc>
                <a:spcPts val="3256"/>
              </a:lnSpc>
            </a:pPr>
          </a:p>
          <a:p>
            <a:pPr algn="just" marL="585841" indent="-292921" lvl="1">
              <a:lnSpc>
                <a:spcPts val="3256"/>
              </a:lnSpc>
              <a:buFont typeface="Arial"/>
              <a:buChar char="•"/>
            </a:pPr>
            <a:r>
              <a:rPr lang="en-US" b="true" sz="271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MF: RES+</a:t>
            </a:r>
          </a:p>
          <a:p>
            <a:pPr algn="just" marL="1171683" indent="-390561" lvl="2">
              <a:lnSpc>
                <a:spcPts val="3256"/>
              </a:lnSpc>
              <a:buFont typeface="Arial"/>
              <a:buChar char="⚬"/>
            </a:pPr>
            <a:r>
              <a:rPr lang="en-US" sz="2713" i="true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Výzva RES+ č. 3/2024</a:t>
            </a:r>
          </a:p>
          <a:p>
            <a:pPr algn="just">
              <a:lnSpc>
                <a:spcPts val="3256"/>
              </a:lnSpc>
            </a:pPr>
            <a:r>
              <a:rPr lang="en-US" sz="2713" i="true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              </a:t>
            </a:r>
            <a:r>
              <a:rPr lang="en-US" sz="2713" i="true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Komunální FVE na veřejných budovách pro malé obce</a:t>
            </a:r>
          </a:p>
          <a:p>
            <a:pPr algn="just" marL="1627987" indent="-406997" lvl="3">
              <a:lnSpc>
                <a:spcPts val="3016"/>
              </a:lnSpc>
              <a:buFont typeface="Arial"/>
              <a:buChar char="￭"/>
            </a:pPr>
            <a:r>
              <a:rPr lang="en-US" sz="25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31.12.2024</a:t>
            </a:r>
          </a:p>
          <a:p>
            <a:pPr algn="just" marL="1627987" indent="-406997" lvl="3">
              <a:lnSpc>
                <a:spcPts val="3016"/>
              </a:lnSpc>
              <a:buFont typeface="Arial"/>
              <a:buChar char="￭"/>
            </a:pPr>
            <a:r>
              <a:rPr lang="en-US" sz="25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1 MWp na jedno předávací místo   </a:t>
            </a:r>
          </a:p>
          <a:p>
            <a:pPr algn="just" marL="1627987" indent="-406997" lvl="3">
              <a:lnSpc>
                <a:spcPts val="3016"/>
              </a:lnSpc>
              <a:buFont typeface="Arial"/>
              <a:buChar char="￭"/>
            </a:pPr>
            <a:r>
              <a:rPr lang="en-US" sz="25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obce na území ČR s maximálním počtem obyvatel 3000</a:t>
            </a:r>
          </a:p>
          <a:p>
            <a:pPr algn="just">
              <a:lnSpc>
                <a:spcPts val="2416"/>
              </a:lnSpc>
            </a:pPr>
            <a:r>
              <a:rPr lang="en-US" sz="20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   </a:t>
            </a:r>
            <a:r>
              <a:rPr lang="en-US" sz="2013" i="true">
                <a:solidFill>
                  <a:srgbClr val="2853A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https://www.sfzp.cz/dotace-a-pujcky/modernizacni-fond/vyzvy/detail-vyzvy/?id=27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301893" y="2464237"/>
            <a:ext cx="2058484" cy="1695610"/>
          </a:xfrm>
          <a:custGeom>
            <a:avLst/>
            <a:gdLst/>
            <a:ahLst/>
            <a:cxnLst/>
            <a:rect r="r" b="b" t="t" l="l"/>
            <a:pathLst>
              <a:path h="1695610" w="2058484">
                <a:moveTo>
                  <a:pt x="0" y="0"/>
                </a:moveTo>
                <a:lnTo>
                  <a:pt x="2058484" y="0"/>
                </a:lnTo>
                <a:lnTo>
                  <a:pt x="2058484" y="1695610"/>
                </a:lnTo>
                <a:lnTo>
                  <a:pt x="0" y="1695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47750" y="1969531"/>
            <a:ext cx="843945" cy="697865"/>
          </a:xfrm>
          <a:custGeom>
            <a:avLst/>
            <a:gdLst/>
            <a:ahLst/>
            <a:cxnLst/>
            <a:rect r="r" b="b" t="t" l="l"/>
            <a:pathLst>
              <a:path h="697865" w="843945">
                <a:moveTo>
                  <a:pt x="0" y="0"/>
                </a:moveTo>
                <a:lnTo>
                  <a:pt x="843945" y="0"/>
                </a:lnTo>
                <a:lnTo>
                  <a:pt x="843945" y="697864"/>
                </a:lnTo>
                <a:lnTo>
                  <a:pt x="0" y="6978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0401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614533" y="466914"/>
            <a:ext cx="1603599" cy="1320611"/>
          </a:xfrm>
          <a:custGeom>
            <a:avLst/>
            <a:gdLst/>
            <a:ahLst/>
            <a:cxnLst/>
            <a:rect r="r" b="b" t="t" l="l"/>
            <a:pathLst>
              <a:path h="1320611" w="1603599">
                <a:moveTo>
                  <a:pt x="0" y="0"/>
                </a:moveTo>
                <a:lnTo>
                  <a:pt x="1603599" y="0"/>
                </a:lnTo>
                <a:lnTo>
                  <a:pt x="1603599" y="1320611"/>
                </a:lnTo>
                <a:lnTo>
                  <a:pt x="0" y="13206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643923" y="2361715"/>
            <a:ext cx="5184722" cy="797961"/>
          </a:xfrm>
          <a:custGeom>
            <a:avLst/>
            <a:gdLst/>
            <a:ahLst/>
            <a:cxnLst/>
            <a:rect r="r" b="b" t="t" l="l"/>
            <a:pathLst>
              <a:path h="797961" w="5184722">
                <a:moveTo>
                  <a:pt x="0" y="0"/>
                </a:moveTo>
                <a:lnTo>
                  <a:pt x="5184722" y="0"/>
                </a:lnTo>
                <a:lnTo>
                  <a:pt x="5184722" y="797961"/>
                </a:lnTo>
                <a:lnTo>
                  <a:pt x="0" y="7979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22893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605823" y="3327541"/>
            <a:ext cx="5222822" cy="822781"/>
          </a:xfrm>
          <a:custGeom>
            <a:avLst/>
            <a:gdLst/>
            <a:ahLst/>
            <a:cxnLst/>
            <a:rect r="r" b="b" t="t" l="l"/>
            <a:pathLst>
              <a:path h="822781" w="5222822">
                <a:moveTo>
                  <a:pt x="0" y="0"/>
                </a:moveTo>
                <a:lnTo>
                  <a:pt x="5222822" y="0"/>
                </a:lnTo>
                <a:lnTo>
                  <a:pt x="5222822" y="822781"/>
                </a:lnTo>
                <a:lnTo>
                  <a:pt x="0" y="8227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809" b="-277549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09011" y="5547219"/>
            <a:ext cx="2096744" cy="1398266"/>
          </a:xfrm>
          <a:custGeom>
            <a:avLst/>
            <a:gdLst/>
            <a:ahLst/>
            <a:cxnLst/>
            <a:rect r="r" b="b" t="t" l="l"/>
            <a:pathLst>
              <a:path h="1398266" w="2096744">
                <a:moveTo>
                  <a:pt x="0" y="0"/>
                </a:moveTo>
                <a:lnTo>
                  <a:pt x="2096743" y="0"/>
                </a:lnTo>
                <a:lnTo>
                  <a:pt x="2096743" y="1398266"/>
                </a:lnTo>
                <a:lnTo>
                  <a:pt x="0" y="13982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49589" y="9311517"/>
            <a:ext cx="578875" cy="516764"/>
          </a:xfrm>
          <a:custGeom>
            <a:avLst/>
            <a:gdLst/>
            <a:ahLst/>
            <a:cxnLst/>
            <a:rect r="r" b="b" t="t" l="l"/>
            <a:pathLst>
              <a:path h="516764" w="578875">
                <a:moveTo>
                  <a:pt x="0" y="0"/>
                </a:moveTo>
                <a:lnTo>
                  <a:pt x="578875" y="0"/>
                </a:lnTo>
                <a:lnTo>
                  <a:pt x="578875" y="516765"/>
                </a:lnTo>
                <a:lnTo>
                  <a:pt x="0" y="5167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917745" y="838200"/>
            <a:ext cx="12251864" cy="7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4999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FINANCOVÁNÍ opatření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81852" y="7247007"/>
            <a:ext cx="12845920" cy="251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07"/>
              </a:lnSpc>
            </a:pPr>
          </a:p>
          <a:p>
            <a:pPr algn="just" marL="588288" indent="-294144" lvl="1">
              <a:lnSpc>
                <a:spcPts val="3269"/>
              </a:lnSpc>
              <a:buFont typeface="Arial"/>
              <a:buChar char="•"/>
            </a:pPr>
            <a:r>
              <a:rPr lang="en-US" b="true" sz="272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NPŽP</a:t>
            </a:r>
            <a:r>
              <a:rPr lang="en-US" sz="272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Výzva č. 8/2024: Energetické úspory veřejných budov</a:t>
            </a:r>
          </a:p>
          <a:p>
            <a:pPr algn="just" marL="1176576" indent="-392192" lvl="2">
              <a:lnSpc>
                <a:spcPts val="3269"/>
              </a:lnSpc>
              <a:buFont typeface="Arial"/>
              <a:buChar char="⚬"/>
            </a:pPr>
            <a:r>
              <a:rPr lang="en-US" sz="272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31.12.2024</a:t>
            </a:r>
          </a:p>
          <a:p>
            <a:pPr algn="just" marL="1176576" indent="-392192" lvl="2">
              <a:lnSpc>
                <a:spcPts val="3269"/>
              </a:lnSpc>
              <a:buFont typeface="Arial"/>
              <a:buChar char="⚬"/>
            </a:pPr>
            <a:r>
              <a:rPr lang="en-US" sz="272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energeticky úsporná opatření na budovách + OZE </a:t>
            </a:r>
          </a:p>
          <a:p>
            <a:pPr algn="just">
              <a:lnSpc>
                <a:spcPts val="2421"/>
              </a:lnSpc>
            </a:pPr>
            <a:r>
              <a:rPr lang="en-US" sz="2017">
                <a:solidFill>
                  <a:srgbClr val="2A56A6"/>
                </a:solidFill>
                <a:latin typeface="Calibri (MS)"/>
                <a:ea typeface="Calibri (MS)"/>
                <a:cs typeface="Calibri (MS)"/>
                <a:sym typeface="Calibri (MS)"/>
              </a:rPr>
              <a:t>     </a:t>
            </a:r>
            <a:r>
              <a:rPr lang="en-US" sz="2017" i="true">
                <a:solidFill>
                  <a:srgbClr val="2A56A6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https://www.narodniprogramzp.cz/nabidka-dotaci/detail-vyzvy/?id=136</a:t>
            </a:r>
          </a:p>
          <a:p>
            <a:pPr algn="just">
              <a:lnSpc>
                <a:spcPts val="2429"/>
              </a:lnSpc>
            </a:pPr>
          </a:p>
          <a:p>
            <a:pPr algn="just" marL="588468" indent="-294234" lvl="1">
              <a:lnSpc>
                <a:spcPts val="3270"/>
              </a:lnSpc>
              <a:buFont typeface="Arial"/>
              <a:buChar char="•"/>
            </a:pPr>
            <a:r>
              <a:rPr lang="en-US" b="true" sz="272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OPŽP ČR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08190" y="864876"/>
            <a:ext cx="14107899" cy="2708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17"/>
              </a:lnSpc>
            </a:pPr>
            <a:r>
              <a:rPr lang="en-US" sz="9288" b="true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Děkuji</a:t>
            </a:r>
          </a:p>
          <a:p>
            <a:pPr algn="l">
              <a:lnSpc>
                <a:spcPts val="10217"/>
              </a:lnSpc>
            </a:pPr>
            <a:r>
              <a:rPr lang="en-US" sz="9288" b="true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za pozornost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10800000">
            <a:off x="7913797" y="7770002"/>
            <a:ext cx="2038046" cy="1401401"/>
            <a:chOff x="0" y="0"/>
            <a:chExt cx="3386658" cy="23287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86709" cy="2328672"/>
            </a:xfrm>
            <a:custGeom>
              <a:avLst/>
              <a:gdLst/>
              <a:ahLst/>
              <a:cxnLst/>
              <a:rect r="r" b="b" t="t" l="l"/>
              <a:pathLst>
                <a:path h="2328672" w="3386709">
                  <a:moveTo>
                    <a:pt x="0" y="0"/>
                  </a:moveTo>
                  <a:lnTo>
                    <a:pt x="3386709" y="0"/>
                  </a:lnTo>
                  <a:lnTo>
                    <a:pt x="0" y="2328672"/>
                  </a:lnTo>
                  <a:close/>
                </a:path>
              </a:pathLst>
            </a:custGeom>
            <a:solidFill>
              <a:srgbClr val="F6DF20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-10800000">
            <a:off x="7774290" y="8057092"/>
            <a:ext cx="2175698" cy="1496027"/>
            <a:chOff x="0" y="0"/>
            <a:chExt cx="3572942" cy="24567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72891" cy="2456815"/>
            </a:xfrm>
            <a:custGeom>
              <a:avLst/>
              <a:gdLst/>
              <a:ahLst/>
              <a:cxnLst/>
              <a:rect r="r" b="b" t="t" l="l"/>
              <a:pathLst>
                <a:path h="2456815" w="3572891">
                  <a:moveTo>
                    <a:pt x="3572891" y="0"/>
                  </a:moveTo>
                  <a:lnTo>
                    <a:pt x="0" y="0"/>
                  </a:lnTo>
                  <a:lnTo>
                    <a:pt x="0" y="1689100"/>
                  </a:lnTo>
                  <a:lnTo>
                    <a:pt x="0" y="2256536"/>
                  </a:lnTo>
                  <a:lnTo>
                    <a:pt x="0" y="2456815"/>
                  </a:lnTo>
                  <a:close/>
                </a:path>
              </a:pathLst>
            </a:custGeom>
            <a:solidFill>
              <a:srgbClr val="18357B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2332844" y="7414820"/>
            <a:ext cx="557165" cy="708530"/>
            <a:chOff x="0" y="0"/>
            <a:chExt cx="924763" cy="117599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762"/>
              <a:ext cx="924814" cy="1175258"/>
            </a:xfrm>
            <a:custGeom>
              <a:avLst/>
              <a:gdLst/>
              <a:ahLst/>
              <a:cxnLst/>
              <a:rect r="r" b="b" t="t" l="l"/>
              <a:pathLst>
                <a:path h="1175258" w="924814">
                  <a:moveTo>
                    <a:pt x="924814" y="0"/>
                  </a:moveTo>
                  <a:lnTo>
                    <a:pt x="0" y="607822"/>
                  </a:lnTo>
                  <a:lnTo>
                    <a:pt x="0" y="1175258"/>
                  </a:lnTo>
                  <a:lnTo>
                    <a:pt x="924814" y="567309"/>
                  </a:lnTo>
                  <a:lnTo>
                    <a:pt x="924814" y="0"/>
                  </a:lnTo>
                  <a:close/>
                </a:path>
              </a:pathLst>
            </a:custGeom>
            <a:solidFill>
              <a:srgbClr val="E6E9E9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1917176" y="5915359"/>
            <a:ext cx="3423736" cy="0"/>
          </a:xfrm>
          <a:prstGeom prst="line">
            <a:avLst/>
          </a:prstGeom>
          <a:ln cap="flat" w="38100">
            <a:solidFill>
              <a:srgbClr val="2C334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1917176" y="5915359"/>
            <a:ext cx="826367" cy="0"/>
          </a:xfrm>
          <a:prstGeom prst="line">
            <a:avLst/>
          </a:prstGeom>
          <a:ln cap="flat" w="85725">
            <a:solidFill>
              <a:srgbClr val="1835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1917176" y="4640446"/>
            <a:ext cx="5996621" cy="63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67"/>
              </a:lnSpc>
            </a:pPr>
            <a:r>
              <a:rPr lang="en-US" sz="3833" b="true">
                <a:solidFill>
                  <a:srgbClr val="000000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Mgr. Barbora Bobková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17176" y="5256785"/>
            <a:ext cx="4759162" cy="41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77"/>
              </a:lnSpc>
            </a:pPr>
            <a:r>
              <a:rPr lang="en-US" sz="2555">
                <a:solidFill>
                  <a:srgbClr val="000000"/>
                </a:solidFill>
                <a:latin typeface="Nourd Light"/>
                <a:ea typeface="Nourd Light"/>
                <a:cs typeface="Nourd Light"/>
                <a:sym typeface="Nourd Light"/>
              </a:rPr>
              <a:t>energetická koordinátorka MAS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17176" y="6317321"/>
            <a:ext cx="5827264" cy="40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6"/>
              </a:lnSpc>
            </a:pPr>
            <a:r>
              <a:rPr lang="en-US" b="true" sz="2875" spc="-25">
                <a:solidFill>
                  <a:srgbClr val="000000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Místní akční skupina Svitava z. s.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952903" y="7156316"/>
            <a:ext cx="303896" cy="330558"/>
          </a:xfrm>
          <a:custGeom>
            <a:avLst/>
            <a:gdLst/>
            <a:ahLst/>
            <a:cxnLst/>
            <a:rect r="r" b="b" t="t" l="l"/>
            <a:pathLst>
              <a:path h="330558" w="303896">
                <a:moveTo>
                  <a:pt x="0" y="0"/>
                </a:moveTo>
                <a:lnTo>
                  <a:pt x="303896" y="0"/>
                </a:lnTo>
                <a:lnTo>
                  <a:pt x="303896" y="330557"/>
                </a:lnTo>
                <a:lnTo>
                  <a:pt x="0" y="330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944736" y="8011634"/>
            <a:ext cx="320231" cy="289285"/>
          </a:xfrm>
          <a:custGeom>
            <a:avLst/>
            <a:gdLst/>
            <a:ahLst/>
            <a:cxnLst/>
            <a:rect r="r" b="b" t="t" l="l"/>
            <a:pathLst>
              <a:path h="289285" w="320231">
                <a:moveTo>
                  <a:pt x="0" y="0"/>
                </a:moveTo>
                <a:lnTo>
                  <a:pt x="320231" y="0"/>
                </a:lnTo>
                <a:lnTo>
                  <a:pt x="320231" y="289285"/>
                </a:lnTo>
                <a:lnTo>
                  <a:pt x="0" y="289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895742" y="8901512"/>
            <a:ext cx="418218" cy="363834"/>
            <a:chOff x="0" y="0"/>
            <a:chExt cx="425425" cy="37010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63500" y="63500"/>
              <a:ext cx="298450" cy="129159"/>
            </a:xfrm>
            <a:custGeom>
              <a:avLst/>
              <a:gdLst/>
              <a:ahLst/>
              <a:cxnLst/>
              <a:rect r="r" b="b" t="t" l="l"/>
              <a:pathLst>
                <a:path h="129159" w="298450">
                  <a:moveTo>
                    <a:pt x="287655" y="89535"/>
                  </a:moveTo>
                  <a:lnTo>
                    <a:pt x="163322" y="4445"/>
                  </a:lnTo>
                  <a:cubicBezTo>
                    <a:pt x="156845" y="0"/>
                    <a:pt x="148336" y="0"/>
                    <a:pt x="141986" y="4445"/>
                  </a:cubicBezTo>
                  <a:lnTo>
                    <a:pt x="10668" y="94742"/>
                  </a:lnTo>
                  <a:cubicBezTo>
                    <a:pt x="2159" y="100711"/>
                    <a:pt x="0" y="112395"/>
                    <a:pt x="5842" y="120904"/>
                  </a:cubicBezTo>
                  <a:cubicBezTo>
                    <a:pt x="9525" y="126238"/>
                    <a:pt x="15367" y="129159"/>
                    <a:pt x="21463" y="129159"/>
                  </a:cubicBezTo>
                  <a:cubicBezTo>
                    <a:pt x="25146" y="129159"/>
                    <a:pt x="28829" y="128016"/>
                    <a:pt x="32131" y="125857"/>
                  </a:cubicBezTo>
                  <a:lnTo>
                    <a:pt x="152654" y="42799"/>
                  </a:lnTo>
                  <a:lnTo>
                    <a:pt x="266446" y="120650"/>
                  </a:lnTo>
                  <a:cubicBezTo>
                    <a:pt x="275082" y="126492"/>
                    <a:pt x="286766" y="124333"/>
                    <a:pt x="292608" y="115824"/>
                  </a:cubicBezTo>
                  <a:cubicBezTo>
                    <a:pt x="298450" y="107315"/>
                    <a:pt x="296291" y="95504"/>
                    <a:pt x="287655" y="89535"/>
                  </a:cubicBezTo>
                </a:path>
              </a:pathLst>
            </a:custGeom>
            <a:solidFill>
              <a:srgbClr val="18357B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14808" y="121666"/>
              <a:ext cx="203200" cy="184912"/>
            </a:xfrm>
            <a:custGeom>
              <a:avLst/>
              <a:gdLst/>
              <a:ahLst/>
              <a:cxnLst/>
              <a:rect r="r" b="b" t="t" l="l"/>
              <a:pathLst>
                <a:path h="184912" w="203200">
                  <a:moveTo>
                    <a:pt x="0" y="69215"/>
                  </a:moveTo>
                  <a:lnTo>
                    <a:pt x="0" y="184912"/>
                  </a:lnTo>
                  <a:lnTo>
                    <a:pt x="74930" y="184912"/>
                  </a:lnTo>
                  <a:lnTo>
                    <a:pt x="74930" y="104013"/>
                  </a:lnTo>
                  <a:lnTo>
                    <a:pt x="130810" y="104013"/>
                  </a:lnTo>
                  <a:lnTo>
                    <a:pt x="130810" y="184912"/>
                  </a:lnTo>
                  <a:lnTo>
                    <a:pt x="203200" y="184912"/>
                  </a:lnTo>
                  <a:lnTo>
                    <a:pt x="203200" y="69215"/>
                  </a:lnTo>
                  <a:lnTo>
                    <a:pt x="101346" y="0"/>
                  </a:lnTo>
                  <a:close/>
                </a:path>
              </a:pathLst>
            </a:custGeom>
            <a:solidFill>
              <a:srgbClr val="18357B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2636028" y="7173063"/>
            <a:ext cx="2957156" cy="431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3"/>
              </a:lnSpc>
            </a:pPr>
            <a:r>
              <a:rPr lang="en-US" b="true" sz="3137" spc="-2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725 163 416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636028" y="7849359"/>
            <a:ext cx="4339932" cy="79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3"/>
              </a:lnSpc>
            </a:pPr>
            <a:r>
              <a:rPr lang="en-US" sz="2936" spc="-26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bobkova</a:t>
            </a:r>
            <a:r>
              <a:rPr lang="en-US" sz="2936" spc="-26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@massvitava.cz</a:t>
            </a:r>
          </a:p>
          <a:p>
            <a:pPr algn="l">
              <a:lnSpc>
                <a:spcPts val="3083"/>
              </a:lnSpc>
            </a:pPr>
            <a:r>
              <a:rPr lang="en-US" sz="2936" spc="-2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www.massvitava.cz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714943" y="8792592"/>
            <a:ext cx="3185024" cy="582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8"/>
              </a:lnSpc>
            </a:pPr>
            <a:r>
              <a:rPr lang="en-US" sz="2236" spc="-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Olomoucká 1097/26,</a:t>
            </a:r>
          </a:p>
          <a:p>
            <a:pPr algn="l">
              <a:lnSpc>
                <a:spcPts val="2348"/>
              </a:lnSpc>
            </a:pPr>
            <a:r>
              <a:rPr lang="en-US" sz="2236" spc="-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568 02 Svitavy</a:t>
            </a:r>
          </a:p>
        </p:txBody>
      </p: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2457903" y="7091826"/>
            <a:ext cx="18673" cy="459536"/>
            <a:chOff x="0" y="0"/>
            <a:chExt cx="11862" cy="29207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1811" cy="292100"/>
            </a:xfrm>
            <a:custGeom>
              <a:avLst/>
              <a:gdLst/>
              <a:ahLst/>
              <a:cxnLst/>
              <a:rect r="r" b="b" t="t" l="l"/>
              <a:pathLst>
                <a:path h="292100" w="11811">
                  <a:moveTo>
                    <a:pt x="11811" y="292100"/>
                  </a:moveTo>
                  <a:lnTo>
                    <a:pt x="0" y="292100"/>
                  </a:lnTo>
                  <a:lnTo>
                    <a:pt x="0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18357B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2457903" y="7889153"/>
            <a:ext cx="18673" cy="459536"/>
            <a:chOff x="0" y="0"/>
            <a:chExt cx="11862" cy="29207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811" cy="292100"/>
            </a:xfrm>
            <a:custGeom>
              <a:avLst/>
              <a:gdLst/>
              <a:ahLst/>
              <a:cxnLst/>
              <a:rect r="r" b="b" t="t" l="l"/>
              <a:pathLst>
                <a:path h="292100" w="11811">
                  <a:moveTo>
                    <a:pt x="11811" y="292100"/>
                  </a:moveTo>
                  <a:lnTo>
                    <a:pt x="0" y="292100"/>
                  </a:lnTo>
                  <a:lnTo>
                    <a:pt x="0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18357B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2457903" y="8824172"/>
            <a:ext cx="18673" cy="459536"/>
            <a:chOff x="0" y="0"/>
            <a:chExt cx="11862" cy="29207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811" cy="292100"/>
            </a:xfrm>
            <a:custGeom>
              <a:avLst/>
              <a:gdLst/>
              <a:ahLst/>
              <a:cxnLst/>
              <a:rect r="r" b="b" t="t" l="l"/>
              <a:pathLst>
                <a:path h="292100" w="11811">
                  <a:moveTo>
                    <a:pt x="11811" y="292100"/>
                  </a:moveTo>
                  <a:lnTo>
                    <a:pt x="0" y="292100"/>
                  </a:lnTo>
                  <a:lnTo>
                    <a:pt x="0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18357B"/>
            </a:solid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7422678" y="4813534"/>
            <a:ext cx="2527310" cy="1101825"/>
          </a:xfrm>
          <a:custGeom>
            <a:avLst/>
            <a:gdLst/>
            <a:ahLst/>
            <a:cxnLst/>
            <a:rect r="r" b="b" t="t" l="l"/>
            <a:pathLst>
              <a:path h="1101825" w="2527310">
                <a:moveTo>
                  <a:pt x="0" y="0"/>
                </a:moveTo>
                <a:lnTo>
                  <a:pt x="2527310" y="0"/>
                </a:lnTo>
                <a:lnTo>
                  <a:pt x="2527310" y="1101825"/>
                </a:lnTo>
                <a:lnTo>
                  <a:pt x="0" y="11018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1749769">
            <a:off x="13190660" y="-1836197"/>
            <a:ext cx="1433483" cy="8792192"/>
            <a:chOff x="0" y="0"/>
            <a:chExt cx="377543" cy="231563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77543" cy="2315639"/>
            </a:xfrm>
            <a:custGeom>
              <a:avLst/>
              <a:gdLst/>
              <a:ahLst/>
              <a:cxnLst/>
              <a:rect r="r" b="b" t="t" l="l"/>
              <a:pathLst>
                <a:path h="2315639" w="377543">
                  <a:moveTo>
                    <a:pt x="0" y="0"/>
                  </a:moveTo>
                  <a:lnTo>
                    <a:pt x="377543" y="0"/>
                  </a:lnTo>
                  <a:lnTo>
                    <a:pt x="377543" y="2315639"/>
                  </a:lnTo>
                  <a:lnTo>
                    <a:pt x="0" y="2315639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66675"/>
              <a:ext cx="377543" cy="2382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-2401885">
            <a:off x="13829798" y="4604173"/>
            <a:ext cx="1170531" cy="8792192"/>
            <a:chOff x="0" y="0"/>
            <a:chExt cx="308288" cy="231563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08288" cy="2315639"/>
            </a:xfrm>
            <a:custGeom>
              <a:avLst/>
              <a:gdLst/>
              <a:ahLst/>
              <a:cxnLst/>
              <a:rect r="r" b="b" t="t" l="l"/>
              <a:pathLst>
                <a:path h="2315639" w="308288">
                  <a:moveTo>
                    <a:pt x="0" y="0"/>
                  </a:moveTo>
                  <a:lnTo>
                    <a:pt x="308288" y="0"/>
                  </a:lnTo>
                  <a:lnTo>
                    <a:pt x="308288" y="2315639"/>
                  </a:lnTo>
                  <a:lnTo>
                    <a:pt x="0" y="2315639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66675"/>
              <a:ext cx="308288" cy="2382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1744249">
            <a:off x="13981193" y="-1782921"/>
            <a:ext cx="3145501" cy="14588015"/>
            <a:chOff x="0" y="0"/>
            <a:chExt cx="828445" cy="384211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28445" cy="3842111"/>
            </a:xfrm>
            <a:custGeom>
              <a:avLst/>
              <a:gdLst/>
              <a:ahLst/>
              <a:cxnLst/>
              <a:rect r="r" b="b" t="t" l="l"/>
              <a:pathLst>
                <a:path h="3842111" w="828445">
                  <a:moveTo>
                    <a:pt x="0" y="0"/>
                  </a:moveTo>
                  <a:lnTo>
                    <a:pt x="828445" y="0"/>
                  </a:lnTo>
                  <a:lnTo>
                    <a:pt x="828445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66675"/>
              <a:ext cx="828445" cy="3908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7777"/>
            </a:stretch>
          </a:blipFill>
        </p:spPr>
      </p:sp>
      <p:grpSp>
        <p:nvGrpSpPr>
          <p:cNvPr name="Group 3" id="3"/>
          <p:cNvGrpSpPr/>
          <p:nvPr/>
        </p:nvGrpSpPr>
        <p:grpSpPr>
          <a:xfrm rot="1749769">
            <a:off x="13190660" y="-1836197"/>
            <a:ext cx="1433483" cy="8792192"/>
            <a:chOff x="0" y="0"/>
            <a:chExt cx="377543" cy="231563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7543" cy="2315639"/>
            </a:xfrm>
            <a:custGeom>
              <a:avLst/>
              <a:gdLst/>
              <a:ahLst/>
              <a:cxnLst/>
              <a:rect r="r" b="b" t="t" l="l"/>
              <a:pathLst>
                <a:path h="2315639" w="377543">
                  <a:moveTo>
                    <a:pt x="0" y="0"/>
                  </a:moveTo>
                  <a:lnTo>
                    <a:pt x="377543" y="0"/>
                  </a:lnTo>
                  <a:lnTo>
                    <a:pt x="377543" y="2315639"/>
                  </a:lnTo>
                  <a:lnTo>
                    <a:pt x="0" y="2315639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77543" cy="2382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2401885">
            <a:off x="13829798" y="4604173"/>
            <a:ext cx="1170531" cy="8792192"/>
            <a:chOff x="0" y="0"/>
            <a:chExt cx="308288" cy="23156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8288" cy="2315639"/>
            </a:xfrm>
            <a:custGeom>
              <a:avLst/>
              <a:gdLst/>
              <a:ahLst/>
              <a:cxnLst/>
              <a:rect r="r" b="b" t="t" l="l"/>
              <a:pathLst>
                <a:path h="2315639" w="308288">
                  <a:moveTo>
                    <a:pt x="0" y="0"/>
                  </a:moveTo>
                  <a:lnTo>
                    <a:pt x="308288" y="0"/>
                  </a:lnTo>
                  <a:lnTo>
                    <a:pt x="308288" y="2315639"/>
                  </a:lnTo>
                  <a:lnTo>
                    <a:pt x="0" y="2315639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308288" cy="2382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1744249">
            <a:off x="13981193" y="-1782921"/>
            <a:ext cx="3145501" cy="14588015"/>
            <a:chOff x="0" y="0"/>
            <a:chExt cx="828445" cy="384211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28445" cy="3842111"/>
            </a:xfrm>
            <a:custGeom>
              <a:avLst/>
              <a:gdLst/>
              <a:ahLst/>
              <a:cxnLst/>
              <a:rect r="r" b="b" t="t" l="l"/>
              <a:pathLst>
                <a:path h="3842111" w="828445">
                  <a:moveTo>
                    <a:pt x="0" y="0"/>
                  </a:moveTo>
                  <a:lnTo>
                    <a:pt x="828445" y="0"/>
                  </a:lnTo>
                  <a:lnTo>
                    <a:pt x="828445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828445" cy="3908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9530853" y="5992955"/>
            <a:ext cx="2670510" cy="3007313"/>
          </a:xfrm>
          <a:custGeom>
            <a:avLst/>
            <a:gdLst/>
            <a:ahLst/>
            <a:cxnLst/>
            <a:rect r="r" b="b" t="t" l="l"/>
            <a:pathLst>
              <a:path h="3007313" w="2670510">
                <a:moveTo>
                  <a:pt x="0" y="0"/>
                </a:moveTo>
                <a:lnTo>
                  <a:pt x="2670510" y="0"/>
                </a:lnTo>
                <a:lnTo>
                  <a:pt x="2670510" y="3007313"/>
                </a:lnTo>
                <a:lnTo>
                  <a:pt x="0" y="3007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91" t="-88235" r="-206973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959615" y="1723042"/>
            <a:ext cx="16910896" cy="1299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59"/>
              </a:lnSpc>
            </a:pPr>
            <a:r>
              <a:rPr lang="en-US" sz="8599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Otázky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86053" y="4080654"/>
            <a:ext cx="16910896" cy="2499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59"/>
              </a:lnSpc>
            </a:pPr>
            <a:r>
              <a:rPr lang="en-US" sz="8599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postřehy</a:t>
            </a:r>
          </a:p>
          <a:p>
            <a:pPr algn="l">
              <a:lnSpc>
                <a:spcPts val="945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4085024" y="6590173"/>
            <a:ext cx="16910896" cy="1299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59"/>
              </a:lnSpc>
            </a:pPr>
            <a:r>
              <a:rPr lang="en-US" sz="8599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diskuze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5760690" y="8593088"/>
            <a:ext cx="2527310" cy="1101825"/>
          </a:xfrm>
          <a:custGeom>
            <a:avLst/>
            <a:gdLst/>
            <a:ahLst/>
            <a:cxnLst/>
            <a:rect r="r" b="b" t="t" l="l"/>
            <a:pathLst>
              <a:path h="1101825" w="2527310">
                <a:moveTo>
                  <a:pt x="0" y="0"/>
                </a:moveTo>
                <a:lnTo>
                  <a:pt x="2527310" y="0"/>
                </a:lnTo>
                <a:lnTo>
                  <a:pt x="2527310" y="1101824"/>
                </a:lnTo>
                <a:lnTo>
                  <a:pt x="0" y="11018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05689" y="2324100"/>
            <a:ext cx="14653611" cy="513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</a:p>
          <a:p>
            <a:pPr algn="l">
              <a:lnSpc>
                <a:spcPts val="4950"/>
              </a:lnSpc>
            </a:pPr>
            <a:r>
              <a:rPr lang="en-US" sz="45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MÍSTNÍ ENERGETICKÁ KONCEPCE (MEK) </a:t>
            </a:r>
          </a:p>
          <a:p>
            <a:pPr algn="l">
              <a:lnSpc>
                <a:spcPts val="4950"/>
              </a:lnSpc>
            </a:pPr>
          </a:p>
          <a:p>
            <a:pPr algn="l" marL="971552" indent="-485776" lvl="1">
              <a:lnSpc>
                <a:spcPts val="4950"/>
              </a:lnSpc>
              <a:buFont typeface="Arial"/>
              <a:buChar char="•"/>
            </a:pPr>
            <a:r>
              <a:rPr lang="en-US" b="true" sz="45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význam, obsah, postup </a:t>
            </a:r>
          </a:p>
          <a:p>
            <a:pPr algn="l">
              <a:lnSpc>
                <a:spcPts val="4950"/>
              </a:lnSpc>
            </a:pPr>
          </a:p>
          <a:p>
            <a:pPr algn="l">
              <a:lnSpc>
                <a:spcPts val="4950"/>
              </a:lnSpc>
            </a:pPr>
            <a:r>
              <a:rPr lang="en-US" sz="45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ZAPOJENÍ VEŘEJNOSTI</a:t>
            </a:r>
          </a:p>
          <a:p>
            <a:pPr algn="l">
              <a:lnSpc>
                <a:spcPts val="4950"/>
              </a:lnSpc>
            </a:pPr>
          </a:p>
          <a:p>
            <a:pPr algn="l">
              <a:lnSpc>
                <a:spcPts val="4950"/>
              </a:lnSpc>
            </a:pPr>
            <a:r>
              <a:rPr lang="en-US" sz="45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FINANCOVÁNÍ - DOTAČNÍ MOŽNOSTI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7918" y="1038225"/>
            <a:ext cx="7084248" cy="7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b="true" sz="4999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Obsah:</a:t>
            </a:r>
          </a:p>
        </p:txBody>
      </p:sp>
      <p:grpSp>
        <p:nvGrpSpPr>
          <p:cNvPr name="Group 4" id="4"/>
          <p:cNvGrpSpPr/>
          <p:nvPr/>
        </p:nvGrpSpPr>
        <p:grpSpPr>
          <a:xfrm rot="1749769">
            <a:off x="14778805" y="-1551458"/>
            <a:ext cx="1433483" cy="8792192"/>
            <a:chOff x="0" y="0"/>
            <a:chExt cx="377543" cy="231563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7543" cy="2315639"/>
            </a:xfrm>
            <a:custGeom>
              <a:avLst/>
              <a:gdLst/>
              <a:ahLst/>
              <a:cxnLst/>
              <a:rect r="r" b="b" t="t" l="l"/>
              <a:pathLst>
                <a:path h="2315639" w="377543">
                  <a:moveTo>
                    <a:pt x="0" y="0"/>
                  </a:moveTo>
                  <a:lnTo>
                    <a:pt x="377543" y="0"/>
                  </a:lnTo>
                  <a:lnTo>
                    <a:pt x="377543" y="2315639"/>
                  </a:lnTo>
                  <a:lnTo>
                    <a:pt x="0" y="2315639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377543" cy="2382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2401885">
            <a:off x="15417943" y="4888912"/>
            <a:ext cx="1170531" cy="8792192"/>
            <a:chOff x="0" y="0"/>
            <a:chExt cx="308288" cy="231563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8288" cy="2315639"/>
            </a:xfrm>
            <a:custGeom>
              <a:avLst/>
              <a:gdLst/>
              <a:ahLst/>
              <a:cxnLst/>
              <a:rect r="r" b="b" t="t" l="l"/>
              <a:pathLst>
                <a:path h="2315639" w="308288">
                  <a:moveTo>
                    <a:pt x="0" y="0"/>
                  </a:moveTo>
                  <a:lnTo>
                    <a:pt x="308288" y="0"/>
                  </a:lnTo>
                  <a:lnTo>
                    <a:pt x="308288" y="2315639"/>
                  </a:lnTo>
                  <a:lnTo>
                    <a:pt x="0" y="2315639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308288" cy="2382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1744249">
            <a:off x="15569339" y="-1498181"/>
            <a:ext cx="3145501" cy="14588015"/>
            <a:chOff x="0" y="0"/>
            <a:chExt cx="828445" cy="384211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28445" cy="3842111"/>
            </a:xfrm>
            <a:custGeom>
              <a:avLst/>
              <a:gdLst/>
              <a:ahLst/>
              <a:cxnLst/>
              <a:rect r="r" b="b" t="t" l="l"/>
              <a:pathLst>
                <a:path h="3842111" w="828445">
                  <a:moveTo>
                    <a:pt x="0" y="0"/>
                  </a:moveTo>
                  <a:lnTo>
                    <a:pt x="828445" y="0"/>
                  </a:lnTo>
                  <a:lnTo>
                    <a:pt x="828445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828445" cy="3908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1832362">
            <a:off x="-278427" y="8117955"/>
            <a:ext cx="4144115" cy="4144115"/>
          </a:xfrm>
          <a:custGeom>
            <a:avLst/>
            <a:gdLst/>
            <a:ahLst/>
            <a:cxnLst/>
            <a:rect r="r" b="b" t="t" l="l"/>
            <a:pathLst>
              <a:path h="4144115" w="4144115">
                <a:moveTo>
                  <a:pt x="0" y="0"/>
                </a:moveTo>
                <a:lnTo>
                  <a:pt x="4144114" y="0"/>
                </a:lnTo>
                <a:lnTo>
                  <a:pt x="4144114" y="4144115"/>
                </a:lnTo>
                <a:lnTo>
                  <a:pt x="0" y="41441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832362">
            <a:off x="10558057" y="-3064405"/>
            <a:ext cx="5315005" cy="5315005"/>
          </a:xfrm>
          <a:custGeom>
            <a:avLst/>
            <a:gdLst/>
            <a:ahLst/>
            <a:cxnLst/>
            <a:rect r="r" b="b" t="t" l="l"/>
            <a:pathLst>
              <a:path h="5315005" w="5315005">
                <a:moveTo>
                  <a:pt x="0" y="0"/>
                </a:moveTo>
                <a:lnTo>
                  <a:pt x="5315004" y="0"/>
                </a:lnTo>
                <a:lnTo>
                  <a:pt x="5315004" y="5315005"/>
                </a:lnTo>
                <a:lnTo>
                  <a:pt x="0" y="5315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832362">
            <a:off x="6021300" y="-3329860"/>
            <a:ext cx="5315005" cy="5315005"/>
          </a:xfrm>
          <a:custGeom>
            <a:avLst/>
            <a:gdLst/>
            <a:ahLst/>
            <a:cxnLst/>
            <a:rect r="r" b="b" t="t" l="l"/>
            <a:pathLst>
              <a:path h="5315005" w="5315005">
                <a:moveTo>
                  <a:pt x="0" y="0"/>
                </a:moveTo>
                <a:lnTo>
                  <a:pt x="5315004" y="0"/>
                </a:lnTo>
                <a:lnTo>
                  <a:pt x="5315004" y="5315004"/>
                </a:lnTo>
                <a:lnTo>
                  <a:pt x="0" y="5315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832362">
            <a:off x="2711007" y="7009313"/>
            <a:ext cx="4144115" cy="4144115"/>
          </a:xfrm>
          <a:custGeom>
            <a:avLst/>
            <a:gdLst/>
            <a:ahLst/>
            <a:cxnLst/>
            <a:rect r="r" b="b" t="t" l="l"/>
            <a:pathLst>
              <a:path h="4144115" w="4144115">
                <a:moveTo>
                  <a:pt x="0" y="0"/>
                </a:moveTo>
                <a:lnTo>
                  <a:pt x="4144115" y="0"/>
                </a:lnTo>
                <a:lnTo>
                  <a:pt x="4144115" y="4144115"/>
                </a:lnTo>
                <a:lnTo>
                  <a:pt x="0" y="41441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578734" y="2882892"/>
            <a:ext cx="9335928" cy="3277789"/>
            <a:chOff x="0" y="0"/>
            <a:chExt cx="1964432" cy="689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64432" cy="689700"/>
            </a:xfrm>
            <a:custGeom>
              <a:avLst/>
              <a:gdLst/>
              <a:ahLst/>
              <a:cxnLst/>
              <a:rect r="r" b="b" t="t" l="l"/>
              <a:pathLst>
                <a:path h="689700" w="1964432">
                  <a:moveTo>
                    <a:pt x="0" y="0"/>
                  </a:moveTo>
                  <a:lnTo>
                    <a:pt x="1761232" y="0"/>
                  </a:lnTo>
                  <a:lnTo>
                    <a:pt x="1964432" y="344850"/>
                  </a:lnTo>
                  <a:lnTo>
                    <a:pt x="1761232" y="689700"/>
                  </a:lnTo>
                  <a:lnTo>
                    <a:pt x="0" y="689700"/>
                  </a:lnTo>
                  <a:lnTo>
                    <a:pt x="203200" y="344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3B7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77800" y="-19050"/>
              <a:ext cx="1710432" cy="708750"/>
            </a:xfrm>
            <a:prstGeom prst="rect">
              <a:avLst/>
            </a:prstGeom>
          </p:spPr>
          <p:txBody>
            <a:bodyPr anchor="ctr" rtlCol="false" tIns="29069" lIns="29069" bIns="29069" rIns="29069"/>
            <a:lstStyle/>
            <a:p>
              <a:pPr algn="ctr">
                <a:lnSpc>
                  <a:spcPts val="1121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432309" y="3346852"/>
            <a:ext cx="6721141" cy="2564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27"/>
              </a:lnSpc>
            </a:pPr>
            <a:r>
              <a:rPr lang="en-US" sz="494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MÍSTNÍ ENERGETICKÁ KONCEPCE (MEK)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135501" y="1185436"/>
            <a:ext cx="7806909" cy="6760431"/>
            <a:chOff x="0" y="0"/>
            <a:chExt cx="4282440" cy="3708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17474" t="0" r="-22387" b="-7674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744249">
            <a:off x="16345787" y="2366691"/>
            <a:ext cx="2208710" cy="14588015"/>
            <a:chOff x="0" y="0"/>
            <a:chExt cx="581718" cy="38421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81718" cy="3842111"/>
            </a:xfrm>
            <a:custGeom>
              <a:avLst/>
              <a:gdLst/>
              <a:ahLst/>
              <a:cxnLst/>
              <a:rect r="r" b="b" t="t" l="l"/>
              <a:pathLst>
                <a:path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581718" cy="3908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49659" y="2381793"/>
            <a:ext cx="6356958" cy="6356958"/>
          </a:xfrm>
          <a:custGeom>
            <a:avLst/>
            <a:gdLst/>
            <a:ahLst/>
            <a:cxnLst/>
            <a:rect r="r" b="b" t="t" l="l"/>
            <a:pathLst>
              <a:path h="6356958" w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969599" y="2334168"/>
            <a:ext cx="9884341" cy="911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strategický dokument obce</a:t>
            </a:r>
          </a:p>
          <a:p>
            <a:pPr algn="just">
              <a:lnSpc>
                <a:spcPts val="3840"/>
              </a:lnSpc>
            </a:pPr>
          </a:p>
          <a:p>
            <a:pPr algn="just">
              <a:lnSpc>
                <a:spcPts val="3256"/>
              </a:lnSpc>
            </a:pPr>
            <a:r>
              <a:rPr lang="en-US" sz="2713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ZÁKLAD</a:t>
            </a: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pro všechny další kroky vedoucí ke zvyšování energetické efektivity obce </a:t>
            </a:r>
          </a:p>
          <a:p>
            <a:pPr algn="just" marL="585841" indent="-292921" lvl="1">
              <a:lnSpc>
                <a:spcPts val="3256"/>
              </a:lnSpc>
              <a:buFont typeface="Arial"/>
              <a:buChar char="•"/>
            </a:pP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</a:t>
            </a: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lánování +</a:t>
            </a:r>
          </a:p>
          <a:p>
            <a:pPr algn="just" marL="585841" indent="-292921" lvl="1">
              <a:lnSpc>
                <a:spcPts val="3256"/>
              </a:lnSpc>
              <a:buFont typeface="Arial"/>
              <a:buChar char="•"/>
            </a:pP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koordinace +</a:t>
            </a:r>
          </a:p>
          <a:p>
            <a:pPr algn="just" marL="585841" indent="-292921" lvl="1">
              <a:lnSpc>
                <a:spcPts val="3256"/>
              </a:lnSpc>
              <a:buFont typeface="Arial"/>
              <a:buChar char="•"/>
            </a:pP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implementace energetických aktivit v území</a:t>
            </a:r>
          </a:p>
          <a:p>
            <a:pPr algn="just">
              <a:lnSpc>
                <a:spcPts val="3256"/>
              </a:lnSpc>
            </a:pPr>
          </a:p>
          <a:p>
            <a:pPr algn="just">
              <a:lnSpc>
                <a:spcPts val="3256"/>
              </a:lnSpc>
            </a:pPr>
            <a:r>
              <a:rPr lang="en-US" sz="2713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nástroj </a:t>
            </a: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obce pro řízení a optimalizaci svých energetických zdrojů - srovnání spotřeby a výroby, potenciálu úspor i nových zdrojů</a:t>
            </a:r>
          </a:p>
          <a:p>
            <a:pPr algn="just">
              <a:lnSpc>
                <a:spcPts val="3256"/>
              </a:lnSpc>
            </a:pPr>
          </a:p>
          <a:p>
            <a:pPr algn="just">
              <a:lnSpc>
                <a:spcPts val="3256"/>
              </a:lnSpc>
            </a:pP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určuje cíle a směry pro energetiku v daném místě směrem k udržitelnějšímu a ekologičtějšímu energetickému systému</a:t>
            </a:r>
          </a:p>
          <a:p>
            <a:pPr algn="just">
              <a:lnSpc>
                <a:spcPts val="3256"/>
              </a:lnSpc>
            </a:pPr>
          </a:p>
          <a:p>
            <a:pPr algn="just">
              <a:lnSpc>
                <a:spcPts val="3256"/>
              </a:lnSpc>
            </a:pP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střednědobý až dlouhodobý plán</a:t>
            </a:r>
          </a:p>
          <a:p>
            <a:pPr algn="just">
              <a:lnSpc>
                <a:spcPts val="3256"/>
              </a:lnSpc>
            </a:pPr>
          </a:p>
          <a:p>
            <a:pPr algn="just">
              <a:lnSpc>
                <a:spcPts val="3256"/>
              </a:lnSpc>
            </a:pPr>
            <a:r>
              <a:rPr lang="en-US" sz="27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enviromentální, ekonomický, sociální kontext</a:t>
            </a:r>
          </a:p>
          <a:p>
            <a:pPr algn="just">
              <a:lnSpc>
                <a:spcPts val="3256"/>
              </a:lnSpc>
            </a:pPr>
          </a:p>
          <a:p>
            <a:pPr algn="just">
              <a:lnSpc>
                <a:spcPts val="3256"/>
              </a:lnSpc>
            </a:pPr>
          </a:p>
          <a:p>
            <a:pPr algn="just">
              <a:lnSpc>
                <a:spcPts val="3256"/>
              </a:lnSpc>
            </a:pPr>
          </a:p>
          <a:p>
            <a:pPr algn="just">
              <a:lnSpc>
                <a:spcPts val="3256"/>
              </a:lnSpc>
            </a:pPr>
          </a:p>
          <a:p>
            <a:pPr algn="just">
              <a:lnSpc>
                <a:spcPts val="2416"/>
              </a:lnSpc>
            </a:pPr>
            <a:r>
              <a:rPr lang="en-US" sz="20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       </a:t>
            </a:r>
            <a:r>
              <a:rPr lang="en-US" sz="20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43292" y="882646"/>
            <a:ext cx="12251864" cy="7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4999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Místní energetická koncepce (MEK)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251" y="2183121"/>
            <a:ext cx="808038" cy="80803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87173" y="4447427"/>
            <a:ext cx="808038" cy="808038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11611" y="7142473"/>
            <a:ext cx="811058" cy="808038"/>
            <a:chOff x="0" y="0"/>
            <a:chExt cx="815837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5837" cy="812800"/>
            </a:xfrm>
            <a:custGeom>
              <a:avLst/>
              <a:gdLst/>
              <a:ahLst/>
              <a:cxnLst/>
              <a:rect r="r" b="b" t="t" l="l"/>
              <a:pathLst>
                <a:path h="812800" w="815837">
                  <a:moveTo>
                    <a:pt x="407919" y="0"/>
                  </a:moveTo>
                  <a:cubicBezTo>
                    <a:pt x="182631" y="0"/>
                    <a:pt x="0" y="181951"/>
                    <a:pt x="0" y="406400"/>
                  </a:cubicBezTo>
                  <a:cubicBezTo>
                    <a:pt x="0" y="630849"/>
                    <a:pt x="182631" y="812800"/>
                    <a:pt x="407919" y="812800"/>
                  </a:cubicBezTo>
                  <a:cubicBezTo>
                    <a:pt x="633206" y="812800"/>
                    <a:pt x="815837" y="630849"/>
                    <a:pt x="815837" y="406400"/>
                  </a:cubicBezTo>
                  <a:cubicBezTo>
                    <a:pt x="815837" y="181951"/>
                    <a:pt x="633206" y="0"/>
                    <a:pt x="407919" y="0"/>
                  </a:cubicBez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485" y="28575"/>
              <a:ext cx="662868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1744249">
            <a:off x="16345787" y="2366691"/>
            <a:ext cx="2208710" cy="14588015"/>
            <a:chOff x="0" y="0"/>
            <a:chExt cx="581718" cy="384211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81718" cy="3842111"/>
            </a:xfrm>
            <a:custGeom>
              <a:avLst/>
              <a:gdLst/>
              <a:ahLst/>
              <a:cxnLst/>
              <a:rect r="r" b="b" t="t" l="l"/>
              <a:pathLst>
                <a:path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581718" cy="3908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667414" y="1427156"/>
            <a:ext cx="5246370" cy="524637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778860"/>
                  </a:lnTo>
                  <a:cubicBezTo>
                    <a:pt x="812800" y="797604"/>
                    <a:pt x="797604" y="812800"/>
                    <a:pt x="778860" y="812800"/>
                  </a:cubicBezTo>
                  <a:lnTo>
                    <a:pt x="33940" y="812800"/>
                  </a:lnTo>
                  <a:cubicBezTo>
                    <a:pt x="15196" y="812800"/>
                    <a:pt x="0" y="797604"/>
                    <a:pt x="0" y="77886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798704" y="2836802"/>
            <a:ext cx="11598445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35"/>
              </a:lnSpc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geograficko-klimatická analýza</a:t>
            </a:r>
          </a:p>
          <a:p>
            <a:pPr algn="just">
              <a:lnSpc>
                <a:spcPts val="2835"/>
              </a:lnSpc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nalýza spotřeby a zdrojů energie </a:t>
            </a:r>
          </a:p>
          <a:p>
            <a:pPr algn="just">
              <a:lnSpc>
                <a:spcPts val="2835"/>
              </a:lnSpc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energetická bilance </a:t>
            </a:r>
          </a:p>
          <a:p>
            <a:pPr algn="just">
              <a:lnSpc>
                <a:spcPts val="2835"/>
              </a:lnSpc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(případně zavedení energetického managementu - popis)</a:t>
            </a:r>
          </a:p>
          <a:p>
            <a:pPr algn="just">
              <a:lnSpc>
                <a:spcPts val="2835"/>
              </a:lnSpc>
            </a:pPr>
          </a:p>
          <a:p>
            <a:pPr algn="just">
              <a:lnSpc>
                <a:spcPts val="2835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863293" y="2373992"/>
            <a:ext cx="593954" cy="397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6"/>
              </a:lnSpc>
              <a:spcBef>
                <a:spcPct val="0"/>
              </a:spcBef>
            </a:pPr>
            <a:r>
              <a:rPr lang="en-US" b="true" sz="242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94215" y="4638298"/>
            <a:ext cx="593954" cy="397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6"/>
              </a:lnSpc>
              <a:spcBef>
                <a:spcPct val="0"/>
              </a:spcBef>
            </a:pPr>
            <a:r>
              <a:rPr lang="en-US" b="true" sz="242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19053" y="7333344"/>
            <a:ext cx="596173" cy="397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6"/>
              </a:lnSpc>
              <a:spcBef>
                <a:spcPct val="0"/>
              </a:spcBef>
            </a:pPr>
            <a:r>
              <a:rPr lang="en-US" b="true" sz="242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804313" y="2230621"/>
            <a:ext cx="8146912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ANALÝZA VÝCHOZÍHO STAVU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835235" y="4544106"/>
            <a:ext cx="7172149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NÁVRHY MOŽNÝCH ŘEŠENÍ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863589" y="7208355"/>
            <a:ext cx="12674460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OPTIMÁLNÍ KOMPLEXNÍ ŘEŠENÍ ENERGETIKY - Energetický akční plán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813838" y="7908760"/>
            <a:ext cx="9093032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35"/>
              </a:lnSpc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Implementace MEK</a:t>
            </a:r>
          </a:p>
          <a:p>
            <a:pPr algn="just">
              <a:lnSpc>
                <a:spcPts val="2835"/>
              </a:lnSpc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možnosti financování</a:t>
            </a:r>
          </a:p>
          <a:p>
            <a:pPr algn="just">
              <a:lnSpc>
                <a:spcPts val="2835"/>
              </a:lnSpc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postoje veřejnosti</a:t>
            </a:r>
          </a:p>
          <a:p>
            <a:pPr algn="just">
              <a:lnSpc>
                <a:spcPts val="2835"/>
              </a:lnSpc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(plánování krizových situací)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798704" y="5235251"/>
            <a:ext cx="9093032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35"/>
              </a:lnSpc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úsporná opatření </a:t>
            </a:r>
          </a:p>
          <a:p>
            <a:pPr algn="just">
              <a:lnSpc>
                <a:spcPts val="2835"/>
              </a:lnSpc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energetická optimalizace objektů (EnMS)</a:t>
            </a:r>
          </a:p>
          <a:p>
            <a:pPr algn="just">
              <a:lnSpc>
                <a:spcPts val="2835"/>
              </a:lnSpc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potenciál zdrojů energií</a:t>
            </a:r>
          </a:p>
          <a:p>
            <a:pPr algn="just">
              <a:lnSpc>
                <a:spcPts val="2835"/>
              </a:lnSpc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decentrální energetika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60769" y="892171"/>
            <a:ext cx="12251864" cy="7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4999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Obsah MEK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744249">
            <a:off x="16345787" y="2366691"/>
            <a:ext cx="2208710" cy="14588015"/>
            <a:chOff x="0" y="0"/>
            <a:chExt cx="581718" cy="38421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81718" cy="3842111"/>
            </a:xfrm>
            <a:custGeom>
              <a:avLst/>
              <a:gdLst/>
              <a:ahLst/>
              <a:cxnLst/>
              <a:rect r="r" b="b" t="t" l="l"/>
              <a:pathLst>
                <a:path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581718" cy="3908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96824" y="810914"/>
            <a:ext cx="15324057" cy="8447386"/>
          </a:xfrm>
          <a:custGeom>
            <a:avLst/>
            <a:gdLst/>
            <a:ahLst/>
            <a:cxnLst/>
            <a:rect r="r" b="b" t="t" l="l"/>
            <a:pathLst>
              <a:path h="8447386" w="15324057">
                <a:moveTo>
                  <a:pt x="0" y="0"/>
                </a:moveTo>
                <a:lnTo>
                  <a:pt x="15324056" y="0"/>
                </a:lnTo>
                <a:lnTo>
                  <a:pt x="15324056" y="8447386"/>
                </a:lnTo>
                <a:lnTo>
                  <a:pt x="0" y="8447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939478" y="9241598"/>
            <a:ext cx="849572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zdroj:  masceskysever.eu/workshop-mek prezentace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899161" y="3352413"/>
            <a:ext cx="3224864" cy="2209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1"/>
              </a:lnSpc>
            </a:pPr>
            <a:r>
              <a:rPr lang="en-US" b="true" sz="3517" i="true">
                <a:solidFill>
                  <a:srgbClr val="113379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“Nejlevnější energie je ta, kterou nespotřebujete.“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832362">
            <a:off x="6021300" y="-3263185"/>
            <a:ext cx="5315005" cy="5315005"/>
          </a:xfrm>
          <a:custGeom>
            <a:avLst/>
            <a:gdLst/>
            <a:ahLst/>
            <a:cxnLst/>
            <a:rect r="r" b="b" t="t" l="l"/>
            <a:pathLst>
              <a:path h="5315005" w="5315005">
                <a:moveTo>
                  <a:pt x="0" y="0"/>
                </a:moveTo>
                <a:lnTo>
                  <a:pt x="5315004" y="0"/>
                </a:lnTo>
                <a:lnTo>
                  <a:pt x="5315004" y="5315004"/>
                </a:lnTo>
                <a:lnTo>
                  <a:pt x="0" y="5315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832362">
            <a:off x="2711007" y="7009313"/>
            <a:ext cx="4144115" cy="4144115"/>
          </a:xfrm>
          <a:custGeom>
            <a:avLst/>
            <a:gdLst/>
            <a:ahLst/>
            <a:cxnLst/>
            <a:rect r="r" b="b" t="t" l="l"/>
            <a:pathLst>
              <a:path h="4144115" w="4144115">
                <a:moveTo>
                  <a:pt x="0" y="0"/>
                </a:moveTo>
                <a:lnTo>
                  <a:pt x="4144115" y="0"/>
                </a:lnTo>
                <a:lnTo>
                  <a:pt x="4144115" y="4144115"/>
                </a:lnTo>
                <a:lnTo>
                  <a:pt x="0" y="41441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578734" y="2692392"/>
            <a:ext cx="9335928" cy="3277789"/>
            <a:chOff x="0" y="0"/>
            <a:chExt cx="1964432" cy="689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64432" cy="689700"/>
            </a:xfrm>
            <a:custGeom>
              <a:avLst/>
              <a:gdLst/>
              <a:ahLst/>
              <a:cxnLst/>
              <a:rect r="r" b="b" t="t" l="l"/>
              <a:pathLst>
                <a:path h="689700" w="1964432">
                  <a:moveTo>
                    <a:pt x="0" y="0"/>
                  </a:moveTo>
                  <a:lnTo>
                    <a:pt x="1761232" y="0"/>
                  </a:lnTo>
                  <a:lnTo>
                    <a:pt x="1964432" y="344850"/>
                  </a:lnTo>
                  <a:lnTo>
                    <a:pt x="1761232" y="689700"/>
                  </a:lnTo>
                  <a:lnTo>
                    <a:pt x="0" y="689700"/>
                  </a:lnTo>
                  <a:lnTo>
                    <a:pt x="203200" y="344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3B7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77800" y="-19050"/>
              <a:ext cx="1710432" cy="708750"/>
            </a:xfrm>
            <a:prstGeom prst="rect">
              <a:avLst/>
            </a:prstGeom>
          </p:spPr>
          <p:txBody>
            <a:bodyPr anchor="ctr" rtlCol="false" tIns="29069" lIns="29069" bIns="29069" rIns="29069"/>
            <a:lstStyle/>
            <a:p>
              <a:pPr algn="ctr">
                <a:lnSpc>
                  <a:spcPts val="1121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645912" y="3011747"/>
            <a:ext cx="6576458" cy="2599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5"/>
              </a:lnSpc>
            </a:pPr>
            <a:r>
              <a:rPr lang="en-US" sz="504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SOCIÁLNÍ ASPEKT ZAPOJENÍ VEŘEJNOSTI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144000" y="1360247"/>
            <a:ext cx="6883879" cy="5961129"/>
            <a:chOff x="0" y="0"/>
            <a:chExt cx="4282440" cy="3708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6937" t="0" r="-8523" b="0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7263" y="803574"/>
            <a:ext cx="16567396" cy="9112068"/>
          </a:xfrm>
          <a:custGeom>
            <a:avLst/>
            <a:gdLst/>
            <a:ahLst/>
            <a:cxnLst/>
            <a:rect r="r" b="b" t="t" l="l"/>
            <a:pathLst>
              <a:path h="9112068" w="16567396">
                <a:moveTo>
                  <a:pt x="0" y="0"/>
                </a:moveTo>
                <a:lnTo>
                  <a:pt x="16567395" y="0"/>
                </a:lnTo>
                <a:lnTo>
                  <a:pt x="16567395" y="9112068"/>
                </a:lnTo>
                <a:lnTo>
                  <a:pt x="0" y="9112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1744249">
            <a:off x="16364837" y="2366691"/>
            <a:ext cx="2208710" cy="14588015"/>
            <a:chOff x="0" y="0"/>
            <a:chExt cx="581718" cy="38421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81718" cy="3842111"/>
            </a:xfrm>
            <a:custGeom>
              <a:avLst/>
              <a:gdLst/>
              <a:ahLst/>
              <a:cxnLst/>
              <a:rect r="r" b="b" t="t" l="l"/>
              <a:pathLst>
                <a:path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81718" cy="3908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129235" y="658813"/>
            <a:ext cx="12251864" cy="7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4999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Zapojení veřejnosti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9682280"/>
            <a:ext cx="849572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zdroj:  masceskysever.eu/workshop-mek prezentace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832362">
            <a:off x="6021300" y="-3329860"/>
            <a:ext cx="5315005" cy="5315005"/>
          </a:xfrm>
          <a:custGeom>
            <a:avLst/>
            <a:gdLst/>
            <a:ahLst/>
            <a:cxnLst/>
            <a:rect r="r" b="b" t="t" l="l"/>
            <a:pathLst>
              <a:path h="5315005" w="5315005">
                <a:moveTo>
                  <a:pt x="0" y="0"/>
                </a:moveTo>
                <a:lnTo>
                  <a:pt x="5315004" y="0"/>
                </a:lnTo>
                <a:lnTo>
                  <a:pt x="5315004" y="5315004"/>
                </a:lnTo>
                <a:lnTo>
                  <a:pt x="0" y="5315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832362">
            <a:off x="2711007" y="7009313"/>
            <a:ext cx="4144115" cy="4144115"/>
          </a:xfrm>
          <a:custGeom>
            <a:avLst/>
            <a:gdLst/>
            <a:ahLst/>
            <a:cxnLst/>
            <a:rect r="r" b="b" t="t" l="l"/>
            <a:pathLst>
              <a:path h="4144115" w="4144115">
                <a:moveTo>
                  <a:pt x="0" y="0"/>
                </a:moveTo>
                <a:lnTo>
                  <a:pt x="4144115" y="0"/>
                </a:lnTo>
                <a:lnTo>
                  <a:pt x="4144115" y="4144115"/>
                </a:lnTo>
                <a:lnTo>
                  <a:pt x="0" y="41441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578734" y="2625717"/>
            <a:ext cx="9335928" cy="3277789"/>
            <a:chOff x="0" y="0"/>
            <a:chExt cx="1964432" cy="689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64432" cy="689700"/>
            </a:xfrm>
            <a:custGeom>
              <a:avLst/>
              <a:gdLst/>
              <a:ahLst/>
              <a:cxnLst/>
              <a:rect r="r" b="b" t="t" l="l"/>
              <a:pathLst>
                <a:path h="689700" w="1964432">
                  <a:moveTo>
                    <a:pt x="0" y="0"/>
                  </a:moveTo>
                  <a:lnTo>
                    <a:pt x="1761232" y="0"/>
                  </a:lnTo>
                  <a:lnTo>
                    <a:pt x="1964432" y="344850"/>
                  </a:lnTo>
                  <a:lnTo>
                    <a:pt x="1761232" y="689700"/>
                  </a:lnTo>
                  <a:lnTo>
                    <a:pt x="0" y="689700"/>
                  </a:lnTo>
                  <a:lnTo>
                    <a:pt x="203200" y="344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3B7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77800" y="-19050"/>
              <a:ext cx="1710432" cy="708750"/>
            </a:xfrm>
            <a:prstGeom prst="rect">
              <a:avLst/>
            </a:prstGeom>
          </p:spPr>
          <p:txBody>
            <a:bodyPr anchor="ctr" rtlCol="false" tIns="29069" lIns="29069" bIns="29069" rIns="29069"/>
            <a:lstStyle/>
            <a:p>
              <a:pPr algn="ctr">
                <a:lnSpc>
                  <a:spcPts val="1121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636999" y="3339818"/>
            <a:ext cx="7431827" cy="1722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5"/>
              </a:lnSpc>
            </a:pPr>
            <a:r>
              <a:rPr lang="en-US" sz="504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FINANCOVÁNÍ</a:t>
            </a:r>
          </a:p>
          <a:p>
            <a:pPr algn="l">
              <a:lnSpc>
                <a:spcPts val="6965"/>
              </a:lnSpc>
            </a:pPr>
            <a:r>
              <a:rPr lang="en-US" sz="504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DOTAČNÍ MOŽNOSTI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135501" y="1128286"/>
            <a:ext cx="7296603" cy="6318529"/>
            <a:chOff x="0" y="0"/>
            <a:chExt cx="4282440" cy="3708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14926" t="0" r="-14926" b="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DAGWXbRj0Mo</dc:identifier>
  <dcterms:modified xsi:type="dcterms:W3CDTF">2011-08-01T06:04:30Z</dcterms:modified>
  <cp:revision>1</cp:revision>
  <dc:title>725 163 416</dc:title>
</cp:coreProperties>
</file>