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6" r:id="rId4"/>
    <p:sldId id="280" r:id="rId5"/>
    <p:sldId id="281" r:id="rId6"/>
    <p:sldId id="282" r:id="rId7"/>
    <p:sldId id="262" r:id="rId8"/>
    <p:sldId id="267" r:id="rId9"/>
    <p:sldId id="270" r:id="rId10"/>
    <p:sldId id="271" r:id="rId11"/>
    <p:sldId id="278" r:id="rId12"/>
    <p:sldId id="272" r:id="rId13"/>
    <p:sldId id="273" r:id="rId14"/>
    <p:sldId id="274" r:id="rId15"/>
    <p:sldId id="275" r:id="rId16"/>
    <p:sldId id="25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8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6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5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5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2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1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27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7BC-6C7F-430A-9395-CC0512DB8C44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77E7-1A05-4619-B465-3B2948372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1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714146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sz="4800" b="1" u="sng" dirty="0" smtClean="0"/>
              <a:t>Energetický management města Chrudim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138978"/>
            <a:ext cx="10643287" cy="47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8123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MŠ, ZŠ, ZUŠ, DDM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000" dirty="0" err="1" smtClean="0">
                <a:latin typeface="Arial" pitchFamily="34" charset="0"/>
                <a:cs typeface="Arial" pitchFamily="34" charset="0"/>
              </a:rPr>
              <a:t>MěÚ</a:t>
            </a:r>
            <a:endParaRPr lang="cs-CZ" sz="3000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2021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– Beseda, Sportoviště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pic>
        <p:nvPicPr>
          <p:cNvPr id="4" name="Picture 2" descr="C:\Obrazky\pavlikz\Pictures\Faktury\4 Voda\02 Srážkové vody\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471" y="1985319"/>
            <a:ext cx="11872570" cy="4847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57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81232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642551"/>
            <a:ext cx="11409405" cy="61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60637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Teplo 90%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odebíráme z EOP Opatovice nad Labem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469924" y="2582562"/>
            <a:ext cx="5618205" cy="3365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3600" u="sng" dirty="0" err="1" smtClean="0">
                <a:latin typeface="Arial" pitchFamily="34" charset="0"/>
                <a:cs typeface="Arial" pitchFamily="34" charset="0"/>
              </a:rPr>
              <a:t>Dvoutarifní</a:t>
            </a: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 sazby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cena za sjednaný výkon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cena za odebrané množství</a:t>
            </a: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0"/>
              </a:spcBef>
              <a:buFontTx/>
              <a:buChar char="-"/>
              <a:defRPr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1482811"/>
            <a:ext cx="4089055" cy="4750144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1087393" y="976184"/>
            <a:ext cx="10824519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325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610" y="172995"/>
            <a:ext cx="11302314" cy="160637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b="1" u="sng" dirty="0" smtClean="0">
                <a:latin typeface="Arial" pitchFamily="34" charset="0"/>
                <a:cs typeface="Arial" pitchFamily="34" charset="0"/>
              </a:rPr>
              <a:t>Teplo 90%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odebíráme z EOP Opatovice nad Labem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10962" y="1482811"/>
            <a:ext cx="9877167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" y="1779373"/>
            <a:ext cx="6840494" cy="4879633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22986" y="1104128"/>
            <a:ext cx="6233983" cy="4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- snaha snížit výkonovou složku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1" y="1029730"/>
            <a:ext cx="5750010" cy="4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507525"/>
            <a:ext cx="11209123" cy="522279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4000" b="1" u="sng" dirty="0" smtClean="0"/>
              <a:t>Rozbor objektu spotřeby elektřiny</a:t>
            </a:r>
            <a:endParaRPr lang="cs-CZ" sz="40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" y="1313405"/>
            <a:ext cx="12192000" cy="51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507525"/>
            <a:ext cx="11209123" cy="522279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Průběh po 15 minutách</a:t>
            </a:r>
            <a:endParaRPr lang="cs-CZ" sz="4000" b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994720"/>
            <a:ext cx="10322011" cy="56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9026" y="947352"/>
            <a:ext cx="10824519" cy="446490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Děkuji za pozornost </a:t>
            </a:r>
            <a:r>
              <a:rPr lang="cs-CZ" sz="3600" u="sng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u="sng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Kontakt: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email: zdenek.pavlik@chrudim-city.cz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Telefon: 739 482 261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9136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Energetický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Management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Denní - měsíční sledování spotřeb – vyhodnocování;</a:t>
            </a: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Projekty (MŠ Topol, MŠ Víta, MŠ U stadionu, Sportovní hala, elektro auta, FTV atd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.);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Pakt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primátorů a starostů;</a:t>
            </a: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Nákup elektřiny +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plynu;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EPC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projekt konec 31.12.2024 po 10. letech;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Fond obnovy majetku – 20 % – 45 % – 35% - 1 209.106,- Kč </a:t>
            </a:r>
          </a:p>
          <a:p>
            <a:pPr algn="l">
              <a:spcBef>
                <a:spcPts val="0"/>
              </a:spcBef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(výměna světel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MěÚ</a:t>
            </a:r>
            <a:r>
              <a:rPr lang="cs-CZ" dirty="0">
                <a:latin typeface="Arial" pitchFamily="34" charset="0"/>
                <a:cs typeface="Arial" pitchFamily="34" charset="0"/>
              </a:rPr>
              <a:t> 67, Tělocvičny, Omezovače výkonu, FTV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33384" y="395417"/>
            <a:ext cx="9234616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219627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4000" b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3200" b="1" dirty="0">
                <a:latin typeface="Arial" pitchFamily="34" charset="0"/>
                <a:cs typeface="Arial" pitchFamily="34" charset="0"/>
              </a:rPr>
              <a:t>entrální nákup elektrické energie pro město Chrudim a jeho příspěvkové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organizace na </a:t>
            </a:r>
            <a:r>
              <a:rPr lang="cs-CZ" sz="3200" b="1" dirty="0" err="1" smtClean="0">
                <a:latin typeface="Arial" pitchFamily="34" charset="0"/>
                <a:cs typeface="Arial" pitchFamily="34" charset="0"/>
              </a:rPr>
              <a:t>Pxe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 burze v Praze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Elektřina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205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OM/1 VN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cena elektřiny na rok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3.810.74Kč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bez DPH;</a:t>
            </a:r>
          </a:p>
          <a:p>
            <a:pPr algn="l">
              <a:spcBef>
                <a:spcPts val="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cena elektřiny na rok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2025 </a:t>
            </a:r>
            <a:r>
              <a:rPr lang="cs-CZ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3.405,22Kč </a:t>
            </a:r>
            <a:r>
              <a:rPr lang="cs-CZ" dirty="0">
                <a:latin typeface="Arial" pitchFamily="34" charset="0"/>
                <a:cs typeface="Arial" pitchFamily="34" charset="0"/>
              </a:rPr>
              <a:t>bez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DPH – ale chybí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jeden nákup;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Plyn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OM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cena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plynu 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1.615,- </a:t>
            </a:r>
            <a:r>
              <a:rPr lang="cs-CZ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DPH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- cena plynu </a:t>
            </a:r>
            <a:r>
              <a:rPr lang="cs-CZ" dirty="0">
                <a:latin typeface="Arial" pitchFamily="34" charset="0"/>
                <a:cs typeface="Arial" pitchFamily="34" charset="0"/>
              </a:rPr>
              <a:t>na rok 2025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1.406,30Kč </a:t>
            </a:r>
            <a:r>
              <a:rPr lang="cs-CZ" dirty="0">
                <a:latin typeface="Arial" pitchFamily="34" charset="0"/>
                <a:cs typeface="Arial" pitchFamily="34" charset="0"/>
              </a:rPr>
              <a:t>bez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DPH  </a:t>
            </a:r>
            <a:r>
              <a:rPr lang="cs-CZ" dirty="0">
                <a:latin typeface="Arial" pitchFamily="34" charset="0"/>
                <a:cs typeface="Arial" pitchFamily="34" charset="0"/>
              </a:rPr>
              <a:t>– ale chybí jeden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nákup;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Teplo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51 OM - ceny určuje EOP;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Voda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>
                <a:latin typeface="Arial" pitchFamily="34" charset="0"/>
                <a:cs typeface="Arial" pitchFamily="34" charset="0"/>
              </a:rPr>
              <a:t>64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42)ceny určuje Vodárenská společnost.</a:t>
            </a: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33384" y="395417"/>
            <a:ext cx="9234616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385015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178" y="395417"/>
            <a:ext cx="11209123" cy="6433753"/>
          </a:xfrm>
        </p:spPr>
        <p:txBody>
          <a:bodyPr>
            <a:normAutofit fontScale="47500" lnSpcReduction="20000"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sz="3900" dirty="0" smtClean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v roce 2015: 1 933.552,-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2016: 2 240.457,-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2017: 2 184.668,-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2018: 2 209.989,- 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2019: 3 580.221,- Kč bez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 smtClean="0">
                <a:latin typeface="Arial" pitchFamily="34" charset="0"/>
                <a:cs typeface="Arial" pitchFamily="34" charset="0"/>
              </a:rPr>
              <a:t>Úspora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v roce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2020: </a:t>
            </a:r>
            <a:r>
              <a:rPr lang="cs-CZ" sz="3900" dirty="0"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cs-CZ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136.153,-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Kč bez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2021: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2 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953.795,-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defTabSz="711200">
              <a:spcAft>
                <a:spcPct val="35000"/>
              </a:spcAft>
              <a:defRPr/>
            </a:pPr>
            <a:r>
              <a:rPr lang="cs-CZ" sz="3900" dirty="0">
                <a:latin typeface="Arial" pitchFamily="34" charset="0"/>
                <a:cs typeface="Arial" pitchFamily="34" charset="0"/>
              </a:rPr>
              <a:t>Úspora v roce </a:t>
            </a:r>
            <a:r>
              <a:rPr lang="cs-CZ" sz="3900" dirty="0" smtClean="0">
                <a:latin typeface="Arial" pitchFamily="34" charset="0"/>
                <a:cs typeface="Arial" pitchFamily="34" charset="0"/>
              </a:rPr>
              <a:t>2022: 4 090.115,- </a:t>
            </a:r>
            <a:r>
              <a:rPr lang="cs-CZ" sz="3900" dirty="0">
                <a:latin typeface="Arial" pitchFamily="34" charset="0"/>
                <a:cs typeface="Arial" pitchFamily="34" charset="0"/>
              </a:rPr>
              <a:t>Kč bez DPH</a:t>
            </a:r>
          </a:p>
          <a:p>
            <a:pPr defTabSz="711200">
              <a:spcAft>
                <a:spcPct val="35000"/>
              </a:spcAft>
              <a:defRPr/>
            </a:pPr>
            <a:endParaRPr lang="cs-CZ" sz="3900" dirty="0">
              <a:latin typeface="Arial" pitchFamily="34" charset="0"/>
              <a:cs typeface="Arial" pitchFamily="34" charset="0"/>
            </a:endParaRPr>
          </a:p>
          <a:p>
            <a:pPr defTabSz="711200">
              <a:spcAft>
                <a:spcPct val="35000"/>
              </a:spcAft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algn="l" defTabSz="711200">
              <a:spcBef>
                <a:spcPct val="0"/>
              </a:spcBef>
              <a:spcAft>
                <a:spcPct val="3500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441622" y="757881"/>
            <a:ext cx="9234616" cy="708453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" pitchFamily="34" charset="0"/>
                <a:cs typeface="Arial" pitchFamily="34" charset="0"/>
              </a:rPr>
              <a:t>Úspory od 2015 –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na majetku města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Chrudim</a:t>
            </a:r>
            <a:endParaRPr lang="cs-CZ" sz="4000" b="1" u="sng" dirty="0"/>
          </a:p>
        </p:txBody>
      </p:sp>
    </p:spTree>
    <p:extLst>
      <p:ext uri="{BB962C8B-B14F-4D97-AF65-F5344CB8AC3E}">
        <p14:creationId xmlns:p14="http://schemas.microsoft.com/office/powerpoint/2010/main" val="408354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103870"/>
            <a:ext cx="11209123" cy="562644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anose="020B0604020202020204" pitchFamily="34" charset="0"/>
                <a:cs typeface="Arial" pitchFamily="34" charset="0"/>
              </a:rPr>
              <a:t>1. FTV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výkon -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21,840 </a:t>
            </a:r>
            <a:r>
              <a:rPr lang="cs-CZ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kWp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– 2018;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2. FTV Technické služby výkon -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19,320 </a:t>
            </a:r>
            <a:r>
              <a:rPr lang="cs-CZ" sz="26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2020;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3. FTV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výkon –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6,29 </a:t>
            </a:r>
            <a:r>
              <a:rPr lang="cs-CZ" sz="26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2020;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4. FTV Sportoviště –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19,800 </a:t>
            </a:r>
            <a:r>
              <a:rPr lang="cs-CZ" sz="26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+ ohřev Teplé vody 1000l - 2021;</a:t>
            </a:r>
            <a:endParaRPr lang="cs-CZ" sz="26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FTV fotbalový stadion za vodojemem – 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19,890 </a:t>
            </a:r>
            <a:r>
              <a:rPr lang="cs-CZ" sz="26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– 2023;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6. FTV MŠ U stadionu – 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14,760 </a:t>
            </a:r>
            <a:r>
              <a:rPr lang="cs-CZ" sz="26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– 2023;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FTV MŠ U stadionu – 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14,760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2023;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8. FTV Kabiny fotbalový stadion + ohřev teplé vody – 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10,6 </a:t>
            </a:r>
            <a:r>
              <a:rPr lang="cs-CZ" sz="26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– 2023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9. FTV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rozšíření </a:t>
            </a:r>
            <a:r>
              <a:rPr lang="cs-CZ" sz="2600" dirty="0" err="1">
                <a:latin typeface="Arial" pitchFamily="34" charset="0"/>
                <a:cs typeface="Arial" pitchFamily="34" charset="0"/>
              </a:rPr>
              <a:t>MěÚ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 – celkový výkon - 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40,740 </a:t>
            </a:r>
            <a:r>
              <a:rPr lang="cs-CZ" sz="26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2024/leden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FTV Zimní stadion + Krytý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bazén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+ Plovárna – 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206,9 </a:t>
            </a:r>
            <a:r>
              <a:rPr lang="cs-CZ" sz="2600" b="1" dirty="0" err="1">
                <a:latin typeface="Arial" pitchFamily="34" charset="0"/>
                <a:cs typeface="Arial" pitchFamily="34" charset="0"/>
              </a:rPr>
              <a:t>kWp</a:t>
            </a:r>
            <a:r>
              <a:rPr lang="cs-CZ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l">
              <a:spcBef>
                <a:spcPts val="0"/>
              </a:spcBef>
              <a:defRPr/>
            </a:pPr>
            <a:r>
              <a:rPr 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 2024/leden – zkušební provoz</a:t>
            </a:r>
          </a:p>
          <a:p>
            <a:pPr algn="l">
              <a:spcBef>
                <a:spcPts val="0"/>
              </a:spcBef>
              <a:defRPr/>
            </a:pPr>
            <a:endParaRPr lang="cs-CZ" sz="2600" b="1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výkon na konci roku 2023 – 352,97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FTV na území města Chrudim</a:t>
            </a:r>
            <a:endParaRPr lang="cs-CZ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795" y="1103870"/>
            <a:ext cx="11209123" cy="562644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anose="020B0604020202020204" pitchFamily="34" charset="0"/>
                <a:cs typeface="Arial" pitchFamily="34" charset="0"/>
              </a:rPr>
              <a:t>11. FTV ZŠ Malíka –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68,86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2024;</a:t>
            </a:r>
          </a:p>
          <a:p>
            <a:pPr algn="l">
              <a:spcBef>
                <a:spcPts val="0"/>
              </a:spcBef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2. FTV ZŠ U stadionu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76,26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2024;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13. FTV Peška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51,61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2024;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14. FTV Sladkovského –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24,6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2024.</a:t>
            </a:r>
          </a:p>
          <a:p>
            <a:pPr algn="l">
              <a:spcBef>
                <a:spcPts val="0"/>
              </a:spcBef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výkon na konci roku 2024 – 574,3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kWp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Možné navýšení o 130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kWp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  <a:r>
              <a:rPr lang="cs-CZ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Připravené projekty na rok 2024</a:t>
            </a:r>
            <a:endParaRPr lang="cs-CZ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6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548714"/>
            <a:ext cx="11209123" cy="31139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Vizualizace FTV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1029729"/>
            <a:ext cx="5758248" cy="4740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83" y="1618219"/>
            <a:ext cx="59531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1548714"/>
            <a:ext cx="11209123" cy="31139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buFontTx/>
              <a:buChar char="-"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Denní výroba FTV 2021 </a:t>
            </a:r>
            <a:r>
              <a:rPr lang="cs-CZ" sz="4000" b="1" dirty="0" err="1" smtClean="0"/>
              <a:t>MěÚ</a:t>
            </a:r>
            <a:r>
              <a:rPr lang="cs-CZ" sz="4000" b="1" dirty="0" smtClean="0"/>
              <a:t> Chrudim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103869"/>
            <a:ext cx="11673016" cy="57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271849" y="395417"/>
            <a:ext cx="10396151" cy="708453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 </a:t>
            </a:r>
            <a:r>
              <a:rPr lang="cs-CZ" sz="4000" b="1" dirty="0" smtClean="0"/>
              <a:t>Sledování vody</a:t>
            </a:r>
            <a:endParaRPr lang="cs-CZ" sz="4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4" y="1293340"/>
            <a:ext cx="10147732" cy="55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408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475</Words>
  <Application>Microsoft Office PowerPoint</Application>
  <PresentationFormat>Širokoúhlá obrazovka</PresentationFormat>
  <Paragraphs>133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 </vt:lpstr>
      <vt:lpstr> </vt:lpstr>
      <vt:lpstr>Úspory od 2015 – 2022 na majetku města Chrudim</vt:lpstr>
      <vt:lpstr> FTV na území města Chrudim</vt:lpstr>
      <vt:lpstr> Připravené projekty na rok 2024</vt:lpstr>
      <vt:lpstr>Vizualizace FTV</vt:lpstr>
      <vt:lpstr>Denní výroba FTV 2021 MěÚ Chrudim</vt:lpstr>
      <vt:lpstr> Sledování vody</vt:lpstr>
      <vt:lpstr>Prezentace aplikace PowerPoint</vt:lpstr>
      <vt:lpstr>Prezentace aplikace PowerPoint</vt:lpstr>
      <vt:lpstr>Prezentace aplikace PowerPoint</vt:lpstr>
      <vt:lpstr>Prezentace aplikace PowerPoint</vt:lpstr>
      <vt:lpstr> Rozbor objektu spotřeby elektřiny</vt:lpstr>
      <vt:lpstr>Průběh po 15 minutách</vt:lpstr>
      <vt:lpstr>Prezentace aplikace PowerPoint</vt:lpstr>
    </vt:vector>
  </TitlesOfParts>
  <Company>Město Chrudim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Pavlík Zdeněk</dc:creator>
  <cp:lastModifiedBy>Pavlík Zdeněk</cp:lastModifiedBy>
  <cp:revision>33</cp:revision>
  <dcterms:created xsi:type="dcterms:W3CDTF">2020-01-16T11:38:12Z</dcterms:created>
  <dcterms:modified xsi:type="dcterms:W3CDTF">2024-02-22T11:12:57Z</dcterms:modified>
</cp:coreProperties>
</file>