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0" r:id="rId3"/>
    <p:sldId id="264" r:id="rId4"/>
    <p:sldId id="281" r:id="rId5"/>
    <p:sldId id="267" r:id="rId6"/>
    <p:sldId id="274" r:id="rId7"/>
    <p:sldId id="278" r:id="rId8"/>
    <p:sldId id="305" r:id="rId9"/>
    <p:sldId id="302" r:id="rId10"/>
    <p:sldId id="304" r:id="rId11"/>
    <p:sldId id="303" r:id="rId12"/>
    <p:sldId id="290" r:id="rId13"/>
    <p:sldId id="294" r:id="rId14"/>
    <p:sldId id="295" r:id="rId15"/>
    <p:sldId id="292" r:id="rId16"/>
    <p:sldId id="293" r:id="rId17"/>
    <p:sldId id="296" r:id="rId18"/>
    <p:sldId id="297" r:id="rId19"/>
    <p:sldId id="288" r:id="rId20"/>
    <p:sldId id="289" r:id="rId21"/>
    <p:sldId id="279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21\osrk$\ORR\Hlou&#353;kov&#225;\2014-2020\RSK%20a%20tvorba%20RAP\ZPR&#193;VY%20O%20PLN&#282;N&#205;%20RAP,%20V&#221;R%20ZPR\2021\jen%20kraje%20jako%20&#382;adatel%20a%20jen%20podpo&#345;en&#23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21\osrk$\ORR\Hlou&#353;kov&#225;\2014-2020\RSK%20a%20tvorba%20RAP\ZPR&#193;VY%20O%20PLN&#282;N&#205;%20RAP,%20V&#221;R%20ZPR\2021\Anal&#253;za%20&#269;erp&#225;n&#237;\Za%20IROP,%20OP%20&#381;P,%20OP%20PIK%20a%20Interre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noProof="0" dirty="0" smtClean="0"/>
              <a:t>Přepočet</a:t>
            </a:r>
            <a:r>
              <a:rPr lang="en-US" dirty="0" smtClean="0"/>
              <a:t> </a:t>
            </a:r>
            <a:r>
              <a:rPr lang="cs-CZ" dirty="0" smtClean="0"/>
              <a:t>CZV podpořených projektů  </a:t>
            </a:r>
            <a:r>
              <a:rPr lang="cs-CZ" noProof="0" dirty="0" smtClean="0"/>
              <a:t>na 1 obyvatele</a:t>
            </a:r>
            <a:endParaRPr lang="cs-CZ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CZV!$K$22</c:f>
              <c:strCache>
                <c:ptCount val="1"/>
                <c:pt idx="0">
                  <c:v>Přepočet na 1 obyvatele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D7-4601-A74D-573B0BC289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CZV!$J$23:$J$35</c:f>
              <c:strCache>
                <c:ptCount val="13"/>
                <c:pt idx="0">
                  <c:v>Kraj Vysočina</c:v>
                </c:pt>
                <c:pt idx="1">
                  <c:v>Pardubický kraj</c:v>
                </c:pt>
                <c:pt idx="2">
                  <c:v>Královéhradecký kraj</c:v>
                </c:pt>
                <c:pt idx="3">
                  <c:v>Liberecký kraj</c:v>
                </c:pt>
                <c:pt idx="4">
                  <c:v>Jihomoravský kraj</c:v>
                </c:pt>
                <c:pt idx="5">
                  <c:v>Moravskoslezský kraj</c:v>
                </c:pt>
                <c:pt idx="6">
                  <c:v>Ústecký kraj</c:v>
                </c:pt>
                <c:pt idx="7">
                  <c:v>Olomoucký kraj</c:v>
                </c:pt>
                <c:pt idx="8">
                  <c:v>Jihočeský kraj</c:v>
                </c:pt>
                <c:pt idx="9">
                  <c:v>Karlovarský kraj</c:v>
                </c:pt>
                <c:pt idx="10">
                  <c:v>Středočeský kraj</c:v>
                </c:pt>
                <c:pt idx="11">
                  <c:v>Zlínský kraj</c:v>
                </c:pt>
                <c:pt idx="12">
                  <c:v>Plzeňský kraj</c:v>
                </c:pt>
              </c:strCache>
            </c:strRef>
          </c:cat>
          <c:val>
            <c:numRef>
              <c:f>CZV!$K$23:$K$35</c:f>
              <c:numCache>
                <c:formatCode>#,##0.00</c:formatCode>
                <c:ptCount val="13"/>
                <c:pt idx="0">
                  <c:v>14821.766023598198</c:v>
                </c:pt>
                <c:pt idx="1">
                  <c:v>12286.439478900489</c:v>
                </c:pt>
                <c:pt idx="2">
                  <c:v>11920.791832742447</c:v>
                </c:pt>
                <c:pt idx="3">
                  <c:v>9504.7839816622873</c:v>
                </c:pt>
                <c:pt idx="4">
                  <c:v>7615.9957137503297</c:v>
                </c:pt>
                <c:pt idx="5">
                  <c:v>7559.3050403827783</c:v>
                </c:pt>
                <c:pt idx="6">
                  <c:v>7501.5665021713476</c:v>
                </c:pt>
                <c:pt idx="7">
                  <c:v>7484.8343963573288</c:v>
                </c:pt>
                <c:pt idx="8">
                  <c:v>7439.5675386566081</c:v>
                </c:pt>
                <c:pt idx="9">
                  <c:v>6653.3245271742308</c:v>
                </c:pt>
                <c:pt idx="10">
                  <c:v>6112.9681112490971</c:v>
                </c:pt>
                <c:pt idx="11">
                  <c:v>3771.7838658447763</c:v>
                </c:pt>
                <c:pt idx="12">
                  <c:v>3016.1076383025911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D7-4601-A74D-573B0BC28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00217568"/>
        <c:axId val="-1300221376"/>
      </c:barChart>
      <c:catAx>
        <c:axId val="-130021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300221376"/>
        <c:crosses val="autoZero"/>
        <c:auto val="1"/>
        <c:lblAlgn val="ctr"/>
        <c:lblOffset val="100"/>
        <c:noMultiLvlLbl val="0"/>
      </c:catAx>
      <c:valAx>
        <c:axId val="-130022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300217568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'Za všechny OP'!$J$29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25-4061-A537-DBE718B109E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25-4061-A537-DBE718B109E2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25-4061-A537-DBE718B109E2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025-4061-A537-DBE718B109E2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'Za všechny OP'!$I$30:$I$44</c:f>
              <c:strCache>
                <c:ptCount val="15"/>
                <c:pt idx="0">
                  <c:v>Lanškroun</c:v>
                </c:pt>
                <c:pt idx="1">
                  <c:v>Ústí nad Orlicí</c:v>
                </c:pt>
                <c:pt idx="2">
                  <c:v>Pardubice</c:v>
                </c:pt>
                <c:pt idx="3">
                  <c:v>Polička</c:v>
                </c:pt>
                <c:pt idx="4">
                  <c:v>Moravská Třebová</c:v>
                </c:pt>
                <c:pt idx="5">
                  <c:v>Králíky</c:v>
                </c:pt>
                <c:pt idx="6">
                  <c:v>Vysoké Mýto</c:v>
                </c:pt>
                <c:pt idx="7">
                  <c:v>Přelouč</c:v>
                </c:pt>
                <c:pt idx="8">
                  <c:v>Hlinsko</c:v>
                </c:pt>
                <c:pt idx="9">
                  <c:v>Litomyšl</c:v>
                </c:pt>
                <c:pt idx="10">
                  <c:v>Svitavy</c:v>
                </c:pt>
                <c:pt idx="11">
                  <c:v>Chrudim</c:v>
                </c:pt>
                <c:pt idx="12">
                  <c:v>Česká Třebová</c:v>
                </c:pt>
                <c:pt idx="13">
                  <c:v>Žamberk</c:v>
                </c:pt>
                <c:pt idx="14">
                  <c:v>Holice</c:v>
                </c:pt>
              </c:strCache>
            </c:strRef>
          </c:cat>
          <c:val>
            <c:numRef>
              <c:f>'Za všechny OP'!$J$30:$J$44</c:f>
              <c:numCache>
                <c:formatCode>General</c:formatCode>
                <c:ptCount val="15"/>
                <c:pt idx="0">
                  <c:v>57792.065183171682</c:v>
                </c:pt>
                <c:pt idx="1">
                  <c:v>56331.784141314689</c:v>
                </c:pt>
                <c:pt idx="2">
                  <c:v>48084.344314994814</c:v>
                </c:pt>
                <c:pt idx="3">
                  <c:v>46500.510616593769</c:v>
                </c:pt>
                <c:pt idx="4">
                  <c:v>46243.697013779347</c:v>
                </c:pt>
                <c:pt idx="5">
                  <c:v>43914.134908294291</c:v>
                </c:pt>
                <c:pt idx="6">
                  <c:v>43180.699586670235</c:v>
                </c:pt>
                <c:pt idx="7">
                  <c:v>38978.613035323724</c:v>
                </c:pt>
                <c:pt idx="8">
                  <c:v>38380.754345393703</c:v>
                </c:pt>
                <c:pt idx="9">
                  <c:v>37233.820091497109</c:v>
                </c:pt>
                <c:pt idx="10">
                  <c:v>34284.847647519113</c:v>
                </c:pt>
                <c:pt idx="11">
                  <c:v>33068.797593188778</c:v>
                </c:pt>
                <c:pt idx="12">
                  <c:v>24052.541809480605</c:v>
                </c:pt>
                <c:pt idx="13">
                  <c:v>22091.141257106628</c:v>
                </c:pt>
                <c:pt idx="14">
                  <c:v>18019.283183679254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025-4061-A537-DBE718B10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00211040"/>
        <c:axId val="-1300217024"/>
      </c:barChart>
      <c:catAx>
        <c:axId val="-130021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300217024"/>
        <c:crosses val="autoZero"/>
        <c:auto val="1"/>
        <c:lblAlgn val="ctr"/>
        <c:lblOffset val="100"/>
        <c:noMultiLvlLbl val="0"/>
      </c:catAx>
      <c:valAx>
        <c:axId val="-130021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300211040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730B9-47BF-4981-972E-B57452F78A0F}" type="datetimeFigureOut">
              <a:rPr lang="cs-CZ" smtClean="0"/>
              <a:t>8.12.2022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544CE-E195-49F7-9FE9-7E7B0D53D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42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Výsledky ale budou do značné míry ovlivněny přijatým systémem přípravy a realizace projektů v jednotlivých krajích. Pardubický kraj připravuje, podává a realizuje projekty i za své příspěvkové organizace. Pokud v jiných krajích podávají příspěvkové organizace projekty samy za sebe, nejsou tyto projekty zahrnuty do těchto statistik, což může výsledky výrazně ovlivnit.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544CE-E195-49F7-9FE9-7E7B0D53DC3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12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podpořené projekty IROP, OP ŽP, OP PIK a </a:t>
            </a:r>
            <a:r>
              <a:rPr lang="cs-CZ" dirty="0" err="1" smtClean="0"/>
              <a:t>Interreg</a:t>
            </a:r>
            <a:r>
              <a:rPr lang="cs-CZ" dirty="0" smtClean="0"/>
              <a:t> V-A ČR-PL, BEZ projektů </a:t>
            </a:r>
            <a:r>
              <a:rPr lang="cs-CZ" dirty="0" err="1" smtClean="0"/>
              <a:t>Pk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544CE-E195-49F7-9FE9-7E7B0D53DC3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53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A bod 5, který je určen pro územní nástroje.</a:t>
            </a: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E82022A2-53D9-443E-B78B-2D8698C904E9}" type="slidenum">
              <a:rPr lang="cs-CZ" altLang="cs-CZ" sz="1200" smtClean="0">
                <a:solidFill>
                  <a:srgbClr val="000000"/>
                </a:solidFill>
              </a:rPr>
              <a:pPr/>
              <a:t>9</a:t>
            </a:fld>
            <a:endParaRPr lang="cs-CZ" altLang="cs-CZ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7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8606F3B4-CDAC-42C8-A017-C7289DDC4BE5}" type="slidenum">
              <a:rPr lang="cs-CZ" altLang="cs-CZ" sz="1200" smtClean="0">
                <a:solidFill>
                  <a:srgbClr val="000000"/>
                </a:solidFill>
              </a:rPr>
              <a:pPr/>
              <a:t>10</a:t>
            </a:fld>
            <a:endParaRPr lang="cs-CZ" altLang="cs-CZ" sz="1200" smtClean="0">
              <a:solidFill>
                <a:srgbClr val="000000"/>
              </a:solidFill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5175" cy="4003675"/>
          </a:xfrm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182DB1CB-D3B9-4E13-8ECA-D8CE45C2E1BF}" type="slidenum">
              <a:rPr lang="cs-CZ" altLang="cs-CZ" sz="1400">
                <a:solidFill>
                  <a:srgbClr val="000000"/>
                </a:solidFill>
              </a:rPr>
              <a:pPr algn="r" eaLnBrk="1">
                <a:lnSpc>
                  <a:spcPct val="95000"/>
                </a:lnSpc>
                <a:buSzPct val="100000"/>
              </a:pPr>
              <a:t>10</a:t>
            </a:fld>
            <a:endParaRPr lang="cs-CZ" altLang="cs-CZ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3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8.12.2022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32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8.12.2022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14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8.12.2022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99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8.12.2022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8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8.12.2022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06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8.12.2022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92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8.12.2022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79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8.12.2022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03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8.12.2022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3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8.12.2022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72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8.12.2022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94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7D129-3D64-48C0-A267-4C982C374A32}" type="datetimeFigureOut">
              <a:rPr lang="cs-CZ" smtClean="0"/>
              <a:t>8.12.2022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84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dubickykraj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roslav.smejkal@pardubickykraj.c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90550"/>
            <a:ext cx="9144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5972175"/>
            <a:ext cx="93599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16050" y="1"/>
            <a:ext cx="93599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ts val="600"/>
              </a:spcBef>
              <a:defRPr/>
            </a:pPr>
            <a:r>
              <a:rPr lang="cs-CZ" b="1" dirty="0">
                <a:solidFill>
                  <a:prstClr val="black"/>
                </a:solidFill>
              </a:rPr>
              <a:t>Mgr. </a:t>
            </a:r>
            <a:r>
              <a:rPr lang="cs-CZ" b="1" dirty="0" smtClean="0">
                <a:solidFill>
                  <a:prstClr val="black"/>
                </a:solidFill>
              </a:rPr>
              <a:t>Miroslav Smejkal</a:t>
            </a:r>
            <a:endParaRPr lang="cs-CZ" b="1" dirty="0">
              <a:solidFill>
                <a:prstClr val="black"/>
              </a:solidFill>
            </a:endParaRPr>
          </a:p>
          <a:p>
            <a:pPr algn="r">
              <a:spcBef>
                <a:spcPts val="600"/>
              </a:spcBef>
              <a:defRPr/>
            </a:pPr>
            <a:r>
              <a:rPr lang="cs-CZ" sz="1600" dirty="0">
                <a:solidFill>
                  <a:prstClr val="black"/>
                </a:solidFill>
              </a:rPr>
              <a:t>odbor rozvoje </a:t>
            </a:r>
          </a:p>
          <a:p>
            <a:pPr algn="r">
              <a:defRPr/>
            </a:pPr>
            <a:r>
              <a:rPr lang="cs-CZ" sz="1600" dirty="0">
                <a:solidFill>
                  <a:prstClr val="black"/>
                </a:solidFill>
              </a:rPr>
              <a:t>Krajský úřad Pardubického kraje</a:t>
            </a:r>
          </a:p>
        </p:txBody>
      </p:sp>
      <p:pic>
        <p:nvPicPr>
          <p:cNvPr id="29702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9704" name="Nadpis 2"/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772400" cy="50323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Školení pro obce 7.12.2022 – Programové období 2021 - 2027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992314" y="836613"/>
            <a:ext cx="80359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SzPct val="100000"/>
              <a:defRPr/>
            </a:pPr>
            <a:r>
              <a:rPr lang="cs-CZ" altLang="cs-CZ" sz="29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altLang="cs-CZ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Alokace programů v období 2021–2027 v mld. EUR </a:t>
            </a:r>
          </a:p>
        </p:txBody>
      </p:sp>
      <p:pic>
        <p:nvPicPr>
          <p:cNvPr id="46083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1341439"/>
            <a:ext cx="8791575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6669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208214" y="549276"/>
            <a:ext cx="8135937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altLang="cs-CZ" sz="2400" b="1" dirty="0" smtClean="0"/>
              <a:t>DALŠÍ FINANČNÍ NÁSTROJE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Modernizační </a:t>
            </a:r>
            <a:r>
              <a:rPr lang="cs-CZ" altLang="cs-CZ" dirty="0"/>
              <a:t>fond – zaměřeno na snížení emisí a podporu obnovitelných zdrojů energie – cca 300 mld. Kč. Témata: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Výroba a využití energie z obnovitelných zdroj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Energetická účinnost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Zařízení pro akumulaci a distribuci energie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Národní </a:t>
            </a:r>
            <a:r>
              <a:rPr lang="cs-CZ" altLang="cs-CZ" dirty="0"/>
              <a:t>plány obnovy  - 182 mld. pro ČR. 100 % dotace. Témata: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Digitální infrastruktura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Fyzická infrastruktura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Vzdělávání a trh práce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Instituce a regulace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Věda výzkum a inovace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Zdraví a odolnost populace</a:t>
            </a:r>
          </a:p>
          <a:p>
            <a:pPr lvl="3" algn="just">
              <a:defRPr/>
            </a:pPr>
            <a:endParaRPr lang="cs-CZ" altLang="cs-CZ" dirty="0"/>
          </a:p>
          <a:p>
            <a:pPr lvl="3" algn="just">
              <a:defRPr/>
            </a:pPr>
            <a:r>
              <a:rPr lang="cs-CZ" altLang="cs-CZ" b="1" dirty="0"/>
              <a:t>Do všeho se promítá Green </a:t>
            </a:r>
            <a:r>
              <a:rPr lang="cs-CZ" altLang="cs-CZ" b="1" dirty="0" err="1"/>
              <a:t>Deal</a:t>
            </a:r>
            <a:endParaRPr lang="cs-CZ" altLang="cs-CZ" b="1" dirty="0"/>
          </a:p>
          <a:p>
            <a:pPr algn="just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3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85A27D0-BEE9-4FE5-A104-07549DCC15F4}"/>
              </a:ext>
            </a:extLst>
          </p:cNvPr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4100" name="Picture 3" descr="C:\Users\Martin\Desktop\Pk - nove logo\a.jpg">
            <a:extLst>
              <a:ext uri="{FF2B5EF4-FFF2-40B4-BE49-F238E27FC236}">
                <a16:creationId xmlns:a16="http://schemas.microsoft.com/office/drawing/2014/main" xmlns="" id="{91B69EFF-D067-46B0-A0DC-BDEA79E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BE98664A-8AB1-4B60-BF0B-F8B54DFC7747}"/>
              </a:ext>
            </a:extLst>
          </p:cNvPr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102" name="Nadpis 2">
            <a:extLst>
              <a:ext uri="{FF2B5EF4-FFF2-40B4-BE49-F238E27FC236}">
                <a16:creationId xmlns:a16="http://schemas.microsoft.com/office/drawing/2014/main" xmlns="" id="{8B244C4C-F0F3-4E4B-BE4D-02858A174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784" y="2263459"/>
            <a:ext cx="7772400" cy="9651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800" b="1" dirty="0">
                <a:latin typeface="+mn-lt"/>
                <a:cs typeface="Arial" panose="020B0604020202020204" pitchFamily="34" charset="0"/>
              </a:rPr>
              <a:t>Dotační programy Pardubického kraje pro rok </a:t>
            </a:r>
            <a:r>
              <a:rPr lang="cs-CZ" altLang="cs-CZ" sz="2800" b="1" dirty="0" smtClean="0">
                <a:latin typeface="+mn-lt"/>
                <a:cs typeface="Arial" panose="020B0604020202020204" pitchFamily="34" charset="0"/>
              </a:rPr>
              <a:t>2023</a:t>
            </a:r>
            <a:endParaRPr lang="cs-CZ" altLang="cs-CZ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Podnadpis 4">
            <a:extLst>
              <a:ext uri="{FF2B5EF4-FFF2-40B4-BE49-F238E27FC236}">
                <a16:creationId xmlns:a16="http://schemas.microsoft.com/office/drawing/2014/main" xmlns="" id="{B3A1F98E-462E-4399-BEDB-88474DF3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26" y="1125539"/>
            <a:ext cx="8569647" cy="4606925"/>
          </a:xfrm>
        </p:spPr>
        <p:txBody>
          <a:bodyPr rtlCol="0">
            <a:normAutofit/>
          </a:bodyPr>
          <a:lstStyle/>
          <a:p>
            <a:pPr algn="just"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algn="l"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6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85A27D0-BEE9-4FE5-A104-07549DCC15F4}"/>
              </a:ext>
            </a:extLst>
          </p:cNvPr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4100" name="Picture 3" descr="C:\Users\Martin\Desktop\Pk - nove logo\a.jpg">
            <a:extLst>
              <a:ext uri="{FF2B5EF4-FFF2-40B4-BE49-F238E27FC236}">
                <a16:creationId xmlns="" xmlns:a16="http://schemas.microsoft.com/office/drawing/2014/main" id="{91B69EFF-D067-46B0-A0DC-BDEA79E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BE98664A-8AB1-4B60-BF0B-F8B54DFC7747}"/>
              </a:ext>
            </a:extLst>
          </p:cNvPr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102" name="Nadpis 2">
            <a:extLst>
              <a:ext uri="{FF2B5EF4-FFF2-40B4-BE49-F238E27FC236}">
                <a16:creationId xmlns="" xmlns:a16="http://schemas.microsoft.com/office/drawing/2014/main" id="{8B244C4C-F0F3-4E4B-BE4D-02858A174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772400" cy="96519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+mn-lt"/>
                <a:cs typeface="Arial" panose="020B0604020202020204" pitchFamily="34" charset="0"/>
              </a:rPr>
              <a:t>Dotační programy PK  - základní charakteristika</a:t>
            </a:r>
            <a:endParaRPr lang="cs-CZ" altLang="cs-CZ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Podnadpis 4">
            <a:extLst>
              <a:ext uri="{FF2B5EF4-FFF2-40B4-BE49-F238E27FC236}">
                <a16:creationId xmlns="" xmlns:a16="http://schemas.microsoft.com/office/drawing/2014/main" id="{B3A1F98E-462E-4399-BEDB-88474DF3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26" y="1125539"/>
            <a:ext cx="8569647" cy="4606925"/>
          </a:xfrm>
        </p:spPr>
        <p:txBody>
          <a:bodyPr rtlCol="0">
            <a:normAutofit/>
          </a:bodyPr>
          <a:lstStyle/>
          <a:p>
            <a:pPr algn="just"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cs typeface="Arial" panose="020B0604020202020204" pitchFamily="34" charset="0"/>
              </a:rPr>
              <a:t>Obvykle vyhlašovány na podzim předchozího roku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cs typeface="Arial" panose="020B0604020202020204" pitchFamily="34" charset="0"/>
              </a:rPr>
              <a:t>Sběr žádostí  - cca leden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cs typeface="Arial" panose="020B0604020202020204" pitchFamily="34" charset="0"/>
              </a:rPr>
              <a:t>Schvalování výsledků na únorových a zejména dubnových jednání </a:t>
            </a:r>
            <a:r>
              <a:rPr lang="cs-CZ" sz="2000" dirty="0" err="1" smtClean="0">
                <a:cs typeface="Arial" panose="020B0604020202020204" pitchFamily="34" charset="0"/>
              </a:rPr>
              <a:t>ZPk</a:t>
            </a:r>
            <a:endParaRPr lang="cs-CZ" sz="2000" dirty="0" smtClean="0"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cs typeface="Arial" panose="020B0604020202020204" pitchFamily="34" charset="0"/>
              </a:rPr>
              <a:t>Struktura je poměrně stálá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cs typeface="Arial" panose="020B0604020202020204" pitchFamily="34" charset="0"/>
              </a:rPr>
              <a:t>Vlivem COVID – 19 došlo k dočasnému snížení alokací – postupně se Pk dostává na úroveň z roku 2019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cs typeface="Arial" panose="020B0604020202020204" pitchFamily="34" charset="0"/>
              </a:rPr>
              <a:t>Významné uplatnění územní dimenze – zvýhodnění problémových regionů, malých obcí apod.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cs typeface="Arial" panose="020B0604020202020204" pitchFamily="34" charset="0"/>
              </a:rPr>
              <a:t>Pro rok </a:t>
            </a:r>
            <a:r>
              <a:rPr lang="cs-CZ" sz="2000" b="1" dirty="0" smtClean="0">
                <a:cs typeface="Arial" panose="020B0604020202020204" pitchFamily="34" charset="0"/>
              </a:rPr>
              <a:t>2023 </a:t>
            </a:r>
            <a:r>
              <a:rPr lang="cs-CZ" sz="2000" b="1" dirty="0">
                <a:cs typeface="Arial" panose="020B0604020202020204" pitchFamily="34" charset="0"/>
              </a:rPr>
              <a:t>je vyhlášeno cca 60 programů a podprogramů s celkovou alokací cca 200 mil. Kč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33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85A27D0-BEE9-4FE5-A104-07549DCC15F4}"/>
              </a:ext>
            </a:extLst>
          </p:cNvPr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4100" name="Picture 3" descr="C:\Users\Martin\Desktop\Pk - nove logo\a.jpg">
            <a:extLst>
              <a:ext uri="{FF2B5EF4-FFF2-40B4-BE49-F238E27FC236}">
                <a16:creationId xmlns="" xmlns:a16="http://schemas.microsoft.com/office/drawing/2014/main" id="{91B69EFF-D067-46B0-A0DC-BDEA79E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BE98664A-8AB1-4B60-BF0B-F8B54DFC7747}"/>
              </a:ext>
            </a:extLst>
          </p:cNvPr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102" name="Nadpis 2">
            <a:extLst>
              <a:ext uri="{FF2B5EF4-FFF2-40B4-BE49-F238E27FC236}">
                <a16:creationId xmlns="" xmlns:a16="http://schemas.microsoft.com/office/drawing/2014/main" id="{8B244C4C-F0F3-4E4B-BE4D-02858A174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772400" cy="54374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Dotační programy PK  - </a:t>
            </a:r>
            <a:r>
              <a:rPr lang="cs-CZ" alt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tématické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zaměření</a:t>
            </a:r>
            <a:endParaRPr lang="cs-CZ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dnadpis 4">
            <a:extLst>
              <a:ext uri="{FF2B5EF4-FFF2-40B4-BE49-F238E27FC236}">
                <a16:creationId xmlns="" xmlns:a16="http://schemas.microsoft.com/office/drawing/2014/main" id="{B3A1F98E-462E-4399-BEDB-88474DF3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26" y="1125539"/>
            <a:ext cx="8569647" cy="4606925"/>
          </a:xfrm>
        </p:spPr>
        <p:txBody>
          <a:bodyPr rtlCol="0">
            <a:normAutofit/>
          </a:bodyPr>
          <a:lstStyle/>
          <a:p>
            <a:pPr algn="just"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algn="l">
              <a:defRPr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44731" y="1014934"/>
            <a:ext cx="10607040" cy="7435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"/>
              </a:spcAft>
              <a:defRPr/>
            </a:pPr>
            <a:r>
              <a:rPr lang="cs-CZ" altLang="cs-CZ" sz="2000" b="1" dirty="0" smtClean="0">
                <a:solidFill>
                  <a:srgbClr val="0070C0"/>
                </a:solidFill>
              </a:rPr>
              <a:t>                    </a:t>
            </a:r>
            <a:r>
              <a:rPr lang="cs-CZ" altLang="cs-CZ" sz="2000" b="1" dirty="0" smtClean="0"/>
              <a:t>Vyhlášené dotační programy – </a:t>
            </a:r>
            <a:r>
              <a:rPr lang="cs-CZ" altLang="cs-CZ" sz="2000" b="1" dirty="0" smtClean="0"/>
              <a:t>21.11.2022</a:t>
            </a:r>
            <a:endParaRPr lang="cs-CZ" altLang="cs-CZ" sz="2000" b="1" dirty="0" smtClean="0"/>
          </a:p>
          <a:p>
            <a:pPr algn="ctr">
              <a:spcAft>
                <a:spcPts val="100"/>
              </a:spcAft>
              <a:defRPr/>
            </a:pPr>
            <a:endParaRPr lang="cs-CZ" altLang="cs-CZ" sz="500" b="1" dirty="0" smtClean="0"/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b="1" dirty="0" smtClean="0"/>
              <a:t>Dotační </a:t>
            </a:r>
            <a:r>
              <a:rPr lang="cs-CZ" altLang="cs-CZ" b="1" dirty="0"/>
              <a:t>programy v oblasti územního plánování a regionálního </a:t>
            </a:r>
            <a:r>
              <a:rPr lang="cs-CZ" altLang="cs-CZ" b="1" dirty="0" smtClean="0"/>
              <a:t>rozvoje </a:t>
            </a:r>
            <a:r>
              <a:rPr lang="cs-CZ" altLang="cs-CZ" dirty="0" smtClean="0"/>
              <a:t>(územní plány, strategické dokumenty, podpora přípravy projektů, podpora projektů obcí)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b="1" dirty="0"/>
              <a:t>Dotační program v oblasti kultury a památkové </a:t>
            </a:r>
            <a:r>
              <a:rPr lang="cs-CZ" altLang="cs-CZ" b="1" dirty="0" smtClean="0"/>
              <a:t>péče </a:t>
            </a:r>
            <a:r>
              <a:rPr lang="cs-CZ" altLang="cs-CZ" dirty="0" smtClean="0"/>
              <a:t>(kulturní aktivity, sbírky a muzea, památková péče, podpora subjektů činných v kultuře aj.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Dotační programy v oblasti sportu a volnočasových </a:t>
            </a:r>
            <a:r>
              <a:rPr lang="cs-CZ" b="1" dirty="0" smtClean="0"/>
              <a:t>aktivit </a:t>
            </a:r>
            <a:r>
              <a:rPr lang="cs-CZ" dirty="0" smtClean="0"/>
              <a:t>(sportovní infrastruktura, činnosti dětí a mládeže, handicapovaní sportovci, volnočasové aktivity, sport pro všechny, reprezentace kraje, významné akce)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Dotační programy  v oblasti sociálních věcí a neziskového </a:t>
            </a:r>
            <a:r>
              <a:rPr lang="cs-CZ" b="1" dirty="0" smtClean="0"/>
              <a:t>sektoru </a:t>
            </a:r>
            <a:r>
              <a:rPr lang="cs-CZ" dirty="0" smtClean="0"/>
              <a:t>(sociální podnikání, </a:t>
            </a:r>
            <a:r>
              <a:rPr lang="cs-CZ" dirty="0" err="1" smtClean="0"/>
              <a:t>fundraising</a:t>
            </a:r>
            <a:r>
              <a:rPr lang="cs-CZ" dirty="0" smtClean="0"/>
              <a:t>, materiální zabezpečení soc. služeb, dobrovolnictví, nový program Pardubický kraj pro rodinu – společná témata OSV, OŠ, volný čas dětí)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b="1" dirty="0"/>
              <a:t>Dotační program v oblasti spolupráce se zahraničními </a:t>
            </a:r>
            <a:r>
              <a:rPr lang="cs-CZ" altLang="cs-CZ" b="1" dirty="0" smtClean="0"/>
              <a:t>regiony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Dotační programy v oblasti cestovního </a:t>
            </a:r>
            <a:r>
              <a:rPr lang="cs-CZ" b="1" dirty="0" smtClean="0"/>
              <a:t>ruchu </a:t>
            </a:r>
            <a:r>
              <a:rPr lang="cs-CZ" dirty="0" smtClean="0"/>
              <a:t>(doplňková infrastruktura, bezbariérový cestovní ruch)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Dotační program v oblasti bezpečnosti silničního provozu a </a:t>
            </a:r>
            <a:r>
              <a:rPr lang="cs-CZ" b="1" dirty="0" err="1"/>
              <a:t>cyklodopravy</a:t>
            </a:r>
            <a:r>
              <a:rPr lang="cs-CZ" b="1" dirty="0"/>
              <a:t> </a:t>
            </a:r>
            <a:r>
              <a:rPr lang="cs-CZ" dirty="0" smtClean="0"/>
              <a:t>(dětská </a:t>
            </a:r>
            <a:r>
              <a:rPr lang="cs-CZ" dirty="0"/>
              <a:t>hřiště, </a:t>
            </a:r>
            <a:r>
              <a:rPr lang="cs-CZ" dirty="0" smtClean="0"/>
              <a:t>příprava </a:t>
            </a:r>
            <a:r>
              <a:rPr lang="cs-CZ" dirty="0"/>
              <a:t>cyklostezek a cyklotras a podpora městské mobility formou </a:t>
            </a:r>
            <a:r>
              <a:rPr lang="cs-CZ" dirty="0" err="1"/>
              <a:t>bikesharing</a:t>
            </a:r>
            <a:r>
              <a:rPr lang="cs-CZ" dirty="0"/>
              <a:t>)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Dotační </a:t>
            </a:r>
            <a:r>
              <a:rPr lang="cs-CZ" b="1" dirty="0" smtClean="0"/>
              <a:t>programy </a:t>
            </a:r>
            <a:r>
              <a:rPr lang="cs-CZ" b="1" dirty="0"/>
              <a:t>v oblasti </a:t>
            </a:r>
            <a:r>
              <a:rPr lang="cs-CZ" b="1" dirty="0" smtClean="0"/>
              <a:t>zdravotnictví </a:t>
            </a:r>
            <a:r>
              <a:rPr lang="cs-CZ" dirty="0" smtClean="0"/>
              <a:t>(mladí lékaři, automatizovaný externí defibrilátor)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b="1" dirty="0"/>
              <a:t>Dotační programy Pk v oblasti </a:t>
            </a:r>
            <a:r>
              <a:rPr lang="cs-CZ" altLang="cs-CZ" b="1" dirty="0" err="1"/>
              <a:t>ekovýchovy</a:t>
            </a:r>
            <a:r>
              <a:rPr lang="cs-CZ" altLang="cs-CZ" b="1" dirty="0"/>
              <a:t>, péče o ŽP a lesního </a:t>
            </a:r>
            <a:r>
              <a:rPr lang="cs-CZ" altLang="cs-CZ" b="1" dirty="0" smtClean="0"/>
              <a:t>hospodářství</a:t>
            </a:r>
            <a:r>
              <a:rPr lang="cs-CZ" altLang="cs-CZ" dirty="0" smtClean="0"/>
              <a:t> (vzdělávaní a osvěta, péče o ŽP, včelaři, kůrovec, </a:t>
            </a:r>
            <a:r>
              <a:rPr lang="cs-CZ" altLang="cs-CZ" dirty="0"/>
              <a:t>p</a:t>
            </a:r>
            <a:r>
              <a:rPr lang="cs-CZ" dirty="0"/>
              <a:t>odpora výstav pořádaných chovatel. organizacemi</a:t>
            </a:r>
            <a:r>
              <a:rPr lang="cs-CZ" altLang="cs-CZ" dirty="0"/>
              <a:t>)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57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415480" y="6088534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2"/>
          <p:cNvSpPr>
            <a:spLocks noGrp="1"/>
          </p:cNvSpPr>
          <p:nvPr>
            <p:ph type="ctrTitle"/>
          </p:nvPr>
        </p:nvSpPr>
        <p:spPr>
          <a:xfrm>
            <a:off x="2063552" y="116633"/>
            <a:ext cx="8208912" cy="643309"/>
          </a:xfrm>
        </p:spPr>
        <p:txBody>
          <a:bodyPr>
            <a:noAutofit/>
          </a:bodyPr>
          <a:lstStyle/>
          <a:p>
            <a:pPr algn="l"/>
            <a:r>
              <a:rPr lang="cs-CZ" altLang="cs-CZ" sz="2400" b="1" dirty="0">
                <a:latin typeface="+mn-lt"/>
              </a:rPr>
              <a:t>Dotační programy Pk v oblasti regionálního rozvoje  - rok 2023</a:t>
            </a:r>
            <a:endParaRPr lang="cs-CZ" sz="2400" dirty="0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1415480" y="692697"/>
            <a:ext cx="9361040" cy="6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C:\Users\Martin\Documents\__PRACE\__PROJEKTY\PK_2018\Pk_2018_03_07 Prezentace\znak_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81" y="6135390"/>
            <a:ext cx="856637" cy="6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175010" y="970012"/>
            <a:ext cx="8208912" cy="5179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2076983" y="970012"/>
            <a:ext cx="8195481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altLang="cs-CZ" sz="1600" b="1" dirty="0"/>
              <a:t>Obecné charakteristiky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/>
              <a:t>Schváleny </a:t>
            </a:r>
            <a:r>
              <a:rPr lang="cs-CZ" altLang="cs-CZ" sz="1600" dirty="0"/>
              <a:t>na jednání </a:t>
            </a:r>
            <a:r>
              <a:rPr lang="cs-CZ" altLang="cs-CZ" sz="1600" dirty="0" err="1"/>
              <a:t>RPk</a:t>
            </a:r>
            <a:r>
              <a:rPr lang="cs-CZ" altLang="cs-CZ" sz="1600" dirty="0"/>
              <a:t> </a:t>
            </a:r>
            <a:r>
              <a:rPr lang="cs-CZ" altLang="cs-CZ" sz="1600" dirty="0" smtClean="0"/>
              <a:t>22.11.2022</a:t>
            </a: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Sběr žádostí během ledna 2023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Rozhodnutí </a:t>
            </a:r>
            <a:r>
              <a:rPr lang="cs-CZ" altLang="cs-CZ" sz="1600" dirty="0" smtClean="0"/>
              <a:t>o podpoře na </a:t>
            </a:r>
            <a:r>
              <a:rPr lang="cs-CZ" altLang="cs-CZ" sz="1600" dirty="0"/>
              <a:t>jednání </a:t>
            </a:r>
            <a:r>
              <a:rPr lang="cs-CZ" altLang="cs-CZ" sz="1600" dirty="0" err="1"/>
              <a:t>ZPk</a:t>
            </a:r>
            <a:r>
              <a:rPr lang="cs-CZ" altLang="cs-CZ" sz="1600" dirty="0"/>
              <a:t> </a:t>
            </a:r>
            <a:r>
              <a:rPr lang="cs-CZ" altLang="cs-CZ" sz="1600" dirty="0" smtClean="0"/>
              <a:t>18.4.2023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/>
              <a:t>Výrazné uplatnění tzv. územní dimenze</a:t>
            </a: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Informace na webu </a:t>
            </a:r>
            <a:r>
              <a:rPr lang="cs-CZ" altLang="cs-CZ" sz="1600" dirty="0">
                <a:hlinkClick r:id="rId3"/>
              </a:rPr>
              <a:t>www.pardubickykraj.cz</a:t>
            </a:r>
            <a:r>
              <a:rPr lang="cs-CZ" altLang="cs-CZ" sz="1600" dirty="0"/>
              <a:t>, sekce Dotace a Dotační programy v oblasti územního plánování a regionálního rozvoje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algn="just">
              <a:defRPr/>
            </a:pPr>
            <a:r>
              <a:rPr lang="cs-CZ" altLang="cs-CZ" sz="1600" b="1" dirty="0"/>
              <a:t>1</a:t>
            </a:r>
            <a:r>
              <a:rPr lang="cs-CZ" altLang="cs-CZ" sz="1600" dirty="0"/>
              <a:t>. </a:t>
            </a:r>
            <a:r>
              <a:rPr lang="cs-CZ" sz="1600" b="1" dirty="0"/>
              <a:t>Program Podpora zpracování strategických dokumentů obcí Pardubického kraje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je zaměřen na podporu </a:t>
            </a:r>
          </a:p>
          <a:p>
            <a:pPr marL="800100" lvl="1" indent="-342900">
              <a:buAutoNum type="alphaLcParenR"/>
            </a:pPr>
            <a:r>
              <a:rPr lang="cs-CZ" sz="1600" dirty="0"/>
              <a:t>zpracování strategických dokumentů obcí zpracovaných komunitní metodou a na strategie SMART řešení v obcích</a:t>
            </a:r>
          </a:p>
          <a:p>
            <a:pPr marL="800100" lvl="1" indent="-342900">
              <a:buAutoNum type="alphaLcParenR"/>
            </a:pPr>
            <a:r>
              <a:rPr lang="cs-CZ" sz="1600" dirty="0"/>
              <a:t>pasportů majetku obcí. pro místní komunikace, vodovody a kanalizace, veřejné osvětlení a nově pro témata digitalizace, zeleň a energetiku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žadatelé u strategických dokumentů jsou všechny obce v Pk do 3 000 obyvatel a u pasportů majetku obcí pouze obce do 1 000 obyvatel,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celkový objem 2 350 000 Kč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min. výše podpory 10/20 tis. Kč, max. výše podpory 50 tis. Kč,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poměr dotace je 70% dotace Pk a 30% vlastní podíl žadatele,   územní dimenzi uplatňujeme u všech problémových obcí (samostatně vymezených , nebo v problémových POÚ či ORP) poměrem  80/20 a speciálně u obcí v ORP Česká a Moravská Třebová  90/10 </a:t>
            </a:r>
          </a:p>
          <a:p>
            <a:r>
              <a:rPr lang="cs-CZ" sz="1600" dirty="0"/>
              <a:t> </a:t>
            </a: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algn="just"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530076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415480" y="6088534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2"/>
          <p:cNvSpPr>
            <a:spLocks noGrp="1"/>
          </p:cNvSpPr>
          <p:nvPr>
            <p:ph type="ctrTitle"/>
          </p:nvPr>
        </p:nvSpPr>
        <p:spPr>
          <a:xfrm>
            <a:off x="2063552" y="116633"/>
            <a:ext cx="8208912" cy="576064"/>
          </a:xfrm>
        </p:spPr>
        <p:txBody>
          <a:bodyPr>
            <a:noAutofit/>
          </a:bodyPr>
          <a:lstStyle/>
          <a:p>
            <a:pPr algn="l"/>
            <a:r>
              <a:rPr lang="cs-CZ" altLang="cs-CZ" sz="2400" b="1" dirty="0">
                <a:latin typeface="+mn-lt"/>
              </a:rPr>
              <a:t>Dotační programy Pk v oblasti regionálního rozvoje - rok 2023</a:t>
            </a:r>
            <a:endParaRPr lang="cs-CZ" sz="2400" dirty="0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1415480" y="692697"/>
            <a:ext cx="9361040" cy="6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C:\Users\Martin\Documents\__PRACE\__PROJEKTY\PK_2018\Pk_2018_03_07 Prezentace\znak_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81" y="6135390"/>
            <a:ext cx="856637" cy="6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175010" y="970012"/>
            <a:ext cx="8208912" cy="5179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2157744" y="692696"/>
            <a:ext cx="8195481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500" b="1" dirty="0"/>
              <a:t>2</a:t>
            </a:r>
            <a:r>
              <a:rPr lang="cs-CZ" altLang="cs-CZ" sz="1500" dirty="0"/>
              <a:t>. </a:t>
            </a:r>
            <a:r>
              <a:rPr lang="cs-CZ" sz="1500" b="1" dirty="0"/>
              <a:t>Podpora investic obcí zlepšujících podnikatelské prostředí</a:t>
            </a:r>
            <a:endParaRPr lang="cs-C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je zaměřen na podporu přípravy infrastruktury sloužící následně k podnikání, týká se obecního majetku (rekonstrukce a modernizace stávajících objektů a jejich následné využití pro podnikatelské účely, výstavby objektů a jejich následné využití pro podnikatelské účely, výstavby a rekonstrukce </a:t>
            </a:r>
            <a:r>
              <a:rPr lang="cs-CZ" sz="1500" dirty="0" err="1"/>
              <a:t>tech</a:t>
            </a:r>
            <a:r>
              <a:rPr lang="cs-CZ" sz="1500" dirty="0"/>
              <a:t>. infrastruktury a následné využití </a:t>
            </a:r>
            <a:r>
              <a:rPr lang="cs-CZ" sz="1500" dirty="0" err="1"/>
              <a:t>zainvest</a:t>
            </a:r>
            <a:r>
              <a:rPr lang="cs-CZ" sz="1500" dirty="0"/>
              <a:t>. ploch pro podnikatelské účely, zřízení prostor pro drobné živnost. podnikání a další služby obyvatelům),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pouze pro vybrané problémové obce (problémové obce, problémové POÚ, problémové ORP ) do 5 000 obyvatel a jejich příspěvkové či jimi zřizované organizace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celkový objem </a:t>
            </a:r>
            <a:r>
              <a:rPr lang="cs-CZ" sz="1500"/>
              <a:t> </a:t>
            </a:r>
            <a:r>
              <a:rPr lang="cs-CZ" sz="1500" smtClean="0"/>
              <a:t>6</a:t>
            </a:r>
            <a:r>
              <a:rPr lang="cs-CZ" sz="1500"/>
              <a:t> </a:t>
            </a:r>
            <a:r>
              <a:rPr lang="cs-CZ" sz="1500" smtClean="0"/>
              <a:t>500</a:t>
            </a:r>
            <a:r>
              <a:rPr lang="cs-CZ" sz="1500" dirty="0"/>
              <a:t> 000 Kč, min. výše podpory 100 tis. Kč, max. výše podpory 1 000 tis. Kč,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poměr 50%  dotace Pk a 50%  vlastní podíl žadatele</a:t>
            </a:r>
          </a:p>
          <a:p>
            <a:r>
              <a:rPr lang="cs-CZ" sz="1500" dirty="0"/>
              <a:t> </a:t>
            </a:r>
          </a:p>
          <a:p>
            <a:r>
              <a:rPr lang="cs-CZ" altLang="cs-CZ" sz="1500" b="1" dirty="0"/>
              <a:t>3</a:t>
            </a:r>
            <a:r>
              <a:rPr lang="cs-CZ" altLang="cs-CZ" sz="1500" dirty="0"/>
              <a:t>. </a:t>
            </a:r>
            <a:r>
              <a:rPr lang="cs-CZ" sz="1500" b="1" i="1" dirty="0"/>
              <a:t>Podpora zpracování dokumentace pro projekty s uplatněním v evropských dotačních nástrojích v období 2021-2027</a:t>
            </a:r>
            <a:endParaRPr lang="cs-C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je zaměřen na podporu zpracování (pořízení) případně aktualizaci projektové dokumentace pro infrastrukturní projekty s uplatněním v </a:t>
            </a:r>
            <a:r>
              <a:rPr lang="cs-CZ" sz="1500" dirty="0" err="1"/>
              <a:t>evr</a:t>
            </a:r>
            <a:r>
              <a:rPr lang="cs-CZ" sz="1500" dirty="0"/>
              <a:t>. dotačních nástrojích v období 2021 – 2027 + národních dotačních titulech se zaměřením na oblast energetiky (zateplení veřejných budov, změna vytápění veřejných budov, veřejné osvětlení, komunitní energetika apod.) Podpořeno může být např. zpracování studie proveditelnosti, vyhledávací a objemové studie, </a:t>
            </a:r>
            <a:r>
              <a:rPr lang="cs-CZ" sz="1500" dirty="0" err="1"/>
              <a:t>energ</a:t>
            </a:r>
            <a:r>
              <a:rPr lang="cs-CZ" sz="1500" dirty="0"/>
              <a:t>. auditu, architekt. studie, DÚR, DSP, DPS, studie a žádost (dokumentace) o podporu projektu,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žadatel musí nejpozději do 31. 12. 2025  úspěšně uplatnit výsledný projekt,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celkový objem 1 500 000 Kč, min. výše podpory 50 tis. Kč, max. výše podpory 200 tis. Kč,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pouze pro vybrané problémové obce do 5 000 obyvatel (problémové obce, problémové POÚ, problémové ORP)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poměr dotace  80/20 a u obcí v ORP Česká a Moravská Třebová na 90/10 </a:t>
            </a:r>
          </a:p>
          <a:p>
            <a:r>
              <a:rPr lang="cs-CZ" sz="1600" dirty="0"/>
              <a:t> </a:t>
            </a:r>
            <a:endParaRPr lang="cs-CZ" altLang="cs-CZ" sz="1600" b="1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algn="just"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555522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85A27D0-BEE9-4FE5-A104-07549DCC15F4}"/>
              </a:ext>
            </a:extLst>
          </p:cNvPr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4100" name="Picture 3" descr="C:\Users\Martin\Desktop\Pk - nove logo\a.jpg">
            <a:extLst>
              <a:ext uri="{FF2B5EF4-FFF2-40B4-BE49-F238E27FC236}">
                <a16:creationId xmlns="" xmlns:a16="http://schemas.microsoft.com/office/drawing/2014/main" id="{91B69EFF-D067-46B0-A0DC-BDEA79E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BE98664A-8AB1-4B60-BF0B-F8B54DFC7747}"/>
              </a:ext>
            </a:extLst>
          </p:cNvPr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102" name="Nadpis 2">
            <a:extLst>
              <a:ext uri="{FF2B5EF4-FFF2-40B4-BE49-F238E27FC236}">
                <a16:creationId xmlns="" xmlns:a16="http://schemas.microsoft.com/office/drawing/2014/main" id="{8B244C4C-F0F3-4E4B-BE4D-02858A174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772400" cy="64439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Nově vyhlášené dotační programy</a:t>
            </a:r>
            <a:endParaRPr lang="cs-CZ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dnadpis 4">
            <a:extLst>
              <a:ext uri="{FF2B5EF4-FFF2-40B4-BE49-F238E27FC236}">
                <a16:creationId xmlns="" xmlns:a16="http://schemas.microsoft.com/office/drawing/2014/main" id="{B3A1F98E-462E-4399-BEDB-88474DF3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1176" y="804734"/>
            <a:ext cx="8569647" cy="5468870"/>
          </a:xfrm>
        </p:spPr>
        <p:txBody>
          <a:bodyPr rtlCol="0">
            <a:normAutofit fontScale="62500" lnSpcReduction="20000"/>
          </a:bodyPr>
          <a:lstStyle/>
          <a:p>
            <a:pPr algn="just"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cs typeface="Arial" panose="020B0604020202020204" pitchFamily="34" charset="0"/>
              </a:rPr>
              <a:t>Podpora výstav pořádaných chovatelskými </a:t>
            </a:r>
            <a:r>
              <a:rPr lang="cs-CZ" sz="2600" b="1" dirty="0" smtClean="0">
                <a:cs typeface="Arial" panose="020B0604020202020204" pitchFamily="34" charset="0"/>
              </a:rPr>
              <a:t>organizacemi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cs typeface="Arial" panose="020B0604020202020204" pitchFamily="34" charset="0"/>
              </a:rPr>
              <a:t>Podpora přípravy cyklostezek a cyklotras v Pardubickém </a:t>
            </a:r>
            <a:r>
              <a:rPr lang="cs-CZ" sz="2600" b="1" dirty="0" smtClean="0">
                <a:cs typeface="Arial" panose="020B0604020202020204" pitchFamily="34" charset="0"/>
              </a:rPr>
              <a:t>kraji</a:t>
            </a:r>
          </a:p>
          <a:p>
            <a:pPr algn="just">
              <a:lnSpc>
                <a:spcPct val="120000"/>
              </a:lnSpc>
              <a:defRPr/>
            </a:pPr>
            <a:r>
              <a:rPr lang="cs-CZ" sz="2600" dirty="0">
                <a:cs typeface="Arial" panose="020B0604020202020204" pitchFamily="34" charset="0"/>
              </a:rPr>
              <a:t>projektová dokumentace všech stupňů [dokumentace pro územní rozhodnutí (dále jen „DÚR“), dokumentace pro stavební povolení (dále jen „DSP“), dokumentace pro zadání stavby (dále jen „DZS“)] pro dálkové cyklotrasy a cyklostezky a pro přivaděče na dálkové cyklotrasy. Dále pro cyklostezky se zásadním významem pro </a:t>
            </a:r>
            <a:r>
              <a:rPr lang="cs-CZ" sz="2600" dirty="0" err="1">
                <a:cs typeface="Arial" panose="020B0604020202020204" pitchFamily="34" charset="0"/>
              </a:rPr>
              <a:t>cyklodopravu</a:t>
            </a:r>
            <a:r>
              <a:rPr lang="cs-CZ" sz="2600" dirty="0">
                <a:cs typeface="Arial" panose="020B0604020202020204" pitchFamily="34" charset="0"/>
              </a:rPr>
              <a:t> a cykloturistiku.</a:t>
            </a:r>
          </a:p>
          <a:p>
            <a:pPr algn="just">
              <a:defRPr/>
            </a:pPr>
            <a:endParaRPr lang="cs-CZ" sz="26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cs typeface="Arial" panose="020B0604020202020204" pitchFamily="34" charset="0"/>
              </a:rPr>
              <a:t>Podpora městské mobility formou </a:t>
            </a:r>
            <a:r>
              <a:rPr lang="cs-CZ" sz="2600" b="1" dirty="0" err="1">
                <a:cs typeface="Arial" panose="020B0604020202020204" pitchFamily="34" charset="0"/>
              </a:rPr>
              <a:t>Bikesharing</a:t>
            </a:r>
            <a:r>
              <a:rPr lang="cs-CZ" sz="2600" b="1" dirty="0">
                <a:cs typeface="Arial" panose="020B0604020202020204" pitchFamily="34" charset="0"/>
              </a:rPr>
              <a:t> </a:t>
            </a:r>
            <a:endParaRPr lang="cs-CZ" sz="2600" b="1" dirty="0" smtClean="0"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cs-CZ" sz="2600" dirty="0" smtClean="0">
                <a:cs typeface="Arial" panose="020B0604020202020204" pitchFamily="34" charset="0"/>
              </a:rPr>
              <a:t>úhrada </a:t>
            </a:r>
            <a:r>
              <a:rPr lang="cs-CZ" sz="2600" dirty="0">
                <a:cs typeface="Arial" panose="020B0604020202020204" pitchFamily="34" charset="0"/>
              </a:rPr>
              <a:t>nákladů sdílených kol/</a:t>
            </a:r>
            <a:r>
              <a:rPr lang="cs-CZ" sz="2600" dirty="0" err="1">
                <a:cs typeface="Arial" panose="020B0604020202020204" pitchFamily="34" charset="0"/>
              </a:rPr>
              <a:t>elektrokol</a:t>
            </a:r>
            <a:r>
              <a:rPr lang="cs-CZ" sz="2600" dirty="0">
                <a:cs typeface="Arial" panose="020B0604020202020204" pitchFamily="34" charset="0"/>
              </a:rPr>
              <a:t>, které připadají na prvních patnáct minut zapůjčení dopravního prostředku. Za těchto prvních patnáct minut nebude občan (uživatel) hradit žádné poplatky za užití dopravního prostředku. </a:t>
            </a:r>
          </a:p>
          <a:p>
            <a:pPr algn="l">
              <a:defRPr/>
            </a:pPr>
            <a:endParaRPr lang="cs-CZ" sz="2600" b="1" dirty="0" smtClean="0"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cs typeface="Arial" panose="020B0604020202020204" pitchFamily="34" charset="0"/>
              </a:rPr>
              <a:t>Pardubický kraj pro </a:t>
            </a:r>
            <a:r>
              <a:rPr lang="cs-CZ" sz="2600" b="1" dirty="0" smtClean="0">
                <a:cs typeface="Arial" panose="020B0604020202020204" pitchFamily="34" charset="0"/>
              </a:rPr>
              <a:t>rodinu – shrnutí a doplnění stávajících programů pro rodinu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pt-BR" sz="2600" dirty="0">
                <a:cs typeface="Arial" panose="020B0604020202020204" pitchFamily="34" charset="0"/>
              </a:rPr>
              <a:t>1 Podprogram A - Prevence a podpora rodin v nepříznivé sociální </a:t>
            </a:r>
            <a:r>
              <a:rPr lang="pt-BR" sz="2600" dirty="0" smtClean="0">
                <a:cs typeface="Arial" panose="020B0604020202020204" pitchFamily="34" charset="0"/>
              </a:rPr>
              <a:t>situaci</a:t>
            </a:r>
            <a:endParaRPr lang="cs-CZ" sz="2600" dirty="0" smtClean="0"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cs typeface="Arial" panose="020B0604020202020204" pitchFamily="34" charset="0"/>
              </a:rPr>
              <a:t>2 Podprogram B - Podpora rodinného </a:t>
            </a:r>
            <a:r>
              <a:rPr lang="pl-PL" sz="2600" dirty="0" smtClean="0">
                <a:cs typeface="Arial" panose="020B0604020202020204" pitchFamily="34" charset="0"/>
              </a:rPr>
              <a:t>života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cs typeface="Arial" panose="020B0604020202020204" pitchFamily="34" charset="0"/>
              </a:rPr>
              <a:t>3 Podprogram C – Podpora aktivit škol/školských zařízení zaměřených na </a:t>
            </a:r>
            <a:endParaRPr lang="cs-CZ" sz="2600" dirty="0" smtClean="0">
              <a:cs typeface="Arial" panose="020B0604020202020204" pitchFamily="34" charset="0"/>
            </a:endParaRPr>
          </a:p>
          <a:p>
            <a:pPr lvl="1" algn="l">
              <a:defRPr/>
            </a:pPr>
            <a:r>
              <a:rPr lang="cs-CZ" sz="2600" dirty="0">
                <a:cs typeface="Arial" panose="020B0604020202020204" pitchFamily="34" charset="0"/>
              </a:rPr>
              <a:t> </a:t>
            </a:r>
            <a:r>
              <a:rPr lang="cs-CZ" sz="2600" dirty="0" smtClean="0">
                <a:cs typeface="Arial" panose="020B0604020202020204" pitchFamily="34" charset="0"/>
              </a:rPr>
              <a:t>      partnerské </a:t>
            </a:r>
            <a:r>
              <a:rPr lang="cs-CZ" sz="2600" dirty="0">
                <a:cs typeface="Arial" panose="020B0604020202020204" pitchFamily="34" charset="0"/>
              </a:rPr>
              <a:t>a rodinné vztahy, </a:t>
            </a:r>
            <a:r>
              <a:rPr lang="cs-CZ" sz="2600" dirty="0" smtClean="0">
                <a:cs typeface="Arial" panose="020B0604020202020204" pitchFamily="34" charset="0"/>
              </a:rPr>
              <a:t>životní hodnoty </a:t>
            </a:r>
            <a:r>
              <a:rPr lang="cs-CZ" sz="2600" dirty="0">
                <a:cs typeface="Arial" panose="020B0604020202020204" pitchFamily="34" charset="0"/>
              </a:rPr>
              <a:t>a </a:t>
            </a:r>
            <a:r>
              <a:rPr lang="cs-CZ" sz="2600" dirty="0" smtClean="0">
                <a:cs typeface="Arial" panose="020B0604020202020204" pitchFamily="34" charset="0"/>
              </a:rPr>
              <a:t>rodičovství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pt-BR" sz="2600" dirty="0">
                <a:cs typeface="Arial" panose="020B0604020202020204" pitchFamily="34" charset="0"/>
              </a:rPr>
              <a:t>4 Podprogram D - Podpora aktivního trávení volného času dětí a mládeže</a:t>
            </a:r>
            <a:endParaRPr lang="cs-CZ" sz="2600" dirty="0"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53490" y="941832"/>
            <a:ext cx="8961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37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85A27D0-BEE9-4FE5-A104-07549DCC15F4}"/>
              </a:ext>
            </a:extLst>
          </p:cNvPr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4100" name="Picture 3" descr="C:\Users\Martin\Desktop\Pk - nove logo\a.jpg">
            <a:extLst>
              <a:ext uri="{FF2B5EF4-FFF2-40B4-BE49-F238E27FC236}">
                <a16:creationId xmlns="" xmlns:a16="http://schemas.microsoft.com/office/drawing/2014/main" id="{91B69EFF-D067-46B0-A0DC-BDEA79E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BE98664A-8AB1-4B60-BF0B-F8B54DFC7747}"/>
              </a:ext>
            </a:extLst>
          </p:cNvPr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102" name="Nadpis 2">
            <a:extLst>
              <a:ext uri="{FF2B5EF4-FFF2-40B4-BE49-F238E27FC236}">
                <a16:creationId xmlns="" xmlns:a16="http://schemas.microsoft.com/office/drawing/2014/main" id="{8B244C4C-F0F3-4E4B-BE4D-02858A174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772400" cy="965199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Dotační programy vyhlášené v jiných termínech</a:t>
            </a:r>
            <a:br>
              <a:rPr lang="cs-CZ" sz="2400" b="1" dirty="0">
                <a:latin typeface="+mn-lt"/>
              </a:rPr>
            </a:br>
            <a:endParaRPr lang="cs-CZ" altLang="cs-CZ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Podnadpis 4">
            <a:extLst>
              <a:ext uri="{FF2B5EF4-FFF2-40B4-BE49-F238E27FC236}">
                <a16:creationId xmlns="" xmlns:a16="http://schemas.microsoft.com/office/drawing/2014/main" id="{B3A1F98E-462E-4399-BEDB-88474DF3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26" y="1125539"/>
            <a:ext cx="8569647" cy="4606925"/>
          </a:xfrm>
        </p:spPr>
        <p:txBody>
          <a:bodyPr rtlCol="0">
            <a:normAutofit/>
          </a:bodyPr>
          <a:lstStyle/>
          <a:p>
            <a:pPr algn="just"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algn="l">
              <a:defRPr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53490" y="941832"/>
            <a:ext cx="896112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/>
              <a:t>Dotační </a:t>
            </a:r>
            <a:r>
              <a:rPr lang="cs-CZ" altLang="cs-CZ" sz="2000" dirty="0"/>
              <a:t>program v oblasti regionálního </a:t>
            </a:r>
            <a:r>
              <a:rPr lang="cs-CZ" altLang="cs-CZ" sz="2000" dirty="0" smtClean="0"/>
              <a:t>rozvoje (startovací a inovační vouchery)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Dotační program v oblasti </a:t>
            </a:r>
            <a:r>
              <a:rPr lang="cs-CZ" altLang="cs-CZ" sz="2000" dirty="0" smtClean="0"/>
              <a:t>cestovního ruchu (podporu turistických informačních center)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Dotační program v oblasti </a:t>
            </a:r>
            <a:r>
              <a:rPr lang="cs-CZ" altLang="cs-CZ" sz="2000" dirty="0" smtClean="0"/>
              <a:t>podpory obcí UNESCO (infrastruktura v obcích)</a:t>
            </a:r>
            <a:endParaRPr lang="cs-CZ" altLang="cs-CZ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 smtClean="0"/>
              <a:t>Víceleté dotační programy</a:t>
            </a:r>
            <a:endParaRPr lang="cs-CZ" altLang="cs-CZ" sz="20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Dotační program v oblasti sociálních </a:t>
            </a:r>
            <a:r>
              <a:rPr lang="cs-CZ" altLang="cs-CZ" sz="2000" dirty="0" smtClean="0"/>
              <a:t>služeb (víceleté financování sociálních služeb)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Dotační programy v oblasti životního </a:t>
            </a:r>
            <a:r>
              <a:rPr lang="cs-CZ" altLang="cs-CZ" sz="2000" dirty="0" smtClean="0"/>
              <a:t>prostředí (infrastruktura pro vodní hospodářství)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Program obnovy </a:t>
            </a:r>
            <a:r>
              <a:rPr lang="cs-CZ" altLang="cs-CZ" sz="2000" dirty="0" smtClean="0"/>
              <a:t>venkova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Finanční podpora jednotek SDH a ostatních složek </a:t>
            </a:r>
            <a:r>
              <a:rPr lang="cs-CZ" altLang="cs-CZ" sz="2000" dirty="0" smtClean="0"/>
              <a:t>IZS (dobrovolní hasiči, ostatní složky IZS, podpora nestátních neziskových organizací v této oblasti)</a:t>
            </a:r>
            <a:endParaRPr lang="cs-CZ" altLang="cs-CZ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17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0A96A013-C4A1-4822-BB54-B1A742650657}"/>
              </a:ext>
            </a:extLst>
          </p:cNvPr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076" name="Picture 3" descr="C:\Users\Martin\Desktop\Pk - nove logo\a.jpg">
            <a:extLst>
              <a:ext uri="{FF2B5EF4-FFF2-40B4-BE49-F238E27FC236}">
                <a16:creationId xmlns="" xmlns:a16="http://schemas.microsoft.com/office/drawing/2014/main" id="{2FDB0DB7-BFFF-46D1-8E2B-FE995EF9B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B3B35600-1DC3-483E-A85C-0E5BD271CAFC}"/>
              </a:ext>
            </a:extLst>
          </p:cNvPr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078" name="Nadpis 2">
            <a:extLst>
              <a:ext uri="{FF2B5EF4-FFF2-40B4-BE49-F238E27FC236}">
                <a16:creationId xmlns="" xmlns:a16="http://schemas.microsoft.com/office/drawing/2014/main" id="{92F24D4A-F451-4752-A66B-86B959DB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772400" cy="746125"/>
          </a:xfrm>
        </p:spPr>
        <p:txBody>
          <a:bodyPr/>
          <a:lstStyle/>
          <a:p>
            <a:pPr eaLnBrk="1" hangingPunct="1"/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Pardubického kraje</a:t>
            </a:r>
          </a:p>
        </p:txBody>
      </p:sp>
      <p:sp>
        <p:nvSpPr>
          <p:cNvPr id="11" name="Podnadpis 4">
            <a:extLst>
              <a:ext uri="{FF2B5EF4-FFF2-40B4-BE49-F238E27FC236}">
                <a16:creationId xmlns="" xmlns:a16="http://schemas.microsoft.com/office/drawing/2014/main" id="{323F0C28-9E21-42D6-B1E6-659E9D21B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528" y="1125539"/>
            <a:ext cx="8568952" cy="4778373"/>
          </a:xfrm>
        </p:spPr>
        <p:txBody>
          <a:bodyPr rtlCol="0">
            <a:normAutofit/>
          </a:bodyPr>
          <a:lstStyle/>
          <a:p>
            <a:endParaRPr lang="cs-CZ" altLang="cs-CZ" sz="1900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2D0A3F51-3D05-4F12-B65F-546E4E4AE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0014"/>
            <a:ext cx="9144000" cy="51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1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072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989888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endParaRPr lang="cs-CZ" altLang="cs-CZ" sz="2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Podnadpis 4"/>
          <p:cNvSpPr>
            <a:spLocks noGrp="1"/>
          </p:cNvSpPr>
          <p:nvPr>
            <p:ph type="subTitle" idx="1"/>
          </p:nvPr>
        </p:nvSpPr>
        <p:spPr>
          <a:xfrm>
            <a:off x="1847850" y="977901"/>
            <a:ext cx="8496300" cy="4644327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 smtClean="0">
                <a:cs typeface="Arial" panose="020B0604020202020204" pitchFamily="34" charset="0"/>
              </a:rPr>
              <a:t>zdrojem </a:t>
            </a:r>
            <a:r>
              <a:rPr lang="cs-CZ" altLang="cs-CZ" sz="2000" dirty="0">
                <a:cs typeface="Arial" panose="020B0604020202020204" pitchFamily="34" charset="0"/>
              </a:rPr>
              <a:t>data z MS2014+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cs typeface="Arial" panose="020B0604020202020204" pitchFamily="34" charset="0"/>
              </a:rPr>
              <a:t>s</a:t>
            </a:r>
            <a:r>
              <a:rPr lang="cs-CZ" altLang="cs-CZ" sz="2000" dirty="0" smtClean="0">
                <a:cs typeface="Arial" panose="020B0604020202020204" pitchFamily="34" charset="0"/>
              </a:rPr>
              <a:t>ledovány CZV projektů PODPOŘENÝCH (schválené</a:t>
            </a:r>
            <a:r>
              <a:rPr lang="cs-CZ" altLang="cs-CZ" sz="2000" dirty="0">
                <a:cs typeface="Arial" panose="020B0604020202020204" pitchFamily="34" charset="0"/>
              </a:rPr>
              <a:t>, v realizaci a ukončené</a:t>
            </a:r>
            <a:r>
              <a:rPr lang="cs-CZ" altLang="cs-CZ" sz="2000" dirty="0" smtClean="0"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 smtClean="0"/>
              <a:t>zaměření </a:t>
            </a:r>
            <a:r>
              <a:rPr lang="cs-CZ" sz="2000" dirty="0"/>
              <a:t>zejména na IROP, OP PIK, OP ŽP (</a:t>
            </a:r>
            <a:r>
              <a:rPr lang="cs-CZ" altLang="cs-CZ" sz="2000" dirty="0" smtClean="0">
                <a:cs typeface="Arial" panose="020B0604020202020204" pitchFamily="34" charset="0"/>
              </a:rPr>
              <a:t>do mezikrajského srovnání </a:t>
            </a:r>
            <a:r>
              <a:rPr lang="cs-CZ" altLang="cs-CZ" sz="2000" dirty="0">
                <a:cs typeface="Arial" panose="020B0604020202020204" pitchFamily="34" charset="0"/>
              </a:rPr>
              <a:t>zahrnuty </a:t>
            </a:r>
            <a:r>
              <a:rPr lang="cs-CZ" altLang="cs-CZ" sz="2000" dirty="0" smtClean="0">
                <a:cs typeface="Arial" panose="020B0604020202020204" pitchFamily="34" charset="0"/>
              </a:rPr>
              <a:t>dále OP </a:t>
            </a:r>
            <a:r>
              <a:rPr lang="cs-CZ" altLang="cs-CZ" sz="2000" dirty="0">
                <a:cs typeface="Arial" panose="020B0604020202020204" pitchFamily="34" charset="0"/>
              </a:rPr>
              <a:t>VVV, OP D a OP </a:t>
            </a:r>
            <a:r>
              <a:rPr lang="cs-CZ" altLang="cs-CZ" sz="2000" dirty="0" smtClean="0">
                <a:cs typeface="Arial" panose="020B0604020202020204" pitchFamily="34" charset="0"/>
              </a:rPr>
              <a:t>Z)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 smtClean="0"/>
              <a:t>samostatnou kapitolu má i program přeshraniční spolupráce </a:t>
            </a:r>
            <a:r>
              <a:rPr lang="cs-CZ" sz="2000" dirty="0" err="1" smtClean="0"/>
              <a:t>Interreg</a:t>
            </a:r>
            <a:r>
              <a:rPr lang="cs-CZ" sz="2000" dirty="0" smtClean="0"/>
              <a:t> V-A ČR– PL</a:t>
            </a:r>
            <a:endParaRPr lang="cs-CZ" altLang="cs-CZ" sz="2000" dirty="0" smtClean="0"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 smtClean="0"/>
              <a:t>kromě </a:t>
            </a:r>
            <a:r>
              <a:rPr lang="cs-CZ" sz="2000" dirty="0"/>
              <a:t>mezikrajského srovnání </a:t>
            </a:r>
            <a:r>
              <a:rPr lang="cs-CZ" sz="2000" dirty="0" smtClean="0"/>
              <a:t>především </a:t>
            </a:r>
            <a:r>
              <a:rPr lang="cs-CZ" sz="2000" dirty="0"/>
              <a:t>čerpání za jednotlivé ORP Pardubického </a:t>
            </a:r>
            <a:r>
              <a:rPr lang="cs-CZ" sz="2000" dirty="0" smtClean="0"/>
              <a:t>kraje</a:t>
            </a:r>
            <a:endParaRPr lang="cs-CZ" altLang="cs-CZ" sz="2000" dirty="0" smtClean="0"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 smtClean="0">
                <a:cs typeface="Arial" panose="020B0604020202020204" pitchFamily="34" charset="0"/>
              </a:rPr>
              <a:t>výsledky </a:t>
            </a:r>
            <a:r>
              <a:rPr lang="cs-CZ" altLang="cs-CZ" sz="2000" dirty="0">
                <a:cs typeface="Arial" panose="020B0604020202020204" pitchFamily="34" charset="0"/>
              </a:rPr>
              <a:t>dle možností relativizovány – tj. přepočítány na počet </a:t>
            </a:r>
            <a:r>
              <a:rPr lang="cs-CZ" altLang="cs-CZ" sz="2000" dirty="0" smtClean="0">
                <a:cs typeface="Arial" panose="020B0604020202020204" pitchFamily="34" charset="0"/>
              </a:rPr>
              <a:t>obyvatel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cs typeface="Arial" panose="020B0604020202020204" pitchFamily="34" charset="0"/>
              </a:rPr>
              <a:t>b</a:t>
            </a:r>
            <a:r>
              <a:rPr lang="cs-CZ" altLang="cs-CZ" sz="2000" dirty="0" smtClean="0">
                <a:cs typeface="Arial" panose="020B0604020202020204" pitchFamily="34" charset="0"/>
              </a:rPr>
              <a:t>ližší analýza HSOÚ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cs typeface="Arial" panose="020B0604020202020204" pitchFamily="34" charset="0"/>
              </a:rPr>
              <a:t>z</a:t>
            </a:r>
            <a:r>
              <a:rPr lang="cs-CZ" altLang="cs-CZ" sz="2000" dirty="0" smtClean="0">
                <a:cs typeface="Arial" panose="020B0604020202020204" pitchFamily="34" charset="0"/>
              </a:rPr>
              <a:t>ávěr věnovaný integrovaným nástrojům ITI a CLLD</a:t>
            </a:r>
            <a:endParaRPr lang="cs-CZ" altLang="cs-CZ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85A27D0-BEE9-4FE5-A104-07549DCC15F4}"/>
              </a:ext>
            </a:extLst>
          </p:cNvPr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4100" name="Picture 3" descr="C:\Users\Martin\Desktop\Pk - nove logo\a.jpg">
            <a:extLst>
              <a:ext uri="{FF2B5EF4-FFF2-40B4-BE49-F238E27FC236}">
                <a16:creationId xmlns="" xmlns:a16="http://schemas.microsoft.com/office/drawing/2014/main" id="{91B69EFF-D067-46B0-A0DC-BDEA79E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BE98664A-8AB1-4B60-BF0B-F8B54DFC7747}"/>
              </a:ext>
            </a:extLst>
          </p:cNvPr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102" name="Nadpis 2">
            <a:extLst>
              <a:ext uri="{FF2B5EF4-FFF2-40B4-BE49-F238E27FC236}">
                <a16:creationId xmlns="" xmlns:a16="http://schemas.microsoft.com/office/drawing/2014/main" id="{8B244C4C-F0F3-4E4B-BE4D-02858A174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772400" cy="655637"/>
          </a:xfrm>
        </p:spPr>
        <p:txBody>
          <a:bodyPr/>
          <a:lstStyle/>
          <a:p>
            <a:pPr eaLnBrk="1" hangingPunct="1"/>
            <a:r>
              <a:rPr lang="cs-CZ" alt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Pardubického kraje</a:t>
            </a:r>
          </a:p>
        </p:txBody>
      </p:sp>
      <p:sp>
        <p:nvSpPr>
          <p:cNvPr id="11" name="Podnadpis 4">
            <a:extLst>
              <a:ext uri="{FF2B5EF4-FFF2-40B4-BE49-F238E27FC236}">
                <a16:creationId xmlns="" xmlns:a16="http://schemas.microsoft.com/office/drawing/2014/main" id="{B3A1F98E-462E-4399-BEDB-88474DF3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528" y="1125539"/>
            <a:ext cx="8568952" cy="4606925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cs-CZ" altLang="cs-CZ" sz="300" dirty="0">
              <a:solidFill>
                <a:srgbClr val="0070C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6DA9F57F-588A-4915-939F-4F35CA3EB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584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5847" name="Podnadpis 4"/>
          <p:cNvSpPr>
            <a:spLocks noGrp="1"/>
          </p:cNvSpPr>
          <p:nvPr>
            <p:ph type="subTitle" idx="1"/>
          </p:nvPr>
        </p:nvSpPr>
        <p:spPr>
          <a:xfrm>
            <a:off x="2208214" y="842963"/>
            <a:ext cx="7775575" cy="4889500"/>
          </a:xfrm>
        </p:spPr>
        <p:txBody>
          <a:bodyPr/>
          <a:lstStyle/>
          <a:p>
            <a:pPr eaLnBrk="1" hangingPunct="1"/>
            <a:endParaRPr lang="cs-CZ" alt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</a:p>
          <a:p>
            <a:pPr eaLnBrk="1" hangingPunct="1"/>
            <a:endParaRPr lang="cs-CZ" alt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Mgr. Miroslav Smejkal</a:t>
            </a:r>
          </a:p>
          <a:p>
            <a:pPr algn="r">
              <a:spcBef>
                <a:spcPts val="0"/>
              </a:spcBef>
              <a:defRPr/>
            </a:pPr>
            <a:r>
              <a:rPr lang="cs-CZ" sz="2000" dirty="0">
                <a:solidFill>
                  <a:prstClr val="black"/>
                </a:solidFill>
              </a:rPr>
              <a:t>odbor rozvoje </a:t>
            </a:r>
          </a:p>
          <a:p>
            <a:pPr algn="r">
              <a:spcBef>
                <a:spcPts val="0"/>
              </a:spcBef>
              <a:defRPr/>
            </a:pPr>
            <a:r>
              <a:rPr lang="cs-CZ" sz="2000" dirty="0">
                <a:solidFill>
                  <a:prstClr val="black"/>
                </a:solidFill>
              </a:rPr>
              <a:t>Krajský úřad Pardubického kraje</a:t>
            </a:r>
          </a:p>
          <a:p>
            <a:pPr algn="r" eaLnBrk="1" hangingPunct="1"/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724 496 029</a:t>
            </a:r>
          </a:p>
          <a:p>
            <a:pPr algn="r" eaLnBrk="1" hangingPunct="1"/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miroslav.smejkal@pardubickykraj.cz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072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0" y="545307"/>
            <a:ext cx="7989888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2014-2021</a:t>
            </a:r>
            <a:b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finančních prostředků v jednotlivých krajích České republiky</a:t>
            </a:r>
          </a:p>
        </p:txBody>
      </p:sp>
      <p:sp>
        <p:nvSpPr>
          <p:cNvPr id="30727" name="Podnadpis 4"/>
          <p:cNvSpPr>
            <a:spLocks noGrp="1"/>
          </p:cNvSpPr>
          <p:nvPr>
            <p:ph type="subTitle" idx="1"/>
          </p:nvPr>
        </p:nvSpPr>
        <p:spPr>
          <a:xfrm>
            <a:off x="1416050" y="1342231"/>
            <a:ext cx="9359900" cy="4566443"/>
          </a:xfrm>
        </p:spPr>
        <p:txBody>
          <a:bodyPr>
            <a:norm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/>
              <a:t>CZV podpořených </a:t>
            </a:r>
            <a:r>
              <a:rPr lang="cs-CZ" sz="1800" dirty="0"/>
              <a:t>projektů na území </a:t>
            </a:r>
            <a:r>
              <a:rPr lang="cs-CZ" sz="1800" dirty="0" err="1" smtClean="0"/>
              <a:t>Pk</a:t>
            </a:r>
            <a:r>
              <a:rPr lang="cs-CZ" sz="1800" dirty="0" smtClean="0"/>
              <a:t> v letech 2014–2021 </a:t>
            </a:r>
            <a:r>
              <a:rPr lang="cs-CZ" sz="1800" dirty="0"/>
              <a:t>ve vybraných OP </a:t>
            </a:r>
            <a:r>
              <a:rPr lang="cs-CZ" sz="1800" dirty="0" smtClean="0"/>
              <a:t>téměř </a:t>
            </a:r>
            <a:r>
              <a:rPr lang="cs-CZ" sz="1800" dirty="0"/>
              <a:t>50 </a:t>
            </a:r>
            <a:r>
              <a:rPr lang="cs-CZ" sz="1800" dirty="0" smtClean="0"/>
              <a:t>mld. Kč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v</a:t>
            </a:r>
            <a:r>
              <a:rPr lang="cs-CZ" sz="1800" dirty="0" smtClean="0"/>
              <a:t> </a:t>
            </a:r>
            <a:r>
              <a:rPr lang="cs-CZ" sz="1800" dirty="0"/>
              <a:t>přepočtu na 1 obyvatele </a:t>
            </a:r>
            <a:r>
              <a:rPr lang="cs-CZ" sz="1800" dirty="0" smtClean="0"/>
              <a:t>cca </a:t>
            </a:r>
            <a:r>
              <a:rPr lang="cs-CZ" sz="1800" dirty="0"/>
              <a:t>95 tisíc </a:t>
            </a:r>
            <a:r>
              <a:rPr lang="cs-CZ" sz="1800" dirty="0" smtClean="0"/>
              <a:t>korun = 2. </a:t>
            </a:r>
            <a:r>
              <a:rPr lang="cs-CZ" sz="1800" dirty="0"/>
              <a:t>nejvyšší čerpání v mezikrajském srovnání v </a:t>
            </a:r>
            <a:r>
              <a:rPr lang="cs-CZ" sz="1800" dirty="0" smtClean="0"/>
              <a:t>ČR</a:t>
            </a:r>
          </a:p>
          <a:p>
            <a:pPr algn="just">
              <a:spcAft>
                <a:spcPts val="1200"/>
              </a:spcAft>
            </a:pPr>
            <a:endParaRPr lang="cs-CZ" altLang="cs-CZ" sz="1800" dirty="0"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563" y="2126932"/>
            <a:ext cx="6682361" cy="39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072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0" y="545307"/>
            <a:ext cx="7989888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2014-2021</a:t>
            </a:r>
            <a:b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v roli žadatele</a:t>
            </a:r>
            <a:endParaRPr lang="cs-CZ" altLang="cs-CZ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Podnadpis 4"/>
          <p:cNvSpPr>
            <a:spLocks noGrp="1"/>
          </p:cNvSpPr>
          <p:nvPr>
            <p:ph type="subTitle" idx="1"/>
          </p:nvPr>
        </p:nvSpPr>
        <p:spPr>
          <a:xfrm>
            <a:off x="1416050" y="1342231"/>
            <a:ext cx="9359900" cy="456644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1800" dirty="0"/>
              <a:t>Na základě zjištěných údajů lze uvést, že za období 2014–2021 Pardubický kraj jako žadatel:</a:t>
            </a:r>
          </a:p>
          <a:p>
            <a:pPr algn="just">
              <a:spcAft>
                <a:spcPts val="600"/>
              </a:spcAft>
            </a:pPr>
            <a:r>
              <a:rPr lang="cs-CZ" sz="1800" dirty="0" smtClean="0"/>
              <a:t>	1. připravil </a:t>
            </a:r>
            <a:r>
              <a:rPr lang="cs-CZ" sz="1800" dirty="0"/>
              <a:t>nejvyšší počet podpořených projektů mezi kraji,</a:t>
            </a:r>
          </a:p>
          <a:p>
            <a:pPr algn="just">
              <a:spcAft>
                <a:spcPts val="600"/>
              </a:spcAft>
            </a:pPr>
            <a:r>
              <a:rPr lang="cs-CZ" sz="1800" dirty="0" smtClean="0"/>
              <a:t>	2. dosáhl </a:t>
            </a:r>
            <a:r>
              <a:rPr lang="cs-CZ" sz="1800" dirty="0"/>
              <a:t>v přepočtu na počet obyvatel na druhé nejvyšší čerpání prostředků </a:t>
            </a:r>
            <a:r>
              <a:rPr lang="cs-CZ" sz="1800" dirty="0" smtClean="0"/>
              <a:t>                             	z relevantních </a:t>
            </a:r>
            <a:r>
              <a:rPr lang="cs-CZ" sz="1800" dirty="0"/>
              <a:t>OP mezi kraji.</a:t>
            </a:r>
          </a:p>
          <a:p>
            <a:pPr algn="just">
              <a:spcAft>
                <a:spcPts val="1200"/>
              </a:spcAft>
            </a:pPr>
            <a:endParaRPr lang="cs-CZ" altLang="cs-CZ" sz="1800" dirty="0">
              <a:cs typeface="Arial" panose="020B0604020202020204" pitchFamily="34" charset="0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181513"/>
              </p:ext>
            </p:extLst>
          </p:nvPr>
        </p:nvGraphicFramePr>
        <p:xfrm>
          <a:off x="3438001" y="3094292"/>
          <a:ext cx="5315998" cy="285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16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3796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1" y="160339"/>
            <a:ext cx="7847013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endParaRPr lang="cs-CZ" altLang="cs-CZ" sz="2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Podnadpis 4"/>
          <p:cNvSpPr>
            <a:spLocks noGrp="1"/>
          </p:cNvSpPr>
          <p:nvPr>
            <p:ph type="subTitle" idx="1"/>
          </p:nvPr>
        </p:nvSpPr>
        <p:spPr>
          <a:xfrm>
            <a:off x="2208214" y="842963"/>
            <a:ext cx="7775575" cy="48895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cs-CZ" altLang="cs-CZ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v ORP Pardubického kraje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nejúspěšnější ORP Ústí nad Orlicí, ORP Polička a ORP Svitavy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alt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578" y="1892406"/>
            <a:ext cx="6854187" cy="401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584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1" y="160339"/>
            <a:ext cx="7847013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endParaRPr lang="cs-CZ" altLang="cs-CZ" sz="2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7" name="Podnadpis 4"/>
          <p:cNvSpPr>
            <a:spLocks noGrp="1"/>
          </p:cNvSpPr>
          <p:nvPr>
            <p:ph type="subTitle" idx="1"/>
          </p:nvPr>
        </p:nvSpPr>
        <p:spPr>
          <a:xfrm>
            <a:off x="1416050" y="957265"/>
            <a:ext cx="9359900" cy="4775198"/>
          </a:xfrm>
        </p:spPr>
        <p:txBody>
          <a:bodyPr/>
          <a:lstStyle/>
          <a:p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Celkové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hodnocení </a:t>
            </a:r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ORP </a:t>
            </a:r>
            <a:r>
              <a:rPr lang="cs-CZ" sz="1800" b="1" dirty="0" err="1" smtClean="0">
                <a:solidFill>
                  <a:schemeClr val="accent1">
                    <a:lumMod val="75000"/>
                  </a:schemeClr>
                </a:solidFill>
              </a:rPr>
              <a:t>Pk</a:t>
            </a:r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 (IROP, OP ŽP, OP PIK a </a:t>
            </a:r>
            <a:r>
              <a:rPr lang="cs-CZ" sz="1800" b="1" dirty="0" err="1" smtClean="0">
                <a:solidFill>
                  <a:schemeClr val="accent1">
                    <a:lumMod val="75000"/>
                  </a:schemeClr>
                </a:solidFill>
              </a:rPr>
              <a:t>Interreg</a:t>
            </a:r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 V-A ČR-PL)</a:t>
            </a:r>
          </a:p>
          <a:p>
            <a:pPr algn="just">
              <a:spcBef>
                <a:spcPts val="0"/>
              </a:spcBef>
            </a:pPr>
            <a:endParaRPr lang="cs-CZ" sz="8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1600" b="1" dirty="0"/>
              <a:t>v</a:t>
            </a:r>
            <a:r>
              <a:rPr lang="cs-CZ" sz="1600" b="1" dirty="0" smtClean="0"/>
              <a:t> čele čerpání ORP </a:t>
            </a:r>
            <a:r>
              <a:rPr lang="cs-CZ" sz="1600" b="1" dirty="0"/>
              <a:t>Ústí nad Orlicí, následován ORP Lanškroun a ORP </a:t>
            </a:r>
            <a:r>
              <a:rPr lang="cs-CZ" sz="1600" b="1" dirty="0" smtClean="0"/>
              <a:t>Polička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540" y="2112265"/>
            <a:ext cx="6631534" cy="388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584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1" y="160339"/>
            <a:ext cx="7847013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endParaRPr lang="cs-CZ" altLang="cs-CZ" sz="2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7" name="Podnadpis 4"/>
          <p:cNvSpPr>
            <a:spLocks noGrp="1"/>
          </p:cNvSpPr>
          <p:nvPr>
            <p:ph type="subTitle" idx="1"/>
          </p:nvPr>
        </p:nvSpPr>
        <p:spPr>
          <a:xfrm>
            <a:off x="1416050" y="969962"/>
            <a:ext cx="9359900" cy="5072061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Hospodářsky a sociálně ohrožená území Pardubického kraje (HSOÚ)</a:t>
            </a:r>
          </a:p>
          <a:p>
            <a:pPr algn="l"/>
            <a:endParaRPr lang="cs-CZ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1600" dirty="0" smtClean="0"/>
              <a:t>ORP </a:t>
            </a:r>
            <a:r>
              <a:rPr lang="cs-CZ" sz="1600" dirty="0"/>
              <a:t>Moravská Třebová a ORP Králíky patří mezi úspěšnější ORP </a:t>
            </a:r>
            <a:endParaRPr lang="cs-CZ" sz="1600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1600" dirty="0" smtClean="0"/>
              <a:t>ORP </a:t>
            </a:r>
            <a:r>
              <a:rPr lang="cs-CZ" sz="1600" dirty="0"/>
              <a:t>Česká Třebová patří mezi nejméně čerpající ORP v Pardubickém </a:t>
            </a:r>
            <a:r>
              <a:rPr lang="cs-CZ" sz="1600" dirty="0" smtClean="0"/>
              <a:t>kraji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1600" dirty="0" smtClean="0"/>
              <a:t>ORP </a:t>
            </a:r>
            <a:r>
              <a:rPr lang="cs-CZ" sz="1600" dirty="0"/>
              <a:t>Svitavy </a:t>
            </a:r>
            <a:r>
              <a:rPr lang="cs-CZ" sz="1600" dirty="0" smtClean="0"/>
              <a:t>dosáhl </a:t>
            </a:r>
            <a:r>
              <a:rPr lang="cs-CZ" sz="1600" dirty="0"/>
              <a:t>průměrných </a:t>
            </a:r>
            <a:r>
              <a:rPr lang="cs-CZ" sz="1600" dirty="0" smtClean="0"/>
              <a:t>výsledků</a:t>
            </a:r>
          </a:p>
          <a:p>
            <a:endParaRPr lang="cs-CZ" dirty="0"/>
          </a:p>
          <a:p>
            <a:pPr algn="just" eaLnBrk="1" hangingPunct="1"/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143899085"/>
              </p:ext>
            </p:extLst>
          </p:nvPr>
        </p:nvGraphicFramePr>
        <p:xfrm>
          <a:off x="3004725" y="2861121"/>
          <a:ext cx="6257163" cy="3007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66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85A27D0-BEE9-4FE5-A104-07549DCC15F4}"/>
              </a:ext>
            </a:extLst>
          </p:cNvPr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4100" name="Picture 3" descr="C:\Users\Martin\Desktop\Pk - nove logo\a.jpg">
            <a:extLst>
              <a:ext uri="{FF2B5EF4-FFF2-40B4-BE49-F238E27FC236}">
                <a16:creationId xmlns:a16="http://schemas.microsoft.com/office/drawing/2014/main" xmlns="" id="{91B69EFF-D067-46B0-A0DC-BDEA79E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BE98664A-8AB1-4B60-BF0B-F8B54DFC7747}"/>
              </a:ext>
            </a:extLst>
          </p:cNvPr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102" name="Nadpis 2">
            <a:extLst>
              <a:ext uri="{FF2B5EF4-FFF2-40B4-BE49-F238E27FC236}">
                <a16:creationId xmlns:a16="http://schemas.microsoft.com/office/drawing/2014/main" xmlns="" id="{8B244C4C-F0F3-4E4B-BE4D-02858A174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784" y="2263459"/>
            <a:ext cx="7772400" cy="9651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800" b="1" dirty="0" smtClean="0">
                <a:latin typeface="+mn-lt"/>
                <a:cs typeface="Arial" panose="020B0604020202020204" pitchFamily="34" charset="0"/>
              </a:rPr>
              <a:t>Plánovací období 2021 - 2027</a:t>
            </a:r>
            <a:endParaRPr lang="cs-CZ" altLang="cs-CZ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Podnadpis 4">
            <a:extLst>
              <a:ext uri="{FF2B5EF4-FFF2-40B4-BE49-F238E27FC236}">
                <a16:creationId xmlns:a16="http://schemas.microsoft.com/office/drawing/2014/main" xmlns="" id="{B3A1F98E-462E-4399-BEDB-88474DF3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26" y="1125539"/>
            <a:ext cx="8569647" cy="4606925"/>
          </a:xfrm>
        </p:spPr>
        <p:txBody>
          <a:bodyPr rtlCol="0">
            <a:normAutofit/>
          </a:bodyPr>
          <a:lstStyle/>
          <a:p>
            <a:pPr algn="just"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algn="l"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0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279650" y="692150"/>
            <a:ext cx="7704138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 smtClean="0"/>
              <a:t>CÍLE </a:t>
            </a:r>
            <a:r>
              <a:rPr lang="cs-CZ" sz="2000" b="1" dirty="0"/>
              <a:t>POLITIKY (CP)</a:t>
            </a:r>
          </a:p>
          <a:p>
            <a:pPr algn="ctr">
              <a:defRPr/>
            </a:pPr>
            <a:endParaRPr lang="cs-CZ" sz="600" b="1" dirty="0"/>
          </a:p>
          <a:p>
            <a:pPr algn="just">
              <a:defRPr/>
            </a:pPr>
            <a:r>
              <a:rPr lang="cs-CZ" sz="1600" dirty="0"/>
              <a:t>Jedenáct tematických cílů používaných v období 2014–2020 bylo v tomto nařízení zjednodušeno na pět jasně stanovených cílů politiky:</a:t>
            </a:r>
          </a:p>
          <a:p>
            <a:pPr algn="just">
              <a:defRPr/>
            </a:pPr>
            <a:endParaRPr lang="cs-CZ" sz="1600" dirty="0"/>
          </a:p>
          <a:p>
            <a:pPr marL="342900" indent="-342900" algn="just">
              <a:buFontTx/>
              <a:buAutoNum type="arabicPeriod"/>
              <a:defRPr/>
            </a:pPr>
            <a:r>
              <a:rPr lang="cs-CZ" sz="1600" b="1" dirty="0"/>
              <a:t>„inteligentnější Evropa díky podpoře inovativní a inteligentní ekonomické transformace“ </a:t>
            </a:r>
            <a:r>
              <a:rPr lang="cs-CZ" sz="1600" dirty="0"/>
              <a:t>(dále jen „CP 1“) – 40% alokace ERDF</a:t>
            </a:r>
          </a:p>
          <a:p>
            <a:pPr marL="342900" indent="-342900" algn="just">
              <a:buFontTx/>
              <a:buAutoNum type="arabicPeriod"/>
              <a:defRPr/>
            </a:pPr>
            <a:endParaRPr lang="cs-CZ" sz="1600" b="1" dirty="0"/>
          </a:p>
          <a:p>
            <a:pPr marL="342900" indent="-342900" algn="just">
              <a:buFontTx/>
              <a:buAutoNum type="arabicPeriod"/>
              <a:defRPr/>
            </a:pPr>
            <a:r>
              <a:rPr lang="cs-CZ" sz="1600" b="1" dirty="0"/>
              <a:t>„zelenější, nízkouhlíková Evropa díky podpoře přechodu na čistou a spravedlivou energii, zelených a modrých investic, oběhového hospodářství, přizpůsobení se změnám klimatu a prevence a řízení rizik“</a:t>
            </a:r>
            <a:r>
              <a:rPr lang="cs-CZ" sz="1600" dirty="0"/>
              <a:t>(dále jen „CP 2“) – 30% alokace ERDF</a:t>
            </a:r>
            <a:endParaRPr lang="cs-CZ" sz="1600" b="1" dirty="0"/>
          </a:p>
          <a:p>
            <a:pPr marL="342900" indent="-342900" algn="just">
              <a:buFontTx/>
              <a:buAutoNum type="arabicPeriod"/>
              <a:defRPr/>
            </a:pPr>
            <a:endParaRPr lang="cs-CZ" sz="1600" b="1" dirty="0"/>
          </a:p>
          <a:p>
            <a:pPr marL="342900" indent="-342900" algn="just">
              <a:buFontTx/>
              <a:buAutoNum type="arabicPeriod"/>
              <a:defRPr/>
            </a:pPr>
            <a:r>
              <a:rPr lang="cs-CZ" sz="1600" b="1" dirty="0"/>
              <a:t>„propojenější Evropa díky zvyšování mobility a regionálního propojení IKT“ </a:t>
            </a:r>
            <a:r>
              <a:rPr lang="cs-CZ" sz="1600" dirty="0"/>
              <a:t>(dále jen „CP 3“)</a:t>
            </a:r>
          </a:p>
          <a:p>
            <a:pPr marL="342900" indent="-342900" algn="just">
              <a:buFontTx/>
              <a:buAutoNum type="arabicPeriod"/>
              <a:defRPr/>
            </a:pPr>
            <a:endParaRPr lang="cs-CZ" sz="1600" b="1" dirty="0"/>
          </a:p>
          <a:p>
            <a:pPr marL="342900" indent="-342900" algn="just">
              <a:buFontTx/>
              <a:buAutoNum type="arabicPeriod"/>
              <a:defRPr/>
            </a:pPr>
            <a:r>
              <a:rPr lang="cs-CZ" sz="1600" b="1" dirty="0"/>
              <a:t>„sociálnější Evropa díky provádění evropského pilíře sociálních práv“ </a:t>
            </a:r>
            <a:r>
              <a:rPr lang="cs-CZ" sz="1600" dirty="0"/>
              <a:t>(dále jen „CP 4“)</a:t>
            </a:r>
          </a:p>
          <a:p>
            <a:pPr marL="342900" indent="-342900" algn="just">
              <a:buFontTx/>
              <a:buAutoNum type="arabicPeriod"/>
              <a:defRPr/>
            </a:pPr>
            <a:endParaRPr lang="cs-CZ" sz="1600" b="1" dirty="0"/>
          </a:p>
          <a:p>
            <a:pPr marL="342900" indent="-342900" algn="just">
              <a:buFontTx/>
              <a:buAutoNum type="arabicPeriod"/>
              <a:defRPr/>
            </a:pPr>
            <a:r>
              <a:rPr lang="cs-CZ" sz="1600" b="1" dirty="0"/>
              <a:t>„Evropa bližší občanům díky podpoře udržitelného a integrovaného rozvoje městských, venkovských a pobřežních oblastí a místních iniciativ“ </a:t>
            </a:r>
            <a:r>
              <a:rPr lang="cs-CZ" sz="1600" dirty="0"/>
              <a:t>(dále jen „CP 5“)</a:t>
            </a:r>
          </a:p>
          <a:p>
            <a:pPr marL="342900" indent="-342900">
              <a:buFontTx/>
              <a:buAutoNum type="arabicPeriod"/>
              <a:defRPr/>
            </a:pPr>
            <a:endParaRPr lang="cs-CZ" b="1" cap="all" dirty="0"/>
          </a:p>
          <a:p>
            <a:pPr>
              <a:defRPr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5788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898</Words>
  <Application>Microsoft Office PowerPoint</Application>
  <PresentationFormat>Širokoúhlá obrazovka</PresentationFormat>
  <Paragraphs>198</Paragraphs>
  <Slides>21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Microsoft YaHei</vt:lpstr>
      <vt:lpstr>Arial</vt:lpstr>
      <vt:lpstr>Calibri</vt:lpstr>
      <vt:lpstr>Calibri Light</vt:lpstr>
      <vt:lpstr>Times New Roman</vt:lpstr>
      <vt:lpstr>Wingdings</vt:lpstr>
      <vt:lpstr>Motiv Office</vt:lpstr>
      <vt:lpstr>Školení pro obce 7.12.2022 – Programové období 2021 - 2027</vt:lpstr>
      <vt:lpstr>Analýza čerpání fondů EU v Pardubickém kraji 2014-2021</vt:lpstr>
      <vt:lpstr>Analýza čerpání fondů EU v Pardubickém kraji 2014-2021  Využití finančních prostředků v jednotlivých krajích České republiky</vt:lpstr>
      <vt:lpstr>Analýza čerpání fondů EU v Pardubickém kraji 2014-2021  Kraj v roli žadatele</vt:lpstr>
      <vt:lpstr>Analýza čerpání fondů EU v Pardubickém kraji 2014-2021</vt:lpstr>
      <vt:lpstr>Analýza čerpání fondů EU v Pardubickém kraji 2014-2021</vt:lpstr>
      <vt:lpstr>Analýza čerpání fondů EU v Pardubickém kraji 2014-2021</vt:lpstr>
      <vt:lpstr>Plánovací období 2021 - 2027</vt:lpstr>
      <vt:lpstr>Prezentace aplikace PowerPoint</vt:lpstr>
      <vt:lpstr>Prezentace aplikace PowerPoint</vt:lpstr>
      <vt:lpstr>Prezentace aplikace PowerPoint</vt:lpstr>
      <vt:lpstr>Dotační programy Pardubického kraje pro rok 2023</vt:lpstr>
      <vt:lpstr>Dotační programy PK  - základní charakteristika</vt:lpstr>
      <vt:lpstr>Dotační programy PK  - tématické zaměření</vt:lpstr>
      <vt:lpstr>Dotační programy Pk v oblasti regionálního rozvoje  - rok 2023</vt:lpstr>
      <vt:lpstr>Dotační programy Pk v oblasti regionálního rozvoje - rok 2023</vt:lpstr>
      <vt:lpstr>Nově vyhlášené dotační programy</vt:lpstr>
      <vt:lpstr>Dotační programy vyhlášené v jiných termínech </vt:lpstr>
      <vt:lpstr>Web Pardubického kraje</vt:lpstr>
      <vt:lpstr>Web Pardubického kraje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čerpání dotací EU v Pardubickém kraji 2014-2020</dc:title>
  <dc:creator>Vitková Martina Mgr.</dc:creator>
  <cp:lastModifiedBy>Smejkal Miroslav Mgr.</cp:lastModifiedBy>
  <cp:revision>35</cp:revision>
  <dcterms:created xsi:type="dcterms:W3CDTF">2022-04-04T10:25:19Z</dcterms:created>
  <dcterms:modified xsi:type="dcterms:W3CDTF">2022-12-08T11:47:25Z</dcterms:modified>
</cp:coreProperties>
</file>