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70" r:id="rId4"/>
    <p:sldId id="271" r:id="rId5"/>
    <p:sldId id="288" r:id="rId6"/>
    <p:sldId id="294" r:id="rId7"/>
    <p:sldId id="295" r:id="rId8"/>
    <p:sldId id="291" r:id="rId9"/>
    <p:sldId id="321" r:id="rId10"/>
    <p:sldId id="276" r:id="rId11"/>
    <p:sldId id="329" r:id="rId12"/>
    <p:sldId id="308" r:id="rId13"/>
    <p:sldId id="309" r:id="rId14"/>
    <p:sldId id="310" r:id="rId15"/>
    <p:sldId id="322" r:id="rId16"/>
    <p:sldId id="323" r:id="rId17"/>
    <p:sldId id="324" r:id="rId18"/>
    <p:sldId id="325" r:id="rId19"/>
    <p:sldId id="326" r:id="rId20"/>
    <p:sldId id="328" r:id="rId21"/>
    <p:sldId id="333" r:id="rId22"/>
    <p:sldId id="336" r:id="rId23"/>
    <p:sldId id="337" r:id="rId24"/>
    <p:sldId id="338" r:id="rId25"/>
    <p:sldId id="335" r:id="rId26"/>
    <p:sldId id="334" r:id="rId27"/>
    <p:sldId id="339" r:id="rId28"/>
    <p:sldId id="320" r:id="rId29"/>
    <p:sldId id="272" r:id="rId30"/>
    <p:sldId id="332" r:id="rId31"/>
    <p:sldId id="307" r:id="rId32"/>
    <p:sldId id="319" r:id="rId33"/>
    <p:sldId id="269" r:id="rId34"/>
  </p:sldIdLst>
  <p:sldSz cx="9144000" cy="6858000" type="screen4x3"/>
  <p:notesSz cx="6858000" cy="9144000"/>
  <p:defaultTextStyle>
    <a:defPPr marL="0" marR="0" indent="0" algn="l" defTabSz="80174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00873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801746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202619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603492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004365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405238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806111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206984" algn="l" defTabSz="80174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7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9A"/>
    <a:srgbClr val="536B73"/>
    <a:srgbClr val="4BB699"/>
    <a:srgbClr val="005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68467" autoAdjust="0"/>
  </p:normalViewPr>
  <p:slideViewPr>
    <p:cSldViewPr snapToGrid="0" snapToObjects="1">
      <p:cViewPr varScale="1">
        <p:scale>
          <a:sx n="78" d="100"/>
          <a:sy n="78" d="100"/>
        </p:scale>
        <p:origin x="26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052">
        <a:latin typeface="+mn-lt"/>
        <a:ea typeface="+mn-ea"/>
        <a:cs typeface="+mn-cs"/>
        <a:sym typeface="Calibri"/>
      </a:defRPr>
    </a:lvl1pPr>
    <a:lvl2pPr indent="200436" latinLnBrk="0">
      <a:defRPr sz="1052">
        <a:latin typeface="+mn-lt"/>
        <a:ea typeface="+mn-ea"/>
        <a:cs typeface="+mn-cs"/>
        <a:sym typeface="Calibri"/>
      </a:defRPr>
    </a:lvl2pPr>
    <a:lvl3pPr indent="400873" latinLnBrk="0">
      <a:defRPr sz="1052">
        <a:latin typeface="+mn-lt"/>
        <a:ea typeface="+mn-ea"/>
        <a:cs typeface="+mn-cs"/>
        <a:sym typeface="Calibri"/>
      </a:defRPr>
    </a:lvl3pPr>
    <a:lvl4pPr indent="601309" latinLnBrk="0">
      <a:defRPr sz="1052">
        <a:latin typeface="+mn-lt"/>
        <a:ea typeface="+mn-ea"/>
        <a:cs typeface="+mn-cs"/>
        <a:sym typeface="Calibri"/>
      </a:defRPr>
    </a:lvl4pPr>
    <a:lvl5pPr indent="801746" latinLnBrk="0">
      <a:defRPr sz="1052">
        <a:latin typeface="+mn-lt"/>
        <a:ea typeface="+mn-ea"/>
        <a:cs typeface="+mn-cs"/>
        <a:sym typeface="Calibri"/>
      </a:defRPr>
    </a:lvl5pPr>
    <a:lvl6pPr indent="1002182" latinLnBrk="0">
      <a:defRPr sz="1052">
        <a:latin typeface="+mn-lt"/>
        <a:ea typeface="+mn-ea"/>
        <a:cs typeface="+mn-cs"/>
        <a:sym typeface="Calibri"/>
      </a:defRPr>
    </a:lvl6pPr>
    <a:lvl7pPr indent="1202619" latinLnBrk="0">
      <a:defRPr sz="1052">
        <a:latin typeface="+mn-lt"/>
        <a:ea typeface="+mn-ea"/>
        <a:cs typeface="+mn-cs"/>
        <a:sym typeface="Calibri"/>
      </a:defRPr>
    </a:lvl7pPr>
    <a:lvl8pPr indent="1403055" latinLnBrk="0">
      <a:defRPr sz="1052">
        <a:latin typeface="+mn-lt"/>
        <a:ea typeface="+mn-ea"/>
        <a:cs typeface="+mn-cs"/>
        <a:sym typeface="Calibri"/>
      </a:defRPr>
    </a:lvl8pPr>
    <a:lvl9pPr indent="1603492" latinLnBrk="0">
      <a:defRPr sz="1052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99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0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7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63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83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39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694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310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13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885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2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37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430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179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969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108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442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7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68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8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85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41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81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74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7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69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83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43000" y="1123070"/>
            <a:ext cx="6858001" cy="2389105"/>
          </a:xfrm>
          <a:prstGeom prst="rect">
            <a:avLst/>
          </a:prstGeom>
        </p:spPr>
        <p:txBody>
          <a:bodyPr anchor="b"/>
          <a:lstStyle>
            <a:lvl1pPr algn="ctr"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4309"/>
            <a:ext cx="6858001" cy="165680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52"/>
            </a:lvl1pPr>
            <a:lvl2pPr marL="0" indent="390952" algn="ctr">
              <a:buSzTx/>
              <a:buFontTx/>
              <a:buNone/>
              <a:defRPr sz="2052"/>
            </a:lvl2pPr>
            <a:lvl3pPr marL="0" indent="781903" algn="ctr">
              <a:buSzTx/>
              <a:buFontTx/>
              <a:buNone/>
              <a:defRPr sz="2052"/>
            </a:lvl3pPr>
            <a:lvl4pPr marL="0" indent="1172855" algn="ctr">
              <a:buSzTx/>
              <a:buFontTx/>
              <a:buNone/>
              <a:defRPr sz="2052"/>
            </a:lvl4pPr>
            <a:lvl5pPr marL="0" indent="1563807" algn="ctr">
              <a:buSzTx/>
              <a:buFontTx/>
              <a:buNone/>
              <a:defRPr sz="205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23888" y="1710816"/>
            <a:ext cx="7886701" cy="2854537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56"/>
            <a:ext cx="7886701" cy="15011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952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903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855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807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6776"/>
            <a:ext cx="3886202" cy="4354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18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623888" y="1710816"/>
            <a:ext cx="7886701" cy="2854537"/>
          </a:xfrm>
          <a:prstGeom prst="rect">
            <a:avLst/>
          </a:prstGeom>
        </p:spPr>
        <p:txBody>
          <a:bodyPr anchor="b"/>
          <a:lstStyle>
            <a:lvl1pPr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56"/>
            <a:ext cx="7886701" cy="15011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952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903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855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807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6776"/>
            <a:ext cx="3886202" cy="4354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629842" y="365355"/>
            <a:ext cx="7886700" cy="132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2" y="1682222"/>
            <a:ext cx="3868340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52" b="1"/>
            </a:lvl1pPr>
            <a:lvl2pPr marL="0" indent="390952">
              <a:buSzTx/>
              <a:buFontTx/>
              <a:buNone/>
              <a:defRPr sz="2052" b="1"/>
            </a:lvl2pPr>
            <a:lvl3pPr marL="0" indent="781903">
              <a:buSzTx/>
              <a:buFontTx/>
              <a:buNone/>
              <a:defRPr sz="2052" b="1"/>
            </a:lvl3pPr>
            <a:lvl4pPr marL="0" indent="1172855">
              <a:buSzTx/>
              <a:buFontTx/>
              <a:buNone/>
              <a:defRPr sz="2052" b="1"/>
            </a:lvl4pPr>
            <a:lvl5pPr marL="0" indent="1563807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28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>
            <a:spLocks noGrp="1"/>
          </p:cNvSpPr>
          <p:nvPr>
            <p:ph type="title"/>
          </p:nvPr>
        </p:nvSpPr>
        <p:spPr>
          <a:xfrm>
            <a:off x="623888" y="1710819"/>
            <a:ext cx="7886701" cy="2854536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5131"/>
            </a:lvl1pPr>
          </a:lstStyle>
          <a:p>
            <a:r>
              <a:t>Title Text</a:t>
            </a:r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92360"/>
            <a:ext cx="7886701" cy="1501133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1pPr>
            <a:lvl2pPr marL="0" indent="390876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2pPr>
            <a:lvl3pPr marL="0" indent="781756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3pPr>
            <a:lvl4pPr marL="0" indent="1172631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4pPr>
            <a:lvl5pPr marL="0" indent="1563511" defTabSz="781756">
              <a:buSzTx/>
              <a:buFontTx/>
              <a:buNone/>
              <a:defRPr sz="2052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3" y="1826776"/>
            <a:ext cx="3886202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629844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4" y="1682222"/>
            <a:ext cx="3868339" cy="824432"/>
          </a:xfrm>
          <a:prstGeom prst="rect">
            <a:avLst/>
          </a:prstGeom>
        </p:spPr>
        <p:txBody>
          <a:bodyPr lIns="45710" tIns="45710" rIns="45710" bIns="45710" anchor="b"/>
          <a:lstStyle>
            <a:lvl1pPr marL="0" indent="0" defTabSz="781756">
              <a:buSzTx/>
              <a:buFontTx/>
              <a:buNone/>
              <a:defRPr sz="2052" b="1"/>
            </a:lvl1pPr>
            <a:lvl2pPr marL="0" indent="390876" defTabSz="781756">
              <a:buSzTx/>
              <a:buFontTx/>
              <a:buNone/>
              <a:defRPr sz="2052" b="1"/>
            </a:lvl2pPr>
            <a:lvl3pPr marL="0" indent="781756" defTabSz="781756">
              <a:buSzTx/>
              <a:buFontTx/>
              <a:buNone/>
              <a:defRPr sz="2052" b="1"/>
            </a:lvl3pPr>
            <a:lvl4pPr marL="0" indent="1172631" defTabSz="781756">
              <a:buSzTx/>
              <a:buFontTx/>
              <a:buNone/>
              <a:defRPr sz="2052" b="1"/>
            </a:lvl4pPr>
            <a:lvl5pPr marL="0" indent="1563511" defTabSz="781756">
              <a:buSzTx/>
              <a:buFontTx/>
              <a:buNone/>
              <a:defRPr sz="2052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2222"/>
            <a:ext cx="3887392" cy="824432"/>
          </a:xfrm>
          <a:prstGeom prst="rect">
            <a:avLst/>
          </a:prstGeom>
        </p:spPr>
        <p:txBody>
          <a:bodyPr lIns="45710" tIns="45710" rIns="45710" bIns="45710" anchor="b"/>
          <a:lstStyle>
            <a:lvl1pPr marL="0" indent="0" defTabSz="781756">
              <a:buSzTx/>
              <a:buFontTx/>
              <a:buNone/>
              <a:defRPr sz="2400" b="1"/>
            </a:lvl1pPr>
          </a:lstStyle>
          <a:p>
            <a:pPr marL="0" indent="0" defTabSz="914227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629844" y="457488"/>
            <a:ext cx="2949178" cy="1601210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3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4" y="988047"/>
            <a:ext cx="4629151" cy="4876698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>
              <a:defRPr sz="2736"/>
            </a:lvl1pPr>
            <a:lvl2pPr marL="614236" indent="-223359" defTabSz="781756">
              <a:defRPr sz="2736"/>
            </a:lvl2pPr>
            <a:lvl3pPr marL="1042340" indent="-260585" defTabSz="781756">
              <a:defRPr sz="2736"/>
            </a:lvl3pPr>
            <a:lvl4pPr marL="1485335" indent="-312702" defTabSz="781756">
              <a:defRPr sz="2736"/>
            </a:lvl4pPr>
            <a:lvl5pPr marL="1876213" indent="-312702" defTabSz="781756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4" y="2058699"/>
            <a:ext cx="2949178" cy="3813993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1600"/>
            </a:lvl1pPr>
          </a:lstStyle>
          <a:p>
            <a:pPr marL="0" indent="0" defTabSz="914227">
              <a:buSzTx/>
              <a:buFontTx/>
              <a:buNone/>
              <a:defRPr sz="1600"/>
            </a:pPr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>
            <a:spLocks noGrp="1"/>
          </p:cNvSpPr>
          <p:nvPr>
            <p:ph type="title"/>
          </p:nvPr>
        </p:nvSpPr>
        <p:spPr>
          <a:xfrm>
            <a:off x="629844" y="457488"/>
            <a:ext cx="2949178" cy="1601210"/>
          </a:xfrm>
          <a:prstGeom prst="rect">
            <a:avLst/>
          </a:prstGeom>
        </p:spPr>
        <p:txBody>
          <a:bodyPr lIns="45710" tIns="45710" rIns="45710" bIns="45710" anchor="b"/>
          <a:lstStyle>
            <a:lvl1pPr defTabSz="781756"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38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4" y="988047"/>
            <a:ext cx="4629151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4" y="2058700"/>
            <a:ext cx="2949178" cy="3813992"/>
          </a:xfrm>
          <a:prstGeom prst="rect">
            <a:avLst/>
          </a:prstGeom>
        </p:spPr>
        <p:txBody>
          <a:bodyPr lIns="45710" tIns="45710" rIns="45710" bIns="45710"/>
          <a:lstStyle>
            <a:lvl1pPr marL="0" indent="0" defTabSz="781756">
              <a:buSzTx/>
              <a:buFontTx/>
              <a:buNone/>
              <a:defRPr sz="1368"/>
            </a:lvl1pPr>
            <a:lvl2pPr marL="0" indent="390876" defTabSz="781756">
              <a:buSzTx/>
              <a:buFontTx/>
              <a:buNone/>
              <a:defRPr sz="1368"/>
            </a:lvl2pPr>
            <a:lvl3pPr marL="0" indent="781756" defTabSz="781756">
              <a:buSzTx/>
              <a:buFontTx/>
              <a:buNone/>
              <a:defRPr sz="1368"/>
            </a:lvl3pPr>
            <a:lvl4pPr marL="0" indent="1172631" defTabSz="781756">
              <a:buSzTx/>
              <a:buFontTx/>
              <a:buNone/>
              <a:defRPr sz="1368"/>
            </a:lvl4pPr>
            <a:lvl5pPr marL="0" indent="1563511" defTabSz="781756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9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Text"/>
          <p:cNvSpPr txBox="1">
            <a:spLocks noGrp="1"/>
          </p:cNvSpPr>
          <p:nvPr>
            <p:ph type="title"/>
          </p:nvPr>
        </p:nvSpPr>
        <p:spPr>
          <a:xfrm>
            <a:off x="6543677" y="365354"/>
            <a:ext cx="1971676" cy="5815502"/>
          </a:xfrm>
          <a:prstGeom prst="rect">
            <a:avLst/>
          </a:prstGeom>
        </p:spPr>
        <p:txBody>
          <a:bodyPr lIns="45710" tIns="45710" rIns="45710" bIns="45710"/>
          <a:lstStyle>
            <a:lvl1pPr defTabSz="781756"/>
          </a:lstStyle>
          <a:p>
            <a:r>
              <a:t>Title Text</a:t>
            </a:r>
          </a:p>
        </p:txBody>
      </p:sp>
      <p:sp>
        <p:nvSpPr>
          <p:cNvPr id="399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3" y="365354"/>
            <a:ext cx="5800725" cy="5815502"/>
          </a:xfrm>
          <a:prstGeom prst="rect">
            <a:avLst/>
          </a:prstGeom>
        </p:spPr>
        <p:txBody>
          <a:bodyPr lIns="45710" tIns="45710" rIns="45710" bIns="45710"/>
          <a:lstStyle>
            <a:lvl1pPr marL="195439" indent="-195439" defTabSz="781756"/>
            <a:lvl2pPr marL="618890" indent="-228012" defTabSz="781756"/>
            <a:lvl3pPr marL="1055370" indent="-273614" defTabSz="781756"/>
            <a:lvl4pPr marL="1460648" indent="-288015" defTabSz="781756"/>
            <a:lvl5pPr marL="1851526" indent="-288015" defTabSz="781756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46" y="6417946"/>
            <a:ext cx="247805" cy="250177"/>
          </a:xfrm>
          <a:prstGeom prst="rect">
            <a:avLst/>
          </a:prstGeom>
        </p:spPr>
        <p:txBody>
          <a:bodyPr lIns="45710" tIns="45710" rIns="45710" bIns="4571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/>
          <a:lstStyle>
            <a:lvl1pPr>
              <a:defRPr sz="2736"/>
            </a:lvl1pPr>
            <a:lvl2pPr marL="614353" indent="-223401">
              <a:defRPr sz="2736"/>
            </a:lvl2pPr>
            <a:lvl3pPr marL="1042538" indent="-260634">
              <a:defRPr sz="2736"/>
            </a:lvl3pPr>
            <a:lvl4pPr marL="1485617" indent="-312761">
              <a:defRPr sz="2736"/>
            </a:lvl4pPr>
            <a:lvl5pPr marL="1876568" indent="-312761">
              <a:defRPr sz="273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2736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2" y="988047"/>
            <a:ext cx="4629150" cy="48766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8696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68"/>
            </a:lvl1pPr>
            <a:lvl2pPr marL="0" indent="390952">
              <a:buSzTx/>
              <a:buFontTx/>
              <a:buNone/>
              <a:defRPr sz="1368"/>
            </a:lvl2pPr>
            <a:lvl3pPr marL="0" indent="781903">
              <a:buSzTx/>
              <a:buFontTx/>
              <a:buNone/>
              <a:defRPr sz="1368"/>
            </a:lvl3pPr>
            <a:lvl4pPr marL="0" indent="1172855">
              <a:buSzTx/>
              <a:buFontTx/>
              <a:buNone/>
              <a:defRPr sz="1368"/>
            </a:lvl4pPr>
            <a:lvl5pPr marL="0" indent="1563807">
              <a:buSzTx/>
              <a:buFontTx/>
              <a:buNone/>
              <a:defRPr sz="13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354"/>
            <a:ext cx="1971676" cy="58155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354"/>
            <a:ext cx="5800725" cy="58155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355"/>
            <a:ext cx="7886701" cy="132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6776"/>
            <a:ext cx="7886701" cy="435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7529" y="6417936"/>
            <a:ext cx="247823" cy="25019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26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</p:sldLayoutIdLst>
  <p:transition spd="med"/>
  <p:txStyles>
    <p:titleStyle>
      <a:lvl1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819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95476" marR="0" indent="-195476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9007" marR="0" indent="-228055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55569" marR="0" indent="-273665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76929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67880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58832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49784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40736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31687" marR="0" indent="-304074" algn="l" defTabSz="781903" rtl="0" latinLnBrk="0">
        <a:lnSpc>
          <a:spcPct val="90000"/>
        </a:lnSpc>
        <a:spcBef>
          <a:spcPts val="855"/>
        </a:spcBef>
        <a:spcAft>
          <a:spcPts val="0"/>
        </a:spcAft>
        <a:buClrTx/>
        <a:buSzPct val="100000"/>
        <a:buFont typeface="Arial"/>
        <a:buChar char="•"/>
        <a:tabLst/>
        <a:defRPr sz="239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90952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781903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172855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563807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954759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345710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736662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127614" algn="r" defTabSz="78190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4374977"/>
            <a:ext cx="9144000" cy="2530366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568731" y="4849715"/>
            <a:ext cx="28168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Klára </a:t>
            </a:r>
            <a:r>
              <a:rPr lang="cs-CZ" sz="2800" dirty="0" err="1">
                <a:latin typeface="Arial" charset="0"/>
                <a:ea typeface="Arial" charset="0"/>
                <a:cs typeface="Arial" charset="0"/>
                <a:sym typeface="Core Sans C 55 Medium"/>
              </a:rPr>
              <a:t>Štefančová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1104673" y="2521059"/>
            <a:ext cx="788257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algn="r"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2800" b="1" dirty="0">
                <a:solidFill>
                  <a:srgbClr val="4BB699"/>
                </a:solidFill>
                <a:latin typeface="Arial" charset="0"/>
                <a:ea typeface="Arial" charset="0"/>
                <a:cs typeface="Arial" charset="0"/>
              </a:rPr>
              <a:t>Představení Regionální rozvojové agentury Pardubického kraje</a:t>
            </a: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576164" y="5314399"/>
            <a:ext cx="3196795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 dirty="0">
                <a:latin typeface="Arial" charset="0"/>
                <a:ea typeface="Arial" charset="0"/>
                <a:cs typeface="Arial" charset="0"/>
                <a:sym typeface="Calibri Light"/>
              </a:rPr>
              <a:t>klara.stefancova@rrapk.cz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5482"/>
            <a:ext cx="5092958" cy="1631104"/>
          </a:xfrm>
          <a:prstGeom prst="rect">
            <a:avLst/>
          </a:prstGeom>
        </p:spPr>
      </p:pic>
      <p:sp>
        <p:nvSpPr>
          <p:cNvPr id="2" name="TextovéPole 2">
            <a:extLst>
              <a:ext uri="{FF2B5EF4-FFF2-40B4-BE49-F238E27FC236}">
                <a16:creationId xmlns:a16="http://schemas.microsoft.com/office/drawing/2014/main" id="{7A15C24A-F932-3B25-BFB1-4D709B97975C}"/>
              </a:ext>
            </a:extLst>
          </p:cNvPr>
          <p:cNvSpPr txBox="1"/>
          <p:nvPr/>
        </p:nvSpPr>
        <p:spPr>
          <a:xfrm>
            <a:off x="6432679" y="6421588"/>
            <a:ext cx="2182093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 dirty="0" err="1">
                <a:latin typeface="Arial" charset="0"/>
                <a:ea typeface="Arial" charset="0"/>
                <a:cs typeface="Arial" charset="0"/>
                <a:sym typeface="Calibri Light"/>
              </a:rPr>
              <a:t>Trpišov</a:t>
            </a:r>
            <a:r>
              <a:rPr lang="cs-CZ" sz="2052" dirty="0">
                <a:latin typeface="Arial" charset="0"/>
                <a:ea typeface="Arial" charset="0"/>
                <a:cs typeface="Arial" charset="0"/>
                <a:sym typeface="Calibri Light"/>
              </a:rPr>
              <a:t> 1.12.2022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xfrm>
            <a:off x="507999" y="677142"/>
            <a:ext cx="8345917" cy="11727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Projekt</a:t>
            </a:r>
            <a:b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AQUARES 	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Water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reuse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policies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advancement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for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resource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efficient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European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regions</a:t>
            </a:r>
            <a:r>
              <a:rPr lang="cs-CZ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br>
              <a:rPr lang="cs-CZ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body" idx="1"/>
          </p:nvPr>
        </p:nvSpPr>
        <p:spPr>
          <a:xfrm>
            <a:off x="440165" y="3392146"/>
            <a:ext cx="7961108" cy="3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Rozšířit povědomí o výhodách obnovitelných zdrojů,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zvýšit politické nástroje a koncepce hospodaření s vodou,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zvýšení kapacit regionální správy, podpoření regionálních investic,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snaha podnikům a spotřebitelům usnadnit integraci technik a 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procesů v oblasti recyklace vody,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veřejná správa, orgány odpovědné za hospodaření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s vodami, soukromé společnosti, university, </a:t>
            </a:r>
            <a:b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výzkumná centra , NNO. </a:t>
            </a: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AC9C45-08B1-4A86-BBF2-1DD17EF8BB8E}"/>
              </a:ext>
            </a:extLst>
          </p:cNvPr>
          <p:cNvSpPr txBox="1">
            <a:spLocks/>
          </p:cNvSpPr>
          <p:nvPr/>
        </p:nvSpPr>
        <p:spPr>
          <a:xfrm>
            <a:off x="507999" y="1932997"/>
            <a:ext cx="8007350" cy="7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AQUA + REUSE = AQUARES</a:t>
            </a: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CB83990-17CE-4FD6-B802-D0C285AB4202}"/>
              </a:ext>
            </a:extLst>
          </p:cNvPr>
          <p:cNvSpPr txBox="1">
            <a:spLocks/>
          </p:cNvSpPr>
          <p:nvPr/>
        </p:nvSpPr>
        <p:spPr>
          <a:xfrm>
            <a:off x="461757" y="4206460"/>
            <a:ext cx="6326224" cy="143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  <a:p>
            <a:pPr marL="423531" lvl="1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C91B976-088D-4C9C-9912-B05235FF32C2}"/>
              </a:ext>
            </a:extLst>
          </p:cNvPr>
          <p:cNvSpPr txBox="1"/>
          <p:nvPr/>
        </p:nvSpPr>
        <p:spPr>
          <a:xfrm>
            <a:off x="290083" y="6208046"/>
            <a:ext cx="2184893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86B9BD5-20EE-43DA-9024-5BAE97C75A75}"/>
              </a:ext>
            </a:extLst>
          </p:cNvPr>
          <p:cNvSpPr txBox="1"/>
          <p:nvPr/>
        </p:nvSpPr>
        <p:spPr>
          <a:xfrm>
            <a:off x="2936733" y="6226684"/>
            <a:ext cx="3851248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BF08DE-A6EC-41A1-82DA-AD9F93C06557}"/>
              </a:ext>
            </a:extLst>
          </p:cNvPr>
          <p:cNvSpPr/>
          <p:nvPr/>
        </p:nvSpPr>
        <p:spPr>
          <a:xfrm>
            <a:off x="440165" y="2638483"/>
            <a:ext cx="7757814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  <a:t>Dosažení efektivního hospodaření s vodou prostřednictvím opětovného využití vody a zajištění </a:t>
            </a:r>
            <a:b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</a:br>
            <a:r>
              <a:rPr lang="cs-CZ" sz="1400" dirty="0">
                <a:solidFill>
                  <a:srgbClr val="536B73"/>
                </a:solidFill>
                <a:latin typeface="Arial" charset="0"/>
                <a:cs typeface="Arial" charset="0"/>
              </a:rPr>
              <a:t>ochrany vodních zdrojů.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E78B19-4595-4EF6-A4DC-79D549D3F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131963"/>
            <a:ext cx="2645036" cy="12116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9B2F51A-8AFA-415C-AA2A-1E35D59C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56" y="346707"/>
            <a:ext cx="4665461" cy="11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970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xfrm>
            <a:off x="508000" y="677142"/>
            <a:ext cx="3076448" cy="11727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Projekt</a:t>
            </a:r>
            <a:b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CONDEREFF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body" idx="1"/>
          </p:nvPr>
        </p:nvSpPr>
        <p:spPr>
          <a:xfrm>
            <a:off x="461757" y="3220964"/>
            <a:ext cx="5305059" cy="1110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NÁZEV PROJEKTU:</a:t>
            </a:r>
          </a:p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Construction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&amp;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demolition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waste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management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policies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for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improved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resource</a:t>
            </a: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  <a:r>
              <a:rPr lang="cs-CZ" sz="1600" dirty="0" err="1">
                <a:solidFill>
                  <a:srgbClr val="536B73"/>
                </a:solidFill>
                <a:latin typeface="Arial" charset="0"/>
                <a:cs typeface="Arial" charset="0"/>
              </a:rPr>
              <a:t>efficiency</a:t>
            </a:r>
            <a:endParaRPr lang="cs-CZ" sz="1400" b="1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423531" lvl="1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9AC9C45-08B1-4A86-BBF2-1DD17EF8BB8E}"/>
              </a:ext>
            </a:extLst>
          </p:cNvPr>
          <p:cNvSpPr txBox="1">
            <a:spLocks/>
          </p:cNvSpPr>
          <p:nvPr/>
        </p:nvSpPr>
        <p:spPr>
          <a:xfrm>
            <a:off x="461757" y="2080871"/>
            <a:ext cx="7658115" cy="100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CONSTRUCTION + DEMOLITION + RESOURCE + EFFICIENCY </a:t>
            </a: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= CONDEREFF</a:t>
            </a:r>
          </a:p>
          <a:p>
            <a:pPr marL="390952" lvl="5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CB83990-17CE-4FD6-B802-D0C285AB4202}"/>
              </a:ext>
            </a:extLst>
          </p:cNvPr>
          <p:cNvSpPr txBox="1">
            <a:spLocks/>
          </p:cNvSpPr>
          <p:nvPr/>
        </p:nvSpPr>
        <p:spPr>
          <a:xfrm>
            <a:off x="461757" y="4554305"/>
            <a:ext cx="6326224" cy="143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195476" marR="0" indent="-195476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619007" marR="0" indent="-22805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055569" marR="0" indent="-273665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476929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867880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258832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649784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040736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431687" marR="0" indent="-304074" algn="l" defTabSz="781903" rtl="0" latinLnBrk="0">
              <a:lnSpc>
                <a:spcPct val="90000"/>
              </a:lnSpc>
              <a:spcBef>
                <a:spcPts val="855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394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Calibri Light"/>
              </a:rPr>
              <a:t>VIZE: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0">
                <a:solidFill>
                  <a:srgbClr val="536B73"/>
                </a:solidFill>
                <a:latin typeface="Arial" charset="0"/>
                <a:cs typeface="Arial" charset="0"/>
              </a:rPr>
              <a:t>Vyšší efektivita využívání zdrojů a modelů cirkulární ekonomiky v oblasti nakládání se stavebním a demoličním odpadem.</a:t>
            </a:r>
            <a:endParaRPr lang="cs-CZ" sz="1400" b="1" dirty="0">
              <a:solidFill>
                <a:srgbClr val="536B73"/>
              </a:solidFill>
              <a:latin typeface="Arial" charset="0"/>
              <a:ea typeface="Calibri Light"/>
              <a:cs typeface="Arial" charset="0"/>
              <a:sym typeface="Calibri Light"/>
            </a:endParaRPr>
          </a:p>
          <a:p>
            <a:pPr marL="423531" lvl="1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  <a:p>
            <a:pPr marL="0" indent="0" algn="just" hangingPunct="1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Font typeface="Arial"/>
              <a:buNone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86B9BD5-20EE-43DA-9024-5BAE97C75A75}"/>
              </a:ext>
            </a:extLst>
          </p:cNvPr>
          <p:cNvSpPr txBox="1"/>
          <p:nvPr/>
        </p:nvSpPr>
        <p:spPr>
          <a:xfrm>
            <a:off x="2936733" y="6226684"/>
            <a:ext cx="3851248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926460-077E-4955-81E7-992024F54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6" y="235744"/>
            <a:ext cx="2587668" cy="108117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66E5193-2454-40E2-8723-76A8500E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44" y="331130"/>
            <a:ext cx="4642591" cy="11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441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OPŽP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568581" y="2328601"/>
            <a:ext cx="8220604" cy="3040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1.1 – podpora energetické účinnosti  a snižování emisí skleníkových plynů</a:t>
            </a:r>
          </a:p>
          <a:p>
            <a:endParaRPr lang="cs-CZ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1.2 – podpora energie z obnovitelných zdrojů </a:t>
            </a:r>
          </a:p>
          <a:p>
            <a:b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 1.3 – podpora přizpůsobení se změně klimatu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1.4 – podpora přístupu k vodě a udržitelného hospodaření s vodou </a:t>
            </a:r>
          </a:p>
          <a:p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1.5 – Podpora přechodu na oběhové hospodářství </a:t>
            </a:r>
          </a:p>
          <a:p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1.6 – Podpora posilování ochrany a zachování přírody a zelené infrastruktury v městských oblastech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58FC20-FF54-4554-A797-3A30E5C7A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7" y="892279"/>
            <a:ext cx="3095672" cy="8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18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13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výzva - Čistírny odpadních vod a kanalizace</a:t>
            </a:r>
            <a:endParaRPr lang="cs-CZ" sz="24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45AD8D-32EC-845F-B338-8BD799772659}"/>
              </a:ext>
            </a:extLst>
          </p:cNvPr>
          <p:cNvSpPr txBox="1"/>
          <p:nvPr/>
        </p:nvSpPr>
        <p:spPr>
          <a:xfrm>
            <a:off x="542927" y="1788168"/>
            <a:ext cx="8225340" cy="4463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15. 8. 2022 - 28. 2.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4 000 000 000 Kč (vyčerpána z 50%).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obchodní společnosti vlastněné z více než 50% vlastněny veřejným sektorem.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70% z celkových způsobilých výdajů.</a:t>
            </a:r>
          </a:p>
          <a:p>
            <a:endParaRPr lang="cs-CZ" b="1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b="1" dirty="0"/>
              <a:t>Výstavba čistíren odpadních vod a dobudování a výstavba kanalizací</a:t>
            </a:r>
          </a:p>
          <a:p>
            <a:endParaRPr lang="cs-CZ" b="1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A09CDC-6F4B-B450-1EEA-8A667A0C8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" y="4062430"/>
            <a:ext cx="5051581" cy="212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6426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8" y="866176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výzva – Udržitelné nakládání s odpady</a:t>
            </a:r>
            <a:endParaRPr lang="cs-CZ" sz="28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0D6BCB-A75E-DCE7-BC0A-F283BE2DC301}"/>
              </a:ext>
            </a:extLst>
          </p:cNvPr>
          <p:cNvSpPr txBox="1"/>
          <p:nvPr/>
        </p:nvSpPr>
        <p:spPr>
          <a:xfrm>
            <a:off x="542928" y="1585257"/>
            <a:ext cx="8225340" cy="51916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7. 9. 2022 - 30. 6.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1 200 000 000 Kč (vyčerpána z 90%).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obchodní společnosti vlastněné z více než 100% veřejným sektorem, příspěvkové organizace.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Výstavba a modernizace </a:t>
            </a:r>
            <a:r>
              <a:rPr lang="cs-CZ" b="1" dirty="0"/>
              <a:t>sběrných dvorů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Budování zařízení pro úpravu a zpracování </a:t>
            </a:r>
            <a:r>
              <a:rPr lang="cs-CZ" b="1" dirty="0"/>
              <a:t>kalů</a:t>
            </a:r>
            <a:r>
              <a:rPr lang="cs-CZ" dirty="0"/>
              <a:t> z čistíren odpadních vod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Výstavba a modernizace zařízení pro </a:t>
            </a:r>
            <a:r>
              <a:rPr lang="cs-CZ" b="1" dirty="0"/>
              <a:t>materiálové využití odpadů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Systémy pro separaci</a:t>
            </a:r>
            <a:r>
              <a:rPr lang="cs-CZ" dirty="0"/>
              <a:t>/oddělený sběr a svoz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Domácí </a:t>
            </a:r>
            <a:r>
              <a:rPr lang="cs-CZ" b="1" dirty="0"/>
              <a:t>kompostéry</a:t>
            </a:r>
            <a:r>
              <a:rPr lang="cs-CZ" dirty="0"/>
              <a:t>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60C662-D66A-327B-6DE1-B4AD4EC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9" y="4604670"/>
            <a:ext cx="3739163" cy="156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5898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6" y="886951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výzva – Energetické úspory ve veřejné infrastruktuře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D832B9-7688-2573-B337-4A60EC5F3EAB}"/>
              </a:ext>
            </a:extLst>
          </p:cNvPr>
          <p:cNvSpPr txBox="1"/>
          <p:nvPr/>
        </p:nvSpPr>
        <p:spPr>
          <a:xfrm>
            <a:off x="542928" y="1749178"/>
            <a:ext cx="8225340" cy="4705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24. 8. 2022 – 31. 5.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500 000 000 Kč (vyčerpána ze 4%).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obchodní společnosti vlastněné z více než 100% veřejným sektorem,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b="1" dirty="0"/>
              <a:t>Snížení energetické náročnosti/zvýšení účinnosti technologických procesů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energetické náročnosti gastro provozů (školská, sociální, zdravotní zařízení, atd.)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51CA58-87EC-E428-A235-1ADE0B4CC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82" y="4566394"/>
            <a:ext cx="3713301" cy="157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1420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33887" y="929816"/>
            <a:ext cx="7972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výzva – Obnovitelné zdroje energie ve veřejných budovách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9613FC-375C-D6A7-20DE-09DAACF63FA8}"/>
              </a:ext>
            </a:extLst>
          </p:cNvPr>
          <p:cNvSpPr txBox="1"/>
          <p:nvPr/>
        </p:nvSpPr>
        <p:spPr>
          <a:xfrm>
            <a:off x="533887" y="1931638"/>
            <a:ext cx="8225340" cy="5933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24. 8. 2022 – 31. 5.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825 000 000 Kč (vyčerpána ze 7%).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obchodní společnosti vlastněné z více než 100% veřejným sektorem,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vypočítává se dle instalovaného výkonu (70 – 85 % ZV) 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Výstavba a rekonstrukce obnovitelných zdrojů pro veřejné budovy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Výměna zdroje pro vytápění – za tepel. Čerpadlo, kotel na biomasu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Součástí projektu může být i rekonstrukce otopné soustavy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Instalace FVE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Zavedení energetického managementu včetně softwaru a měření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EAA568-A9EB-01F6-07DC-5DA13390F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6" y="4244080"/>
            <a:ext cx="2740665" cy="176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851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461757" y="935324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výzva – Rekultivace starých skládek</a:t>
            </a:r>
            <a:endParaRPr lang="cs-CZ" sz="32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F665C4-CF82-EB1F-5937-AD4FBDC12DB4}"/>
              </a:ext>
            </a:extLst>
          </p:cNvPr>
          <p:cNvSpPr txBox="1"/>
          <p:nvPr/>
        </p:nvSpPr>
        <p:spPr>
          <a:xfrm>
            <a:off x="499823" y="1652006"/>
            <a:ext cx="8225340" cy="51368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7. 9. 2022 – 18. 11.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300 000 000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příspěvkové organizace,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Odstranění rizik kontaminace ohrožující lidské zdraví, vodní zdroje nebo ekosystémy a rekultivace starých skládek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Sanace starých a novodobých ekologických zátěží a rekultivace skládek 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F52F9F-7302-0FD7-4F8C-70CB31E22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17" y="4398240"/>
            <a:ext cx="2882531" cy="182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3997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18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542927" y="859572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výzva – Srážkové vody a opatření proti povodním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D8A556-BB24-295D-EA79-90A55063ED74}"/>
              </a:ext>
            </a:extLst>
          </p:cNvPr>
          <p:cNvSpPr txBox="1"/>
          <p:nvPr/>
        </p:nvSpPr>
        <p:spPr>
          <a:xfrm>
            <a:off x="533887" y="1532008"/>
            <a:ext cx="8225340" cy="707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14. 9. 2022 – 31. 10.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2 500 000 000 Kč (vyčerpána z 8%).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kraje, státní podniky, DSO, příspěvkové organizace, obchodní společnosti, fyzické osoby podnikající, školy, církve, atd...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85% - 95%z celkových způsobilých výdajů.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Realizace protipovodňových opatření</a:t>
            </a:r>
          </a:p>
          <a:p>
            <a:endParaRPr lang="cs-CZ" sz="14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Vsakování a akumulace srážkové vody, zelené střechy, využití šedé vody</a:t>
            </a:r>
            <a:endParaRPr lang="cs-CZ" sz="14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Vybudování technologie pro akumulaci a úpravu srážkových vod – splachování, zálivka, praní atd.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Vybudování technologie pro akumulaci, úpravu a rozvod šedých vod za účelem splachování  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77794-E095-94EA-12AF-DFBBB1241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3" y="2912646"/>
            <a:ext cx="2951867" cy="1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9348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19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660344" y="718731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výzva – Obnova svahových nestabilit</a:t>
            </a:r>
            <a:endParaRPr lang="cs-CZ" sz="32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B04B16-E59E-E8DC-B644-F857B51F1341}"/>
              </a:ext>
            </a:extLst>
          </p:cNvPr>
          <p:cNvSpPr txBox="1"/>
          <p:nvPr/>
        </p:nvSpPr>
        <p:spPr>
          <a:xfrm>
            <a:off x="416469" y="1454288"/>
            <a:ext cx="8225340" cy="6026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16. 11. 2022 – 31. 5.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100 000 000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fyzické osoby,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80% z celkových způsobilých výdajů.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Podpora přizpůsobení se změnám klimatu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Obnova stability narušených svahů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</a:rPr>
              <a:t>stabilizování a sanace svahových nestabilit ohrožujících zdraví, majetek a bezpečnost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</a:rPr>
              <a:t>stabilizování a sanace skalních řícení ohrožujících zdraví, majetek a bezpečnost</a:t>
            </a:r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7E5FC4-9205-175B-A1DF-A88456454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79" y="2544481"/>
            <a:ext cx="3046700" cy="195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761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Kdo jsme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nezisková organizace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11 členských měst a Pardubický kraj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fungujeme od roku 1999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nyní 20 zaměstnanců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sídlo v budově Krajského úřadu v Pardubicích (v 5. patře ve „Věži“)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Poslání: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„Poskytování odborného servisu pro všechny aktéry regionálního rozvoje na území Pardubického kraje a napomáhání realizace rozvojových projektů těchto aktérů“.</a:t>
            </a: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20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výzva – Zprůchodnění migračních překážek pro živočichy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54815" y="1586632"/>
            <a:ext cx="8225340" cy="4435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31. 10. 2022 – 30. 6.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290 000 000 Kč (vyčerpána ze 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veřejnoprávní instituce,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70% - 100% z celkových způsobilých výdajů.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Zprůchodnění migračních překážek pro vodní živočichy a opatření k omezování jejich úmrtnosti</a:t>
            </a:r>
            <a:endParaRPr lang="cs-CZ" sz="1200" b="1" dirty="0">
              <a:effectLst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263886-484E-6A01-0906-9C4BB92B2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3773274"/>
            <a:ext cx="42037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8583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21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NÁRODNÍ PROGRAM ŽIVOTNÍ PROSTŘEDÍ 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418837" y="3440412"/>
            <a:ext cx="8225340" cy="995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Ochrana a zlepšování životního prostředí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Efektivní využívání přírodních zdrojů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2D875DC-8C9C-B07B-F989-131BC5FFA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62" y="1685752"/>
            <a:ext cx="524510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561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22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3/2022 - </a:t>
            </a:r>
            <a:r>
              <a:rPr lang="cs-CZ" sz="2400" dirty="0" err="1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Ekomobilita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54815" y="1586632"/>
            <a:ext cx="8434370" cy="5675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6. 6. 2022 – 15.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600 000 000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církve, veřejnoprávní instituce, obchodní společnosti,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300 000,- Kč na osobní automobil, max. 500 000,- Kč na nákladní automobil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Nákup elektromobilů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>
                <a:effectLst/>
              </a:rPr>
              <a:t>Nákup automobilů s </a:t>
            </a:r>
            <a:r>
              <a:rPr lang="cs-CZ" sz="1400" b="1" dirty="0"/>
              <a:t>hybridním</a:t>
            </a:r>
            <a:r>
              <a:rPr lang="cs-CZ" sz="1400" b="1" dirty="0">
                <a:effectLst/>
              </a:rPr>
              <a:t> pohonem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Pořízení dobíjecích stanic</a:t>
            </a:r>
            <a:endParaRPr lang="cs-CZ" sz="1200" b="1" dirty="0">
              <a:effectLst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2D14C5-87EF-1C19-5A4F-D3BB0D21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55" y="3225397"/>
            <a:ext cx="3488594" cy="231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9773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23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1" y="60444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9/2021 – Zdroje pitné vody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290793" y="871070"/>
            <a:ext cx="8434370" cy="5998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1. 11. 2021 – 31.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450 000 000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obce, DSO, nadace, obchodní společnosti vlastněné více než 50% obcemi,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3 000 000 Kč, 70% způsobilých výdajů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b="1" dirty="0"/>
              <a:t> Realizace nových nebo regenerace stávajících zdrojů vody</a:t>
            </a:r>
            <a:r>
              <a:rPr lang="cs-CZ" sz="1400" dirty="0"/>
              <a:t> pro zásobování obyvatelstva pitnou vodou či realizace nových nebo zkapacitnění stávajících přivaděčů pitné vody (od zdroje vody, skupinového vodovodu, dálkového přivaděče, apod.).</a:t>
            </a:r>
          </a:p>
          <a:p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 </a:t>
            </a:r>
            <a:r>
              <a:rPr lang="cs-CZ" sz="1400" b="1" dirty="0"/>
              <a:t>Instalace nezbytné technologie</a:t>
            </a:r>
            <a:r>
              <a:rPr lang="cs-CZ" sz="1400" dirty="0"/>
              <a:t> a napojení těchto zdrojů nebo přivaděčů na stávající vodovod pro veřejnou potřebu.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3A7699B-BE33-A4A0-A636-C8AA1C367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57" y="4230135"/>
            <a:ext cx="2862885" cy="182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18614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24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311954" y="1156899"/>
            <a:ext cx="8434370" cy="5940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1. 11. 2021 – 31. 12.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300 000 000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Příjemci podpory: obce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Max. 300 000 Kč, 80% způsobilých výdajů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b="1" dirty="0"/>
              <a:t> </a:t>
            </a:r>
            <a:r>
              <a:rPr lang="cs-CZ" sz="1600" b="1" dirty="0"/>
              <a:t>Soustavy individuálních čistíren odpadních vod v podobě DČOV </a:t>
            </a:r>
            <a:r>
              <a:rPr lang="cs-CZ" sz="1600" dirty="0"/>
              <a:t>pro budovy využívané k trvalému rodinnému bydlení (zejména rodinné a bytové domy) a pro budovy ve vlastnictví dané obce, a to v oblastech, kde není z technického či ekonomického hlediska možné připojit nemovitosti ke stokové síti zakončené ČOV.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algn="just"/>
            <a:endParaRPr lang="cs-CZ" sz="1600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9C3640A-F997-7461-D2B5-2658955F8BFF}"/>
              </a:ext>
            </a:extLst>
          </p:cNvPr>
          <p:cNvSpPr/>
          <p:nvPr/>
        </p:nvSpPr>
        <p:spPr>
          <a:xfrm>
            <a:off x="-375731" y="67476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3BA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7/2021 – Domovní čistírny odpadních vod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047E72-0DCC-58E9-14D2-E123F0738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6" y="4256000"/>
            <a:ext cx="2900957" cy="187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23439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25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9079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MINISTERSTVO PRO MÍSTNÍ ROZVOJ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418837" y="3440412"/>
            <a:ext cx="8225340" cy="14813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Podpora a rozvoj regionů </a:t>
            </a:r>
            <a:r>
              <a:rPr lang="cs-CZ" dirty="0"/>
              <a:t>-  2Q/2023 (podmínky neznámé).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Podpora bydlení </a:t>
            </a:r>
            <a:r>
              <a:rPr lang="cs-CZ" dirty="0"/>
              <a:t>– bytové domy bez bariér (žadatelem SVJ – 8.11. 2022 – 20.12.2022)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Cestovní ruch </a:t>
            </a:r>
            <a:r>
              <a:rPr lang="cs-CZ" dirty="0"/>
              <a:t>– vyhlášen 30.11.2022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6BCA80F-C640-2B95-2461-D457B2948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2" y="1815894"/>
            <a:ext cx="3787075" cy="13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566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26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0" y="75655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Rozvoj základní a doprovodné infrastruktury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C4CEE5-AB2D-0553-032A-AFED51D521E3}"/>
              </a:ext>
            </a:extLst>
          </p:cNvPr>
          <p:cNvSpPr txBox="1"/>
          <p:nvPr/>
        </p:nvSpPr>
        <p:spPr>
          <a:xfrm>
            <a:off x="609965" y="1398564"/>
            <a:ext cx="8225340" cy="631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Podání žádostí: 30.11.2022 – 13. 1.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Alokace: 84 000 000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Míra financování: max. 50% z celkových způsobilých výdajů, max. 10 000 000,- kč.</a:t>
            </a:r>
          </a:p>
          <a:p>
            <a:endParaRPr lang="cs-CZ" dirty="0"/>
          </a:p>
          <a:p>
            <a:r>
              <a:rPr lang="cs-CZ" b="1" dirty="0"/>
              <a:t>PODPOROVANÉ AKTIVITY: </a:t>
            </a:r>
          </a:p>
          <a:p>
            <a:endParaRPr lang="cs-CZ" b="1" dirty="0"/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DT 1 - Podpora nadregionálních aktivit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(kraje, obce, města)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Zvýšení vybavení a atraktivity turistických tras  - pěší, cyklo, vodní turistika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2. DT 2 – Rozvoj základní a doprovodné infrastruktury (podnikatelské subjekty – právnické i fyzické osoby)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3. </a:t>
            </a:r>
            <a:r>
              <a:rPr lang="cs-CZ" sz="14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DT 3 – Rozvoj veřejné infrastruktury 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(kraje, obce, města, TIC, geoparky, NNO, církve, mikroregiony)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Podpora a rozvoj cestovního ruchu – vznik nové nebo rozvoj stávající infrastruktury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Výstavba odpočívadel, sociálního zázemí, informační panely, </a:t>
            </a:r>
            <a:r>
              <a:rPr lang="cs-CZ" sz="1400" dirty="0">
                <a:solidFill>
                  <a:schemeClr val="tx1"/>
                </a:solidFill>
                <a:ea typeface="Arial" charset="0"/>
                <a:cs typeface="Arial" charset="0"/>
              </a:rPr>
              <a:t>Elektronické sčítače, navigační cedule – informační panely, odpočívadla a sociální zázemí, nástupní místa – mola a přístavy pro vodní turistiku, pořízení zařízení na úpravu běžeckých tras, rekonstrukce autobusů/mikrobusů, modernizace expozic, vyhlídková místa, rozhledny, </a:t>
            </a:r>
            <a:r>
              <a:rPr lang="cs-CZ" sz="1400" dirty="0" err="1">
                <a:solidFill>
                  <a:schemeClr val="tx1"/>
                </a:solidFill>
                <a:ea typeface="Arial" charset="0"/>
                <a:cs typeface="Arial" charset="0"/>
              </a:rPr>
              <a:t>pumptrack</a:t>
            </a:r>
            <a:r>
              <a:rPr lang="cs-CZ" sz="1400" dirty="0">
                <a:solidFill>
                  <a:schemeClr val="tx1"/>
                </a:solidFill>
                <a:ea typeface="Arial" charset="0"/>
                <a:cs typeface="Arial" charset="0"/>
              </a:rPr>
              <a:t>, …</a:t>
            </a:r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370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27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1931638"/>
            <a:ext cx="8220604" cy="58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dirty="0"/>
          </a:p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9ACC0B-A19F-C8C3-C5C7-C8F528B6889C}"/>
              </a:ext>
            </a:extLst>
          </p:cNvPr>
          <p:cNvSpPr txBox="1"/>
          <p:nvPr/>
        </p:nvSpPr>
        <p:spPr>
          <a:xfrm>
            <a:off x="568581" y="2299013"/>
            <a:ext cx="822060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cs-CZ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16C2B7-8DA2-9DD0-5579-C0D6BB8A4B17}"/>
              </a:ext>
            </a:extLst>
          </p:cNvPr>
          <p:cNvSpPr/>
          <p:nvPr/>
        </p:nvSpPr>
        <p:spPr>
          <a:xfrm>
            <a:off x="106883" y="1764814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SÁTNÍ FOND DOPRAVNÍ INFRASTRUKTURY </a:t>
            </a:r>
            <a:endParaRPr lang="cs-CZ" sz="2000" b="1" dirty="0">
              <a:solidFill>
                <a:srgbClr val="3BA99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2F0CB5-75ED-9F9B-04BB-D416994CE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01" y="2952020"/>
            <a:ext cx="2895995" cy="13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242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6795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94714" y="1905253"/>
            <a:ext cx="8306510" cy="4057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SFDI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Vyhlášení výzvy 2Q/2023.</a:t>
            </a:r>
            <a:endParaRPr lang="cs-CZ" sz="18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Výstavby, rekonstrukce a úpravy.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Výše podpory bude až 85 % způsobilých výdajů, max. výše dotace 20 mil.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Příjemcem obec jako vlastník nebo svazek obcí.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Náklady na PD ve stavebním řízení jsou uznatelné do 7 % ZV.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Rozpočet, projektová dokumentace, stavební povolení. 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Neuznatelné náklady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Veřejné osvětlení, odpočívací plochy, přeložky, kanalizace, sjezdy k sousedním nemovitostem, opěrné zdi, oplocení, demolice objektů překážejících…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Cyklostezky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249F78-15AA-4FA9-95FC-6BDB20661E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842A39-2137-4875-897F-22E3B7B9B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2" y="1022254"/>
            <a:ext cx="2179944" cy="163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7A2190-B4D3-4880-A905-6B2FDFAE6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46" y="1009650"/>
            <a:ext cx="1607131" cy="164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12683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1157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94714" y="1901450"/>
            <a:ext cx="8306510" cy="4057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SFDI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Vyhlášení 2Q/2023.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Výstavby, rekonstrukce a úpravy, lávky, podchody, bezbariérové úpravy nástupišť, autobusové zálivy.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Výše podpory bude až 85 % způsobilých výdajů, max. 20 mil.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Příjemcem obec jako vlastník.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Projektová dokumentace, rozpočet, SP (s nabytím právní moci).</a:t>
            </a:r>
            <a:endParaRPr lang="cs-CZ" sz="1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Uznatelné náklady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Přechody - nasvětlení přechodů, instalace světleného signalizačního zařízení na přechodu.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527586"/>
            <a:ext cx="7972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Chodníky</a:t>
            </a:r>
          </a:p>
          <a:p>
            <a:r>
              <a:rPr lang="cs-CZ" sz="24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(zvyšování bezpečnosti)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E1664B-6C79-49C1-A2EE-F50C465923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88B66F-F333-4D21-98F4-E70A5D8A4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56" y="853520"/>
            <a:ext cx="2970042" cy="197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1142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Hlavní činnost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2000" dirty="0"/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zpracování strategických dokumentů (obce, mikroregiony, kraj, MAS)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zpracování ostatních dokumentů - metodiky, analýzy, programy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inicializace, příprava, zajištění financování = realizace investičních      a neinvestičních strategických projektů na území Pardubického kraje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projektový management (řízení projektů)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cs typeface="Arial" charset="0"/>
              </a:rPr>
              <a:t>administrace veřejných zakázek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6327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30</a:t>
            </a:fld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A98174C-F432-42FC-9717-EC61125A8A9E}"/>
              </a:ext>
            </a:extLst>
          </p:cNvPr>
          <p:cNvSpPr/>
          <p:nvPr/>
        </p:nvSpPr>
        <p:spPr>
          <a:xfrm>
            <a:off x="628799" y="706313"/>
            <a:ext cx="797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Výzvy NSA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29143B3-22B9-4410-8C52-4045454D65BA}"/>
              </a:ext>
            </a:extLst>
          </p:cNvPr>
          <p:cNvSpPr txBox="1"/>
          <p:nvPr/>
        </p:nvSpPr>
        <p:spPr>
          <a:xfrm>
            <a:off x="628799" y="3162047"/>
            <a:ext cx="8225118" cy="3606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NEINVESTIČNÍ VÝZVY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Můj klub – na podporu činnosti s mládeží ve věku 3 až 19 let, do 30.12.2022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Všesportovní organizace – organizace pravidelných pohybových aktivit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Významné sportovní akce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INVESTIČNÍ VÝZVY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Regiony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Standardizovaná sportovní infrastruktura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1358763-C688-4F8C-B66C-C01BD0A63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1" y="1447455"/>
            <a:ext cx="2514034" cy="17145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5BAEDF-D908-2FC9-9B87-9F37AA5E4D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6" y="1546954"/>
            <a:ext cx="2589839" cy="144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9B2174-F8B7-F0FF-C122-3680D2EFE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51" y="1580287"/>
            <a:ext cx="1979305" cy="150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0543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31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  JAK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61698" y="2338030"/>
            <a:ext cx="822060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Operační program Jan Amos Komenský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Nástupce OP Výzkum, vývoj a vzdělávání.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Výzkum a vývoj, vzdělávání, technická pomoc.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Cílem je podpořit kvalitu a dostupnost vzdělávání na všech úrovních – počínaje předškolním vzděláváním a konče oblastí výzkumu a vývoje. 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kapacity, podpora řízení v oblasti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VaVaI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rekonstrukce a adaptace nevyhovujících prostor. Nová výstavba, studijní pomůcky, digitální gramotnost, kurzy a programy zaměřené na celoživotní učení atd.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FC9F085-EBF4-44F7-8E92-4F26D1DDB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83" y="943289"/>
            <a:ext cx="1903318" cy="9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3512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037857-3149-4349-886C-A04C6902DC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32</a:t>
            </a:fld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8BB598-ED8A-48A9-ABFB-CFEF8CEF7DFF}"/>
              </a:ext>
            </a:extLst>
          </p:cNvPr>
          <p:cNvSpPr/>
          <p:nvPr/>
        </p:nvSpPr>
        <p:spPr>
          <a:xfrm>
            <a:off x="542927" y="886859"/>
            <a:ext cx="797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OP  TAK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4D6306-3B5A-495A-8C03-83EF920F8F0E}"/>
              </a:ext>
            </a:extLst>
          </p:cNvPr>
          <p:cNvSpPr txBox="1"/>
          <p:nvPr/>
        </p:nvSpPr>
        <p:spPr>
          <a:xfrm>
            <a:off x="418837" y="2506856"/>
            <a:ext cx="8220604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Operační program Technologie a aplikace pro konkurenceschopnost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Nástupce OP PIK</a:t>
            </a: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Podpora inovací a rozvoje průmyslu 4.0 – robotizace, zefektivnění výroby, energeticky úsporná opatření, podpora podnikového výzkumu a vývoje atd. </a:t>
            </a:r>
          </a:p>
          <a:p>
            <a:pPr>
              <a:buClr>
                <a:srgbClr val="4BB699"/>
              </a:buClr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4.10.2021 schválen programový dokument</a:t>
            </a:r>
          </a:p>
          <a:p>
            <a:pPr>
              <a:buClr>
                <a:srgbClr val="4BB699"/>
              </a:buClr>
            </a:pPr>
            <a:endParaRPr lang="cs-CZ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>
                <a:srgbClr val="4BB699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a střední podniky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23B1ED-FFC7-4FFD-9AF0-A267614DB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80" y="920947"/>
            <a:ext cx="1974587" cy="9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303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32951"/>
            <a:ext cx="9144000" cy="493096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668974" y="3195831"/>
            <a:ext cx="229750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algn="r"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www.rrapk.cz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568731" y="2173093"/>
            <a:ext cx="78825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Děkujeme za Vaši pozornost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802119" y="3880014"/>
            <a:ext cx="4328728" cy="24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info@rrapk.cz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lang="cs-CZ" sz="2200" dirty="0">
              <a:sym typeface="Core Sans C 55 Medium"/>
            </a:endParaRP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náměstí Republiky 12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530 21 Pardubice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lang="cs-CZ" sz="2200" dirty="0">
              <a:latin typeface="Arial" charset="0"/>
              <a:ea typeface="Arial" charset="0"/>
              <a:cs typeface="Arial" charset="0"/>
              <a:sym typeface="Core Sans C 55 Medium"/>
            </a:endParaRP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6791"/>
            <a:ext cx="2358421" cy="755323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2C83DD-AE7A-4389-B07A-F4C22861B3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22956" y="6417936"/>
            <a:ext cx="92396" cy="2501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307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875438"/>
            <a:ext cx="5541094" cy="4240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Hlavní činnost</a:t>
            </a:r>
            <a:endParaRPr sz="3600" b="1" dirty="0">
              <a:solidFill>
                <a:srgbClr val="3BA9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9" y="1624613"/>
            <a:ext cx="8306510" cy="43579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realizujeme dlouhodobé mezinárodní projekty - AQUARES, CONDEREFF</a:t>
            </a:r>
            <a:endParaRPr lang="en-US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realizujeme dlouhodobé projekty – I-KAP II a SA II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provozujeme Centrum na podporu zemědělců a Regionální odpadové centrum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20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zkonzultujeme Váš </a:t>
            </a:r>
            <a:r>
              <a:rPr lang="cs-CZ" sz="2000" b="1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</a:rPr>
              <a:t>projektový záměr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en-US" sz="20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0"/>
            <a:ext cx="1128015" cy="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08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OD NÁPADU K PROJEKTOVÉMU ZÁMĚRU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, někdy se nazývá též zakládací nebo identifikační listina projektu → dostačující rozsah 1x A4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volba </a:t>
            </a: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nositele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charakter a zaměření projektu - 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soulad výzvy s potřebami nositele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stručný popis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cíl a přínosy projektu</a:t>
            </a: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Projektové záměry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5E4DAE-3C4E-4BB2-98E1-85FDD3F8D8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4131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výstupy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místo realizace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harmonogram projektu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náklady projek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tu (celkové náklady projektu, </a:t>
            </a:r>
            <a:r>
              <a:rPr lang="cs-CZ" sz="1800" u="sng" dirty="0">
                <a:solidFill>
                  <a:srgbClr val="536B73"/>
                </a:solidFill>
                <a:latin typeface="Arial" charset="0"/>
                <a:cs typeface="Arial" charset="0"/>
              </a:rPr>
              <a:t>včetně spolufinancování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)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partneři</a:t>
            </a: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b="1" dirty="0">
                <a:solidFill>
                  <a:srgbClr val="536B73"/>
                </a:solidFill>
                <a:latin typeface="Arial" charset="0"/>
                <a:cs typeface="Arial" charset="0"/>
              </a:rPr>
              <a:t>stádium příprav </a:t>
            </a: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b="1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marL="244345" indent="-244345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Tx/>
              <a:buChar char="▪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…nyní lze o projektu reálně jednat s dalšími lidmi, partnery, oponenty, kolegy…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b="1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Projektové záměry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5E4DAE-3C4E-4BB2-98E1-85FDD3F8D8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290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08842" y="1498804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DOTACE JSOU VELKÝ BUSINESS → do tohoto odvětví se rekrutuje mnoho „nečestných odborníků“</a:t>
            </a:r>
            <a:endParaRPr lang="cs-CZ" sz="1800" dirty="0">
              <a:solidFill>
                <a:srgbClr val="536B73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Jak poznáte nečestný externí subjekt?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nejasné zdroje financování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máme kontakty v Bruselu, zajistíme Vám přímé dotace z Bruselu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dotace RYCHLE, SNADNO, BEZ ZÁVAZKŮ, BEZ NÁMAHY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cs typeface="Arial" charset="0"/>
              </a:rPr>
              <a:t>stoupající výše poplatků, začínající na výši, kdy zdánlivě nic neriskujete, ale smlouva Vás zavazuje pokračovat zejména v placení dalších poplatků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Spolupráce s externími subjekty - POZOR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EF9F2B-F6C8-4BAB-8571-2635B2E9AB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1783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50682"/>
            <a:ext cx="9144000" cy="607318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3" name="Title 1"/>
          <p:cNvSpPr txBox="1">
            <a:spLocks noGrp="1"/>
          </p:cNvSpPr>
          <p:nvPr>
            <p:ph type="ctrTitle"/>
          </p:nvPr>
        </p:nvSpPr>
        <p:spPr>
          <a:xfrm>
            <a:off x="461757" y="1876426"/>
            <a:ext cx="5541094" cy="12641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>
                <a:solidFill>
                  <a:srgbClr val="325A91"/>
                </a:solidFill>
              </a:defRPr>
            </a:lvl1pPr>
          </a:lstStyle>
          <a:p>
            <a:r>
              <a:rPr lang="cs-CZ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Plan</a:t>
            </a:r>
            <a:endParaRPr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61756" y="1378666"/>
            <a:ext cx="8306510" cy="4358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základem je zpracovaný projektový záměr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konzultujte Váš záměr s více subjekty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u="sng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nikdo Vám dotaci nemůže garantovat</a:t>
            </a: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lze neuspět z mnoha důvodů a nelze ji nárokovat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důležité definovat rozsah spolupráce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definovat odpovědnosti – kdo za co ručí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definovat termíny (soulad s podmínkami výzvy)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požadujte a ověřte si reference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požadujte smlouvu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pro VZ – pojištění profesní odpovědnosti  </a:t>
            </a: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cs-CZ" sz="1800" dirty="0">
                <a:solidFill>
                  <a:srgbClr val="536B73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nutnost dodržovat podmínky stanovené dotačním titulem </a:t>
            </a:r>
          </a:p>
          <a:p>
            <a:pPr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0000"/>
              </a:lnSpc>
              <a:spcBef>
                <a:spcPts val="257"/>
              </a:spcBef>
              <a:buClr>
                <a:srgbClr val="00A59B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7D7D7D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cs-CZ" sz="1800" dirty="0">
              <a:solidFill>
                <a:srgbClr val="536B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6" name="Subtitle 2"/>
          <p:cNvSpPr txBox="1"/>
          <p:nvPr/>
        </p:nvSpPr>
        <p:spPr>
          <a:xfrm>
            <a:off x="461757" y="6251313"/>
            <a:ext cx="1441471" cy="60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9095" rIns="39095" anchor="ctr">
            <a:normAutofit/>
          </a:bodyPr>
          <a:lstStyle/>
          <a:p>
            <a:pPr>
              <a:lnSpc>
                <a:spcPct val="150000"/>
              </a:lnSpc>
              <a:spcBef>
                <a:spcPts val="855"/>
              </a:spcBef>
              <a:defRPr sz="1600">
                <a:solidFill>
                  <a:srgbClr val="FFFFFF"/>
                </a:solidFill>
              </a:defRPr>
            </a:pPr>
            <a:endParaRPr sz="1368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ovéPole 2"/>
          <p:cNvSpPr txBox="1"/>
          <p:nvPr/>
        </p:nvSpPr>
        <p:spPr>
          <a:xfrm>
            <a:off x="7542042" y="6357502"/>
            <a:ext cx="13118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www.rrapk.cz</a:t>
            </a:r>
            <a:endParaRPr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53" y="329611"/>
            <a:ext cx="1128015" cy="238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EE6BB8D-DA16-467B-A718-A5C9D3BB60D4}"/>
              </a:ext>
            </a:extLst>
          </p:cNvPr>
          <p:cNvSpPr/>
          <p:nvPr/>
        </p:nvSpPr>
        <p:spPr>
          <a:xfrm>
            <a:off x="628799" y="748626"/>
            <a:ext cx="7972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BA99A"/>
                </a:solidFill>
                <a:latin typeface="Arial" charset="0"/>
                <a:ea typeface="Arial" charset="0"/>
                <a:cs typeface="Arial" charset="0"/>
              </a:rPr>
              <a:t>Spolupráce s externími subjekty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EF9F2B-F6C8-4BAB-8571-2635B2E9AB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08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336512"/>
            <a:ext cx="9144000" cy="2530366"/>
          </a:xfrm>
          <a:prstGeom prst="rect">
            <a:avLst/>
          </a:prstGeom>
          <a:gradFill>
            <a:gsLst>
              <a:gs pos="0">
                <a:srgbClr val="4BB699"/>
              </a:gs>
              <a:gs pos="100000">
                <a:srgbClr val="005A5D"/>
              </a:gs>
            </a:gsLst>
            <a:lin ang="21594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0" name="TextovéPole 2"/>
          <p:cNvSpPr txBox="1"/>
          <p:nvPr/>
        </p:nvSpPr>
        <p:spPr>
          <a:xfrm>
            <a:off x="608063" y="4623982"/>
            <a:ext cx="187912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800" dirty="0">
                <a:latin typeface="Arial" charset="0"/>
                <a:ea typeface="Arial" charset="0"/>
                <a:cs typeface="Arial" charset="0"/>
                <a:sym typeface="Core Sans C 55 Medium"/>
              </a:rPr>
              <a:t>Jan Gregor</a:t>
            </a:r>
            <a:endParaRPr sz="2800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411" name="Obdélník 5"/>
          <p:cNvSpPr txBox="1"/>
          <p:nvPr/>
        </p:nvSpPr>
        <p:spPr>
          <a:xfrm>
            <a:off x="568731" y="2984322"/>
            <a:ext cx="78825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9095" rIns="39095">
            <a:spAutoFit/>
          </a:bodyPr>
          <a:lstStyle/>
          <a:p>
            <a:pPr defTabSz="390952">
              <a:defRPr sz="4500">
                <a:solidFill>
                  <a:srgbClr val="FFFFFF"/>
                </a:solidFill>
                <a:latin typeface="Core Sans C 65 Bold"/>
                <a:ea typeface="Core Sans C 65 Bold"/>
                <a:cs typeface="Core Sans C 65 Bold"/>
                <a:sym typeface="Core Sans C 65 Bold"/>
              </a:defRPr>
            </a:pPr>
            <a:r>
              <a:rPr lang="cs-CZ" sz="3600" b="1" dirty="0">
                <a:solidFill>
                  <a:srgbClr val="4BB699"/>
                </a:solidFill>
                <a:latin typeface="Arial" charset="0"/>
                <a:ea typeface="Arial" charset="0"/>
                <a:cs typeface="Arial" charset="0"/>
              </a:rPr>
              <a:t>Dotační příležitosti pro obce</a:t>
            </a:r>
            <a:endParaRPr sz="3600" b="1" dirty="0">
              <a:solidFill>
                <a:srgbClr val="4BB69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ovéPole 2"/>
          <p:cNvSpPr txBox="1"/>
          <p:nvPr/>
        </p:nvSpPr>
        <p:spPr>
          <a:xfrm>
            <a:off x="7290089" y="6113812"/>
            <a:ext cx="12347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1400" b="1" dirty="0">
                <a:latin typeface="Arial" charset="0"/>
                <a:ea typeface="Arial" charset="0"/>
                <a:cs typeface="Arial" charset="0"/>
              </a:rPr>
              <a:t>www.rrapk.cz</a:t>
            </a:r>
          </a:p>
        </p:txBody>
      </p:sp>
      <p:sp>
        <p:nvSpPr>
          <p:cNvPr id="8" name="TextovéPole 2"/>
          <p:cNvSpPr txBox="1"/>
          <p:nvPr/>
        </p:nvSpPr>
        <p:spPr>
          <a:xfrm>
            <a:off x="568731" y="4466943"/>
            <a:ext cx="79018" cy="4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sp>
        <p:nvSpPr>
          <p:cNvPr id="10" name="TextovéPole 2"/>
          <p:cNvSpPr txBox="1"/>
          <p:nvPr/>
        </p:nvSpPr>
        <p:spPr>
          <a:xfrm>
            <a:off x="576164" y="5314399"/>
            <a:ext cx="25395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9095" rIns="39095">
            <a:spAutoFit/>
          </a:bodyPr>
          <a:lstStyle/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052">
                <a:latin typeface="Arial" charset="0"/>
                <a:ea typeface="Arial" charset="0"/>
                <a:cs typeface="Arial" charset="0"/>
                <a:sym typeface="Calibri Light"/>
              </a:rPr>
              <a:t>jan</a:t>
            </a:r>
            <a:r>
              <a:rPr lang="cs-CZ" sz="2052" dirty="0">
                <a:latin typeface="Arial" charset="0"/>
                <a:ea typeface="Arial" charset="0"/>
                <a:cs typeface="Arial" charset="0"/>
                <a:sym typeface="Calibri Light"/>
              </a:rPr>
              <a:t>.gregor@rrapk.cz </a:t>
            </a:r>
          </a:p>
          <a:p>
            <a:pPr>
              <a:spcBef>
                <a:spcPts val="513"/>
              </a:spcBef>
              <a:defRPr sz="2200">
                <a:solidFill>
                  <a:srgbClr val="FFFFFF"/>
                </a:solidFill>
                <a:latin typeface="Core Sans C 55 Medium"/>
                <a:ea typeface="Core Sans C 55 Medium"/>
                <a:cs typeface="Core Sans C 55 Medium"/>
                <a:sym typeface="Core Sans C 55 Medium"/>
              </a:defRPr>
            </a:pPr>
            <a:r>
              <a:rPr lang="cs-CZ" sz="2200" dirty="0">
                <a:sym typeface="Core Sans C 55 Medium"/>
              </a:rPr>
              <a:t>603 235 040</a:t>
            </a:r>
            <a:endParaRPr sz="2052" dirty="0">
              <a:latin typeface="Arial" charset="0"/>
              <a:ea typeface="Arial" charset="0"/>
              <a:cs typeface="Arial" charset="0"/>
              <a:sym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3" y="615482"/>
            <a:ext cx="5092958" cy="163110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981A97-7A8A-4C99-9AD8-E83E5BDF9B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2484</Words>
  <Application>Microsoft Office PowerPoint</Application>
  <PresentationFormat>Předvádění na obrazovce (4:3)</PresentationFormat>
  <Paragraphs>474</Paragraphs>
  <Slides>33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Core Sans C 55 Medium</vt:lpstr>
      <vt:lpstr>Times New Roman</vt:lpstr>
      <vt:lpstr>Wingdings</vt:lpstr>
      <vt:lpstr>Office Theme</vt:lpstr>
      <vt:lpstr>Prezentace aplikace PowerPoint</vt:lpstr>
      <vt:lpstr>Kdo jsme</vt:lpstr>
      <vt:lpstr>Hlavní činnost</vt:lpstr>
      <vt:lpstr>Hlavní činnost</vt:lpstr>
      <vt:lpstr>Plan</vt:lpstr>
      <vt:lpstr>Plan</vt:lpstr>
      <vt:lpstr>Plan</vt:lpstr>
      <vt:lpstr>Plan</vt:lpstr>
      <vt:lpstr>Prezentace aplikace PowerPoint</vt:lpstr>
      <vt:lpstr>Projekt AQUARES  Water reuse policies advancement for resource efficient European regions  </vt:lpstr>
      <vt:lpstr>Projekt CONDEREFF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Plan</vt:lpstr>
      <vt:lpstr>Plan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Klára Štefančová</dc:creator>
  <cp:lastModifiedBy>Jan Gregor</cp:lastModifiedBy>
  <cp:revision>105</cp:revision>
  <dcterms:modified xsi:type="dcterms:W3CDTF">2022-12-02T09:57:33Z</dcterms:modified>
</cp:coreProperties>
</file>