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62" r:id="rId3"/>
    <p:sldId id="270" r:id="rId4"/>
    <p:sldId id="271" r:id="rId5"/>
    <p:sldId id="288" r:id="rId6"/>
    <p:sldId id="294" r:id="rId7"/>
    <p:sldId id="295" r:id="rId8"/>
    <p:sldId id="291" r:id="rId9"/>
    <p:sldId id="321" r:id="rId10"/>
    <p:sldId id="276" r:id="rId11"/>
    <p:sldId id="329" r:id="rId12"/>
    <p:sldId id="308" r:id="rId13"/>
    <p:sldId id="341" r:id="rId14"/>
    <p:sldId id="343" r:id="rId15"/>
    <p:sldId id="342" r:id="rId16"/>
    <p:sldId id="344" r:id="rId17"/>
    <p:sldId id="345" r:id="rId18"/>
    <p:sldId id="346" r:id="rId19"/>
    <p:sldId id="347" r:id="rId20"/>
    <p:sldId id="348" r:id="rId21"/>
    <p:sldId id="340" r:id="rId22"/>
    <p:sldId id="309" r:id="rId23"/>
    <p:sldId id="310" r:id="rId24"/>
    <p:sldId id="322" r:id="rId25"/>
    <p:sldId id="323" r:id="rId26"/>
    <p:sldId id="324" r:id="rId27"/>
    <p:sldId id="325" r:id="rId28"/>
    <p:sldId id="326" r:id="rId29"/>
    <p:sldId id="328" r:id="rId30"/>
    <p:sldId id="333" r:id="rId31"/>
    <p:sldId id="336" r:id="rId32"/>
    <p:sldId id="337" r:id="rId33"/>
    <p:sldId id="338" r:id="rId34"/>
    <p:sldId id="350" r:id="rId35"/>
    <p:sldId id="335" r:id="rId36"/>
    <p:sldId id="334" r:id="rId37"/>
    <p:sldId id="349" r:id="rId38"/>
    <p:sldId id="339" r:id="rId39"/>
    <p:sldId id="320" r:id="rId40"/>
    <p:sldId id="272" r:id="rId41"/>
    <p:sldId id="332" r:id="rId42"/>
    <p:sldId id="307" r:id="rId43"/>
    <p:sldId id="319" r:id="rId44"/>
    <p:sldId id="269" r:id="rId45"/>
  </p:sldIdLst>
  <p:sldSz cx="9144000" cy="6858000" type="screen4x3"/>
  <p:notesSz cx="6858000" cy="9144000"/>
  <p:defaultTextStyle>
    <a:defPPr marL="0" marR="0" indent="0" algn="l" defTabSz="80174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78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0174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7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00873" algn="l" defTabSz="80174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7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801746" algn="l" defTabSz="80174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7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202619" algn="l" defTabSz="80174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7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603492" algn="l" defTabSz="80174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7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004365" algn="l" defTabSz="80174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7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405238" algn="l" defTabSz="80174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7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2806111" algn="l" defTabSz="80174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7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206984" algn="l" defTabSz="80174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7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A99A"/>
    <a:srgbClr val="536B73"/>
    <a:srgbClr val="4BB699"/>
    <a:srgbClr val="005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68467" autoAdjust="0"/>
  </p:normalViewPr>
  <p:slideViewPr>
    <p:cSldViewPr snapToGrid="0" snapToObjects="1">
      <p:cViewPr varScale="1">
        <p:scale>
          <a:sx n="78" d="100"/>
          <a:sy n="78" d="100"/>
        </p:scale>
        <p:origin x="26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7" name="Shape 4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052">
        <a:latin typeface="+mn-lt"/>
        <a:ea typeface="+mn-ea"/>
        <a:cs typeface="+mn-cs"/>
        <a:sym typeface="Calibri"/>
      </a:defRPr>
    </a:lvl1pPr>
    <a:lvl2pPr indent="200436" latinLnBrk="0">
      <a:defRPr sz="1052">
        <a:latin typeface="+mn-lt"/>
        <a:ea typeface="+mn-ea"/>
        <a:cs typeface="+mn-cs"/>
        <a:sym typeface="Calibri"/>
      </a:defRPr>
    </a:lvl2pPr>
    <a:lvl3pPr indent="400873" latinLnBrk="0">
      <a:defRPr sz="1052">
        <a:latin typeface="+mn-lt"/>
        <a:ea typeface="+mn-ea"/>
        <a:cs typeface="+mn-cs"/>
        <a:sym typeface="Calibri"/>
      </a:defRPr>
    </a:lvl3pPr>
    <a:lvl4pPr indent="601309" latinLnBrk="0">
      <a:defRPr sz="1052">
        <a:latin typeface="+mn-lt"/>
        <a:ea typeface="+mn-ea"/>
        <a:cs typeface="+mn-cs"/>
        <a:sym typeface="Calibri"/>
      </a:defRPr>
    </a:lvl4pPr>
    <a:lvl5pPr indent="801746" latinLnBrk="0">
      <a:defRPr sz="1052">
        <a:latin typeface="+mn-lt"/>
        <a:ea typeface="+mn-ea"/>
        <a:cs typeface="+mn-cs"/>
        <a:sym typeface="Calibri"/>
      </a:defRPr>
    </a:lvl5pPr>
    <a:lvl6pPr indent="1002182" latinLnBrk="0">
      <a:defRPr sz="1052">
        <a:latin typeface="+mn-lt"/>
        <a:ea typeface="+mn-ea"/>
        <a:cs typeface="+mn-cs"/>
        <a:sym typeface="Calibri"/>
      </a:defRPr>
    </a:lvl6pPr>
    <a:lvl7pPr indent="1202619" latinLnBrk="0">
      <a:defRPr sz="1052">
        <a:latin typeface="+mn-lt"/>
        <a:ea typeface="+mn-ea"/>
        <a:cs typeface="+mn-cs"/>
        <a:sym typeface="Calibri"/>
      </a:defRPr>
    </a:lvl7pPr>
    <a:lvl8pPr indent="1403055" latinLnBrk="0">
      <a:defRPr sz="1052">
        <a:latin typeface="+mn-lt"/>
        <a:ea typeface="+mn-ea"/>
        <a:cs typeface="+mn-cs"/>
        <a:sym typeface="Calibri"/>
      </a:defRPr>
    </a:lvl8pPr>
    <a:lvl9pPr indent="1603492" latinLnBrk="0">
      <a:defRPr sz="1052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8994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797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5727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9592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8788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0258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1560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2696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2831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3109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975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050" b="1" dirty="0">
                <a:solidFill>
                  <a:srgbClr val="536B73"/>
                </a:solidFill>
                <a:latin typeface="Arial" charset="0"/>
                <a:cs typeface="Arial" charset="0"/>
              </a:rPr>
              <a:t>OD NÁPADU K PROJEKTOVÉMU ZÁMĚRU</a:t>
            </a:r>
            <a:r>
              <a:rPr lang="cs-CZ" sz="1050" dirty="0">
                <a:solidFill>
                  <a:srgbClr val="536B73"/>
                </a:solidFill>
                <a:latin typeface="Arial" charset="0"/>
                <a:cs typeface="Arial" charset="0"/>
              </a:rPr>
              <a:t>, někdy se nazývá též zakládací nebo identifikační listina projektu → dostačující rozsah 1A4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050" dirty="0">
                <a:solidFill>
                  <a:srgbClr val="536B73"/>
                </a:solidFill>
                <a:latin typeface="Arial" charset="0"/>
                <a:cs typeface="Arial" charset="0"/>
              </a:rPr>
              <a:t>volba </a:t>
            </a:r>
            <a:r>
              <a:rPr lang="cs-CZ" sz="1050" b="1" dirty="0">
                <a:solidFill>
                  <a:srgbClr val="536B73"/>
                </a:solidFill>
                <a:latin typeface="Arial" charset="0"/>
                <a:cs typeface="Arial" charset="0"/>
              </a:rPr>
              <a:t>nositele</a:t>
            </a:r>
            <a:r>
              <a:rPr lang="cs-CZ" sz="1050" dirty="0">
                <a:solidFill>
                  <a:srgbClr val="536B73"/>
                </a:solidFill>
                <a:latin typeface="Arial" charset="0"/>
                <a:cs typeface="Arial" charset="0"/>
              </a:rPr>
              <a:t> projektu (zohlednění  podmínek výzvy a dalších okolností souvisejících s realizací a udržitelností projektu)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050" b="1" dirty="0">
                <a:solidFill>
                  <a:srgbClr val="536B73"/>
                </a:solidFill>
                <a:latin typeface="Arial" charset="0"/>
                <a:cs typeface="Arial" charset="0"/>
              </a:rPr>
              <a:t>charakter a zaměření projektu </a:t>
            </a:r>
            <a:r>
              <a:rPr lang="cs-CZ" sz="1050" dirty="0">
                <a:solidFill>
                  <a:srgbClr val="536B73"/>
                </a:solidFill>
                <a:latin typeface="Arial" charset="0"/>
                <a:cs typeface="Arial" charset="0"/>
              </a:rPr>
              <a:t>(definovat jasně v souladu s podmínkami výzvy a zároveň v souladu s potřebami nositele)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050" b="1" dirty="0">
                <a:solidFill>
                  <a:srgbClr val="536B73"/>
                </a:solidFill>
                <a:latin typeface="Arial" charset="0"/>
                <a:cs typeface="Arial" charset="0"/>
              </a:rPr>
              <a:t>stručný popis </a:t>
            </a:r>
            <a:r>
              <a:rPr lang="cs-CZ" sz="1050" dirty="0">
                <a:solidFill>
                  <a:srgbClr val="536B73"/>
                </a:solidFill>
                <a:latin typeface="Arial" charset="0"/>
                <a:cs typeface="Arial" charset="0"/>
              </a:rPr>
              <a:t>(v několika větách obsahující základní náplň projektu pro veřejnost, spolupracující subjekty, radu, zastupitelstvo…atp.)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050" b="1" dirty="0">
                <a:solidFill>
                  <a:srgbClr val="536B73"/>
                </a:solidFill>
                <a:latin typeface="Arial" charset="0"/>
                <a:cs typeface="Arial" charset="0"/>
              </a:rPr>
              <a:t>cíl a přínosy projektu </a:t>
            </a:r>
            <a:r>
              <a:rPr lang="cs-CZ" sz="1050" dirty="0">
                <a:solidFill>
                  <a:srgbClr val="536B73"/>
                </a:solidFill>
                <a:latin typeface="Arial" charset="0"/>
                <a:cs typeface="Arial" charset="0"/>
              </a:rPr>
              <a:t>(kam se chceme realizací projektu dostat, výsledek realizace projektu, popis služeb - produktů - díla, cíl je změna dosažená projektem, opět nutný soulad s cílem dotačního titulu, je nezbytné uvědomit si co nám konkrétně projekt přinese…např. kapacita, bezbariérovost, moderní technologie, konektivita atp.)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3764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9639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833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93946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3694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13107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1370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68859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02482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24292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443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050" b="1" dirty="0">
                <a:solidFill>
                  <a:srgbClr val="536B73"/>
                </a:solidFill>
                <a:latin typeface="Arial" charset="0"/>
                <a:cs typeface="Arial" charset="0"/>
              </a:rPr>
              <a:t>výstupy projektu </a:t>
            </a:r>
            <a:r>
              <a:rPr lang="cs-CZ" sz="1050" dirty="0">
                <a:solidFill>
                  <a:srgbClr val="536B73"/>
                </a:solidFill>
                <a:latin typeface="Arial" charset="0"/>
                <a:cs typeface="Arial" charset="0"/>
              </a:rPr>
              <a:t>(vše co je potřeba dodat – vykonat, aby nastala uvedená změna, co se bude fyzicky realizovat - nakupovat tzn. konkrétní dodávky, předmět dodání)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050" b="1" dirty="0">
                <a:solidFill>
                  <a:srgbClr val="536B73"/>
                </a:solidFill>
                <a:latin typeface="Arial" charset="0"/>
                <a:cs typeface="Arial" charset="0"/>
              </a:rPr>
              <a:t>místo realizace </a:t>
            </a:r>
            <a:r>
              <a:rPr lang="cs-CZ" sz="1050" dirty="0">
                <a:solidFill>
                  <a:srgbClr val="536B73"/>
                </a:solidFill>
                <a:latin typeface="Arial" charset="0"/>
                <a:cs typeface="Arial" charset="0"/>
              </a:rPr>
              <a:t>(dle fyzické realizace projektu)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050" b="1" dirty="0">
                <a:solidFill>
                  <a:srgbClr val="536B73"/>
                </a:solidFill>
                <a:latin typeface="Arial" charset="0"/>
                <a:cs typeface="Arial" charset="0"/>
              </a:rPr>
              <a:t>harmonogram projektu </a:t>
            </a:r>
            <a:r>
              <a:rPr lang="cs-CZ" sz="1050" dirty="0">
                <a:solidFill>
                  <a:srgbClr val="536B73"/>
                </a:solidFill>
                <a:latin typeface="Arial" charset="0"/>
                <a:cs typeface="Arial" charset="0"/>
              </a:rPr>
              <a:t>(reálné termíny s ohledem na stav příprav)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050" b="1" dirty="0">
                <a:solidFill>
                  <a:srgbClr val="536B73"/>
                </a:solidFill>
                <a:latin typeface="Arial" charset="0"/>
                <a:cs typeface="Arial" charset="0"/>
              </a:rPr>
              <a:t>náklady projek</a:t>
            </a:r>
            <a:r>
              <a:rPr lang="cs-CZ" sz="1050" dirty="0">
                <a:solidFill>
                  <a:srgbClr val="536B73"/>
                </a:solidFill>
                <a:latin typeface="Arial" charset="0"/>
                <a:cs typeface="Arial" charset="0"/>
              </a:rPr>
              <a:t>tu (nutné si uvědomit celkové náklady projektu, tedy včetně přípravy, realizace, udržitelnosti a jakýchkoliv dalších vyvolaných nákladů </a:t>
            </a:r>
            <a:r>
              <a:rPr lang="cs-CZ" sz="1050" u="sng" dirty="0">
                <a:solidFill>
                  <a:srgbClr val="536B73"/>
                </a:solidFill>
                <a:latin typeface="Arial" charset="0"/>
                <a:cs typeface="Arial" charset="0"/>
              </a:rPr>
              <a:t>včetně spolufinancování</a:t>
            </a:r>
            <a:r>
              <a:rPr lang="cs-CZ" sz="1050" dirty="0">
                <a:solidFill>
                  <a:srgbClr val="536B73"/>
                </a:solidFill>
                <a:latin typeface="Arial" charset="0"/>
                <a:cs typeface="Arial" charset="0"/>
              </a:rPr>
              <a:t>)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050" b="1" dirty="0">
                <a:solidFill>
                  <a:srgbClr val="536B73"/>
                </a:solidFill>
                <a:latin typeface="Arial" charset="0"/>
                <a:cs typeface="Arial" charset="0"/>
              </a:rPr>
              <a:t>partneři</a:t>
            </a:r>
            <a:r>
              <a:rPr lang="cs-CZ" sz="1050" dirty="0">
                <a:solidFill>
                  <a:srgbClr val="536B73"/>
                </a:solidFill>
                <a:latin typeface="Arial" charset="0"/>
                <a:cs typeface="Arial" charset="0"/>
              </a:rPr>
              <a:t> (osoby nebo organizace, které jsou aktivně zapojené do projektu, nebo jejichž zájmy mohou být pozitivně nebo negativně projektem ovlivněny)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050" b="1" dirty="0">
                <a:solidFill>
                  <a:srgbClr val="536B73"/>
                </a:solidFill>
                <a:latin typeface="Arial" charset="0"/>
                <a:cs typeface="Arial" charset="0"/>
              </a:rPr>
              <a:t>stádium příprav </a:t>
            </a:r>
            <a:r>
              <a:rPr lang="cs-CZ" sz="1050" dirty="0">
                <a:solidFill>
                  <a:srgbClr val="536B73"/>
                </a:solidFill>
                <a:latin typeface="Arial" charset="0"/>
                <a:cs typeface="Arial" charset="0"/>
              </a:rPr>
              <a:t>(idea? PD? SP? ……)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050" dirty="0">
                <a:solidFill>
                  <a:srgbClr val="536B73"/>
                </a:solidFill>
                <a:latin typeface="Arial" charset="0"/>
                <a:cs typeface="Arial" charset="0"/>
              </a:rPr>
              <a:t>…nyní lze o projektu reálně jednat s dalšími lidmi, partnery, oponenty, kolegy…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18536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41794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65925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09698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91080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4420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58435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8684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2893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5819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2741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2771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0390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3886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672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143000" y="1123070"/>
            <a:ext cx="6858001" cy="2389105"/>
          </a:xfrm>
          <a:prstGeom prst="rect">
            <a:avLst/>
          </a:prstGeom>
        </p:spPr>
        <p:txBody>
          <a:bodyPr anchor="b"/>
          <a:lstStyle>
            <a:lvl1pPr algn="ctr">
              <a:defRPr sz="5131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4309"/>
            <a:ext cx="6858001" cy="165680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052"/>
            </a:lvl1pPr>
            <a:lvl2pPr marL="0" indent="390952" algn="ctr">
              <a:buSzTx/>
              <a:buFontTx/>
              <a:buNone/>
              <a:defRPr sz="2052"/>
            </a:lvl2pPr>
            <a:lvl3pPr marL="0" indent="781903" algn="ctr">
              <a:buSzTx/>
              <a:buFontTx/>
              <a:buNone/>
              <a:defRPr sz="2052"/>
            </a:lvl3pPr>
            <a:lvl4pPr marL="0" indent="1172855" algn="ctr">
              <a:buSzTx/>
              <a:buFontTx/>
              <a:buNone/>
              <a:defRPr sz="2052"/>
            </a:lvl4pPr>
            <a:lvl5pPr marL="0" indent="1563807" algn="ctr">
              <a:buSzTx/>
              <a:buFontTx/>
              <a:buNone/>
              <a:defRPr sz="205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623888" y="1710816"/>
            <a:ext cx="7886701" cy="2854537"/>
          </a:xfrm>
          <a:prstGeom prst="rect">
            <a:avLst/>
          </a:prstGeom>
        </p:spPr>
        <p:txBody>
          <a:bodyPr anchor="b"/>
          <a:lstStyle>
            <a:lvl1pPr>
              <a:defRPr sz="5131"/>
            </a:lvl1pPr>
          </a:lstStyle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8" y="4592356"/>
            <a:ext cx="7886701" cy="150113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52">
                <a:solidFill>
                  <a:srgbClr val="888888"/>
                </a:solidFill>
              </a:defRPr>
            </a:lvl1pPr>
            <a:lvl2pPr marL="0" indent="390952">
              <a:buSzTx/>
              <a:buFontTx/>
              <a:buNone/>
              <a:defRPr sz="2052">
                <a:solidFill>
                  <a:srgbClr val="888888"/>
                </a:solidFill>
              </a:defRPr>
            </a:lvl2pPr>
            <a:lvl3pPr marL="0" indent="781903">
              <a:buSzTx/>
              <a:buFontTx/>
              <a:buNone/>
              <a:defRPr sz="2052">
                <a:solidFill>
                  <a:srgbClr val="888888"/>
                </a:solidFill>
              </a:defRPr>
            </a:lvl3pPr>
            <a:lvl4pPr marL="0" indent="1172855">
              <a:buSzTx/>
              <a:buFontTx/>
              <a:buNone/>
              <a:defRPr sz="2052">
                <a:solidFill>
                  <a:srgbClr val="888888"/>
                </a:solidFill>
              </a:defRPr>
            </a:lvl4pPr>
            <a:lvl5pPr marL="0" indent="1563807">
              <a:buSzTx/>
              <a:buFontTx/>
              <a:buNone/>
              <a:defRPr sz="2052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6776"/>
            <a:ext cx="3886202" cy="435408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Text"/>
          <p:cNvSpPr txBox="1">
            <a:spLocks noGrp="1"/>
          </p:cNvSpPr>
          <p:nvPr>
            <p:ph type="title"/>
          </p:nvPr>
        </p:nvSpPr>
        <p:spPr>
          <a:xfrm>
            <a:off x="629842" y="365355"/>
            <a:ext cx="7886700" cy="1326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2" y="1682222"/>
            <a:ext cx="3868340" cy="824432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052" b="1"/>
            </a:lvl1pPr>
            <a:lvl2pPr marL="0" indent="390952">
              <a:buSzTx/>
              <a:buFontTx/>
              <a:buNone/>
              <a:defRPr sz="2052" b="1"/>
            </a:lvl2pPr>
            <a:lvl3pPr marL="0" indent="781903">
              <a:buSzTx/>
              <a:buFontTx/>
              <a:buNone/>
              <a:defRPr sz="2052" b="1"/>
            </a:lvl3pPr>
            <a:lvl4pPr marL="0" indent="1172855">
              <a:buSzTx/>
              <a:buFontTx/>
              <a:buNone/>
              <a:defRPr sz="2052" b="1"/>
            </a:lvl4pPr>
            <a:lvl5pPr marL="0" indent="1563807">
              <a:buSzTx/>
              <a:buFontTx/>
              <a:buNone/>
              <a:defRPr sz="2052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50" y="1682222"/>
            <a:ext cx="3887392" cy="824432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629841" y="457488"/>
            <a:ext cx="2949178" cy="1601210"/>
          </a:xfrm>
          <a:prstGeom prst="rect">
            <a:avLst/>
          </a:prstGeom>
        </p:spPr>
        <p:txBody>
          <a:bodyPr anchor="b"/>
          <a:lstStyle>
            <a:lvl1pPr>
              <a:defRPr sz="2736"/>
            </a:lvl1pPr>
          </a:lstStyle>
          <a:p>
            <a:r>
              <a:t>Title Text</a:t>
            </a:r>
          </a:p>
        </p:txBody>
      </p:sp>
      <p:sp>
        <p:nvSpPr>
          <p:cNvPr id="1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2" y="988047"/>
            <a:ext cx="4629150" cy="4876698"/>
          </a:xfrm>
          <a:prstGeom prst="rect">
            <a:avLst/>
          </a:prstGeom>
        </p:spPr>
        <p:txBody>
          <a:bodyPr/>
          <a:lstStyle>
            <a:lvl1pPr>
              <a:defRPr sz="2736"/>
            </a:lvl1pPr>
            <a:lvl2pPr marL="614353" indent="-223401">
              <a:defRPr sz="2736"/>
            </a:lvl2pPr>
            <a:lvl3pPr marL="1042538" indent="-260634">
              <a:defRPr sz="2736"/>
            </a:lvl3pPr>
            <a:lvl4pPr marL="1485617" indent="-312761">
              <a:defRPr sz="2736"/>
            </a:lvl4pPr>
            <a:lvl5pPr marL="1876568" indent="-312761">
              <a:defRPr sz="2736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1" y="2058696"/>
            <a:ext cx="2949178" cy="381399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Text"/>
          <p:cNvSpPr txBox="1">
            <a:spLocks noGrp="1"/>
          </p:cNvSpPr>
          <p:nvPr>
            <p:ph type="title"/>
          </p:nvPr>
        </p:nvSpPr>
        <p:spPr>
          <a:xfrm>
            <a:off x="629841" y="457488"/>
            <a:ext cx="2949178" cy="1601210"/>
          </a:xfrm>
          <a:prstGeom prst="rect">
            <a:avLst/>
          </a:prstGeom>
        </p:spPr>
        <p:txBody>
          <a:bodyPr anchor="b"/>
          <a:lstStyle>
            <a:lvl1pPr>
              <a:defRPr sz="2736"/>
            </a:lvl1pPr>
          </a:lstStyle>
          <a:p>
            <a:r>
              <a:t>Title Text</a:t>
            </a:r>
          </a:p>
        </p:txBody>
      </p:sp>
      <p:sp>
        <p:nvSpPr>
          <p:cNvPr id="182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2" y="988047"/>
            <a:ext cx="4629150" cy="487669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8696"/>
            <a:ext cx="2949178" cy="381399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368"/>
            </a:lvl1pPr>
            <a:lvl2pPr marL="0" indent="390952">
              <a:buSzTx/>
              <a:buFontTx/>
              <a:buNone/>
              <a:defRPr sz="1368"/>
            </a:lvl2pPr>
            <a:lvl3pPr marL="0" indent="781903">
              <a:buSzTx/>
              <a:buFontTx/>
              <a:buNone/>
              <a:defRPr sz="1368"/>
            </a:lvl3pPr>
            <a:lvl4pPr marL="0" indent="1172855">
              <a:buSzTx/>
              <a:buFontTx/>
              <a:buNone/>
              <a:defRPr sz="1368"/>
            </a:lvl4pPr>
            <a:lvl5pPr marL="0" indent="1563807">
              <a:buSzTx/>
              <a:buFontTx/>
              <a:buNone/>
              <a:defRPr sz="136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Text"/>
          <p:cNvSpPr txBox="1">
            <a:spLocks noGrp="1"/>
          </p:cNvSpPr>
          <p:nvPr>
            <p:ph type="title"/>
          </p:nvPr>
        </p:nvSpPr>
        <p:spPr>
          <a:xfrm>
            <a:off x="6543675" y="365354"/>
            <a:ext cx="1971676" cy="58155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1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365354"/>
            <a:ext cx="5800725" cy="58155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629842" y="365355"/>
            <a:ext cx="7886700" cy="1326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2" y="1682222"/>
            <a:ext cx="3868340" cy="824432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052" b="1"/>
            </a:lvl1pPr>
            <a:lvl2pPr marL="0" indent="390952">
              <a:buSzTx/>
              <a:buFontTx/>
              <a:buNone/>
              <a:defRPr sz="2052" b="1"/>
            </a:lvl2pPr>
            <a:lvl3pPr marL="0" indent="781903">
              <a:buSzTx/>
              <a:buFontTx/>
              <a:buNone/>
              <a:defRPr sz="2052" b="1"/>
            </a:lvl3pPr>
            <a:lvl4pPr marL="0" indent="1172855">
              <a:buSzTx/>
              <a:buFontTx/>
              <a:buNone/>
              <a:defRPr sz="2052" b="1"/>
            </a:lvl4pPr>
            <a:lvl5pPr marL="0" indent="1563807">
              <a:buSzTx/>
              <a:buFontTx/>
              <a:buNone/>
              <a:defRPr sz="2052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50" y="1682222"/>
            <a:ext cx="3887392" cy="824432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Text"/>
          <p:cNvSpPr txBox="1">
            <a:spLocks noGrp="1"/>
          </p:cNvSpPr>
          <p:nvPr>
            <p:ph type="title"/>
          </p:nvPr>
        </p:nvSpPr>
        <p:spPr>
          <a:xfrm>
            <a:off x="623888" y="1710816"/>
            <a:ext cx="7886701" cy="2854537"/>
          </a:xfrm>
          <a:prstGeom prst="rect">
            <a:avLst/>
          </a:prstGeom>
        </p:spPr>
        <p:txBody>
          <a:bodyPr anchor="b"/>
          <a:lstStyle>
            <a:lvl1pPr>
              <a:defRPr sz="5131"/>
            </a:lvl1pPr>
          </a:lstStyle>
          <a:p>
            <a:r>
              <a:t>Title Text</a:t>
            </a:r>
          </a:p>
        </p:txBody>
      </p:sp>
      <p:sp>
        <p:nvSpPr>
          <p:cNvPr id="2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8" y="4592356"/>
            <a:ext cx="7886701" cy="150113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52">
                <a:solidFill>
                  <a:srgbClr val="888888"/>
                </a:solidFill>
              </a:defRPr>
            </a:lvl1pPr>
            <a:lvl2pPr marL="0" indent="390952">
              <a:buSzTx/>
              <a:buFontTx/>
              <a:buNone/>
              <a:defRPr sz="2052">
                <a:solidFill>
                  <a:srgbClr val="888888"/>
                </a:solidFill>
              </a:defRPr>
            </a:lvl2pPr>
            <a:lvl3pPr marL="0" indent="781903">
              <a:buSzTx/>
              <a:buFontTx/>
              <a:buNone/>
              <a:defRPr sz="2052">
                <a:solidFill>
                  <a:srgbClr val="888888"/>
                </a:solidFill>
              </a:defRPr>
            </a:lvl3pPr>
            <a:lvl4pPr marL="0" indent="1172855">
              <a:buSzTx/>
              <a:buFontTx/>
              <a:buNone/>
              <a:defRPr sz="2052">
                <a:solidFill>
                  <a:srgbClr val="888888"/>
                </a:solidFill>
              </a:defRPr>
            </a:lvl4pPr>
            <a:lvl5pPr marL="0" indent="1563807">
              <a:buSzTx/>
              <a:buFontTx/>
              <a:buNone/>
              <a:defRPr sz="2052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6776"/>
            <a:ext cx="3886202" cy="435408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itle Text"/>
          <p:cNvSpPr txBox="1">
            <a:spLocks noGrp="1"/>
          </p:cNvSpPr>
          <p:nvPr>
            <p:ph type="title"/>
          </p:nvPr>
        </p:nvSpPr>
        <p:spPr>
          <a:xfrm>
            <a:off x="629842" y="365355"/>
            <a:ext cx="7886700" cy="1326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2" y="1682222"/>
            <a:ext cx="3868340" cy="824432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052" b="1"/>
            </a:lvl1pPr>
            <a:lvl2pPr marL="0" indent="390952">
              <a:buSzTx/>
              <a:buFontTx/>
              <a:buNone/>
              <a:defRPr sz="2052" b="1"/>
            </a:lvl2pPr>
            <a:lvl3pPr marL="0" indent="781903">
              <a:buSzTx/>
              <a:buFontTx/>
              <a:buNone/>
              <a:defRPr sz="2052" b="1"/>
            </a:lvl3pPr>
            <a:lvl4pPr marL="0" indent="1172855">
              <a:buSzTx/>
              <a:buFontTx/>
              <a:buNone/>
              <a:defRPr sz="2052" b="1"/>
            </a:lvl4pPr>
            <a:lvl5pPr marL="0" indent="1563807">
              <a:buSzTx/>
              <a:buFontTx/>
              <a:buNone/>
              <a:defRPr sz="2052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50" y="1682222"/>
            <a:ext cx="3887392" cy="824432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2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itle Text"/>
          <p:cNvSpPr txBox="1">
            <a:spLocks noGrp="1"/>
          </p:cNvSpPr>
          <p:nvPr>
            <p:ph type="title"/>
          </p:nvPr>
        </p:nvSpPr>
        <p:spPr>
          <a:xfrm>
            <a:off x="629841" y="457488"/>
            <a:ext cx="2949178" cy="1601210"/>
          </a:xfrm>
          <a:prstGeom prst="rect">
            <a:avLst/>
          </a:prstGeom>
        </p:spPr>
        <p:txBody>
          <a:bodyPr anchor="b"/>
          <a:lstStyle>
            <a:lvl1pPr>
              <a:defRPr sz="2736"/>
            </a:lvl1pPr>
          </a:lstStyle>
          <a:p>
            <a:r>
              <a:t>Title Text</a:t>
            </a:r>
          </a:p>
        </p:txBody>
      </p:sp>
      <p:sp>
        <p:nvSpPr>
          <p:cNvPr id="27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2" y="988047"/>
            <a:ext cx="4629150" cy="4876698"/>
          </a:xfrm>
          <a:prstGeom prst="rect">
            <a:avLst/>
          </a:prstGeom>
        </p:spPr>
        <p:txBody>
          <a:bodyPr/>
          <a:lstStyle>
            <a:lvl1pPr>
              <a:defRPr sz="2736"/>
            </a:lvl1pPr>
            <a:lvl2pPr marL="614353" indent="-223401">
              <a:defRPr sz="2736"/>
            </a:lvl2pPr>
            <a:lvl3pPr marL="1042538" indent="-260634">
              <a:defRPr sz="2736"/>
            </a:lvl3pPr>
            <a:lvl4pPr marL="1485617" indent="-312761">
              <a:defRPr sz="2736"/>
            </a:lvl4pPr>
            <a:lvl5pPr marL="1876568" indent="-312761">
              <a:defRPr sz="2736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1" y="2058696"/>
            <a:ext cx="2949178" cy="381399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2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itle Text"/>
          <p:cNvSpPr txBox="1">
            <a:spLocks noGrp="1"/>
          </p:cNvSpPr>
          <p:nvPr>
            <p:ph type="title"/>
          </p:nvPr>
        </p:nvSpPr>
        <p:spPr>
          <a:xfrm>
            <a:off x="629841" y="457488"/>
            <a:ext cx="2949178" cy="1601210"/>
          </a:xfrm>
          <a:prstGeom prst="rect">
            <a:avLst/>
          </a:prstGeom>
        </p:spPr>
        <p:txBody>
          <a:bodyPr anchor="b"/>
          <a:lstStyle>
            <a:lvl1pPr>
              <a:defRPr sz="2736"/>
            </a:lvl1pPr>
          </a:lstStyle>
          <a:p>
            <a:r>
              <a:t>Title Text</a:t>
            </a:r>
          </a:p>
        </p:txBody>
      </p:sp>
      <p:sp>
        <p:nvSpPr>
          <p:cNvPr id="281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2" y="988047"/>
            <a:ext cx="4629150" cy="487669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8696"/>
            <a:ext cx="2949178" cy="381399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368"/>
            </a:lvl1pPr>
            <a:lvl2pPr marL="0" indent="390952">
              <a:buSzTx/>
              <a:buFontTx/>
              <a:buNone/>
              <a:defRPr sz="1368"/>
            </a:lvl2pPr>
            <a:lvl3pPr marL="0" indent="781903">
              <a:buSzTx/>
              <a:buFontTx/>
              <a:buNone/>
              <a:defRPr sz="1368"/>
            </a:lvl3pPr>
            <a:lvl4pPr marL="0" indent="1172855">
              <a:buSzTx/>
              <a:buFontTx/>
              <a:buNone/>
              <a:defRPr sz="1368"/>
            </a:lvl4pPr>
            <a:lvl5pPr marL="0" indent="1563807">
              <a:buSzTx/>
              <a:buFontTx/>
              <a:buNone/>
              <a:defRPr sz="136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itle Text"/>
          <p:cNvSpPr txBox="1">
            <a:spLocks noGrp="1"/>
          </p:cNvSpPr>
          <p:nvPr>
            <p:ph type="title"/>
          </p:nvPr>
        </p:nvSpPr>
        <p:spPr>
          <a:xfrm>
            <a:off x="6543675" y="365354"/>
            <a:ext cx="1971676" cy="58155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0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365354"/>
            <a:ext cx="5800725" cy="58155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itle Text"/>
          <p:cNvSpPr txBox="1">
            <a:spLocks noGrp="1"/>
          </p:cNvSpPr>
          <p:nvPr>
            <p:ph type="title"/>
          </p:nvPr>
        </p:nvSpPr>
        <p:spPr>
          <a:xfrm>
            <a:off x="628650" y="365355"/>
            <a:ext cx="7886701" cy="1326400"/>
          </a:xfrm>
          <a:prstGeom prst="rect">
            <a:avLst/>
          </a:prstGeom>
        </p:spPr>
        <p:txBody>
          <a:bodyPr lIns="45710" tIns="45710" rIns="45710" bIns="45710"/>
          <a:lstStyle>
            <a:lvl1pPr defTabSz="781756"/>
          </a:lstStyle>
          <a:p>
            <a:r>
              <a:t>Title Text</a:t>
            </a:r>
          </a:p>
        </p:txBody>
      </p:sp>
      <p:sp>
        <p:nvSpPr>
          <p:cNvPr id="318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6776"/>
            <a:ext cx="7886701" cy="4354082"/>
          </a:xfrm>
          <a:prstGeom prst="rect">
            <a:avLst/>
          </a:prstGeom>
        </p:spPr>
        <p:txBody>
          <a:bodyPr lIns="45710" tIns="45710" rIns="45710" bIns="45710"/>
          <a:lstStyle>
            <a:lvl1pPr marL="195439" indent="-195439" defTabSz="781756"/>
            <a:lvl2pPr marL="618890" indent="-228012" defTabSz="781756"/>
            <a:lvl3pPr marL="1055370" indent="-273614" defTabSz="781756"/>
            <a:lvl4pPr marL="1460648" indent="-288015" defTabSz="781756"/>
            <a:lvl5pPr marL="1851526" indent="-288015" defTabSz="781756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67546" y="6417946"/>
            <a:ext cx="247805" cy="250177"/>
          </a:xfrm>
          <a:prstGeom prst="rect">
            <a:avLst/>
          </a:prstGeom>
        </p:spPr>
        <p:txBody>
          <a:bodyPr lIns="45710" tIns="45710" rIns="45710" bIns="45710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itle Text"/>
          <p:cNvSpPr txBox="1">
            <a:spLocks noGrp="1"/>
          </p:cNvSpPr>
          <p:nvPr>
            <p:ph type="title"/>
          </p:nvPr>
        </p:nvSpPr>
        <p:spPr>
          <a:xfrm>
            <a:off x="623888" y="1710819"/>
            <a:ext cx="7886701" cy="2854536"/>
          </a:xfrm>
          <a:prstGeom prst="rect">
            <a:avLst/>
          </a:prstGeom>
        </p:spPr>
        <p:txBody>
          <a:bodyPr lIns="45710" tIns="45710" rIns="45710" bIns="45710" anchor="b"/>
          <a:lstStyle>
            <a:lvl1pPr defTabSz="781756">
              <a:defRPr sz="5131"/>
            </a:lvl1pPr>
          </a:lstStyle>
          <a:p>
            <a:r>
              <a:t>Title Text</a:t>
            </a:r>
          </a:p>
        </p:txBody>
      </p:sp>
      <p:sp>
        <p:nvSpPr>
          <p:cNvPr id="3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8" y="4592360"/>
            <a:ext cx="7886701" cy="1501133"/>
          </a:xfrm>
          <a:prstGeom prst="rect">
            <a:avLst/>
          </a:prstGeom>
        </p:spPr>
        <p:txBody>
          <a:bodyPr lIns="45710" tIns="45710" rIns="45710" bIns="45710"/>
          <a:lstStyle>
            <a:lvl1pPr marL="0" indent="0" defTabSz="781756">
              <a:buSzTx/>
              <a:buFontTx/>
              <a:buNone/>
              <a:defRPr sz="2052">
                <a:solidFill>
                  <a:srgbClr val="888888"/>
                </a:solidFill>
              </a:defRPr>
            </a:lvl1pPr>
            <a:lvl2pPr marL="0" indent="390876" defTabSz="781756">
              <a:buSzTx/>
              <a:buFontTx/>
              <a:buNone/>
              <a:defRPr sz="2052">
                <a:solidFill>
                  <a:srgbClr val="888888"/>
                </a:solidFill>
              </a:defRPr>
            </a:lvl2pPr>
            <a:lvl3pPr marL="0" indent="781756" defTabSz="781756">
              <a:buSzTx/>
              <a:buFontTx/>
              <a:buNone/>
              <a:defRPr sz="2052">
                <a:solidFill>
                  <a:srgbClr val="888888"/>
                </a:solidFill>
              </a:defRPr>
            </a:lvl3pPr>
            <a:lvl4pPr marL="0" indent="1172631" defTabSz="781756">
              <a:buSzTx/>
              <a:buFontTx/>
              <a:buNone/>
              <a:defRPr sz="2052">
                <a:solidFill>
                  <a:srgbClr val="888888"/>
                </a:solidFill>
              </a:defRPr>
            </a:lvl4pPr>
            <a:lvl5pPr marL="0" indent="1563511" defTabSz="781756">
              <a:buSzTx/>
              <a:buFontTx/>
              <a:buNone/>
              <a:defRPr sz="2052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67546" y="6417946"/>
            <a:ext cx="247805" cy="250177"/>
          </a:xfrm>
          <a:prstGeom prst="rect">
            <a:avLst/>
          </a:prstGeom>
        </p:spPr>
        <p:txBody>
          <a:bodyPr lIns="45710" tIns="45710" rIns="45710" bIns="45710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itle Text"/>
          <p:cNvSpPr txBox="1">
            <a:spLocks noGrp="1"/>
          </p:cNvSpPr>
          <p:nvPr>
            <p:ph type="title"/>
          </p:nvPr>
        </p:nvSpPr>
        <p:spPr>
          <a:xfrm>
            <a:off x="628650" y="365355"/>
            <a:ext cx="7886701" cy="1326400"/>
          </a:xfrm>
          <a:prstGeom prst="rect">
            <a:avLst/>
          </a:prstGeom>
        </p:spPr>
        <p:txBody>
          <a:bodyPr lIns="45710" tIns="45710" rIns="45710" bIns="45710"/>
          <a:lstStyle>
            <a:lvl1pPr defTabSz="781756"/>
          </a:lstStyle>
          <a:p>
            <a:r>
              <a:t>Title Text</a:t>
            </a:r>
          </a:p>
        </p:txBody>
      </p:sp>
      <p:sp>
        <p:nvSpPr>
          <p:cNvPr id="33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3" y="1826776"/>
            <a:ext cx="3886202" cy="4354082"/>
          </a:xfrm>
          <a:prstGeom prst="rect">
            <a:avLst/>
          </a:prstGeom>
        </p:spPr>
        <p:txBody>
          <a:bodyPr lIns="45710" tIns="45710" rIns="45710" bIns="45710"/>
          <a:lstStyle>
            <a:lvl1pPr marL="195439" indent="-195439" defTabSz="781756"/>
            <a:lvl2pPr marL="618890" indent="-228012" defTabSz="781756"/>
            <a:lvl3pPr marL="1055370" indent="-273614" defTabSz="781756"/>
            <a:lvl4pPr marL="1460648" indent="-288015" defTabSz="781756"/>
            <a:lvl5pPr marL="1851526" indent="-288015" defTabSz="781756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67546" y="6417946"/>
            <a:ext cx="247805" cy="250177"/>
          </a:xfrm>
          <a:prstGeom prst="rect">
            <a:avLst/>
          </a:prstGeom>
        </p:spPr>
        <p:txBody>
          <a:bodyPr lIns="45710" tIns="45710" rIns="45710" bIns="45710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itle Text"/>
          <p:cNvSpPr txBox="1">
            <a:spLocks noGrp="1"/>
          </p:cNvSpPr>
          <p:nvPr>
            <p:ph type="title"/>
          </p:nvPr>
        </p:nvSpPr>
        <p:spPr>
          <a:xfrm>
            <a:off x="629844" y="365355"/>
            <a:ext cx="7886701" cy="1326400"/>
          </a:xfrm>
          <a:prstGeom prst="rect">
            <a:avLst/>
          </a:prstGeom>
        </p:spPr>
        <p:txBody>
          <a:bodyPr lIns="45710" tIns="45710" rIns="45710" bIns="45710"/>
          <a:lstStyle>
            <a:lvl1pPr defTabSz="781756"/>
          </a:lstStyle>
          <a:p>
            <a:r>
              <a:t>Title Text</a:t>
            </a:r>
          </a:p>
        </p:txBody>
      </p:sp>
      <p:sp>
        <p:nvSpPr>
          <p:cNvPr id="3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4" y="1682222"/>
            <a:ext cx="3868339" cy="824432"/>
          </a:xfrm>
          <a:prstGeom prst="rect">
            <a:avLst/>
          </a:prstGeom>
        </p:spPr>
        <p:txBody>
          <a:bodyPr lIns="45710" tIns="45710" rIns="45710" bIns="45710" anchor="b"/>
          <a:lstStyle>
            <a:lvl1pPr marL="0" indent="0" defTabSz="781756">
              <a:buSzTx/>
              <a:buFontTx/>
              <a:buNone/>
              <a:defRPr sz="2052" b="1"/>
            </a:lvl1pPr>
            <a:lvl2pPr marL="0" indent="390876" defTabSz="781756">
              <a:buSzTx/>
              <a:buFontTx/>
              <a:buNone/>
              <a:defRPr sz="2052" b="1"/>
            </a:lvl2pPr>
            <a:lvl3pPr marL="0" indent="781756" defTabSz="781756">
              <a:buSzTx/>
              <a:buFontTx/>
              <a:buNone/>
              <a:defRPr sz="2052" b="1"/>
            </a:lvl3pPr>
            <a:lvl4pPr marL="0" indent="1172631" defTabSz="781756">
              <a:buSzTx/>
              <a:buFontTx/>
              <a:buNone/>
              <a:defRPr sz="2052" b="1"/>
            </a:lvl4pPr>
            <a:lvl5pPr marL="0" indent="1563511" defTabSz="781756">
              <a:buSzTx/>
              <a:buFontTx/>
              <a:buNone/>
              <a:defRPr sz="2052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50" y="1682222"/>
            <a:ext cx="3887392" cy="824432"/>
          </a:xfrm>
          <a:prstGeom prst="rect">
            <a:avLst/>
          </a:prstGeom>
        </p:spPr>
        <p:txBody>
          <a:bodyPr lIns="45710" tIns="45710" rIns="45710" bIns="45710" anchor="b"/>
          <a:lstStyle>
            <a:lvl1pPr marL="0" indent="0" defTabSz="781756">
              <a:buSzTx/>
              <a:buFontTx/>
              <a:buNone/>
              <a:defRPr sz="2400" b="1"/>
            </a:lvl1pPr>
          </a:lstStyle>
          <a:p>
            <a:pPr marL="0" indent="0" defTabSz="914227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3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67546" y="6417946"/>
            <a:ext cx="247805" cy="250177"/>
          </a:xfrm>
          <a:prstGeom prst="rect">
            <a:avLst/>
          </a:prstGeom>
        </p:spPr>
        <p:txBody>
          <a:bodyPr lIns="45710" tIns="45710" rIns="45710" bIns="45710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itle Text"/>
          <p:cNvSpPr txBox="1">
            <a:spLocks noGrp="1"/>
          </p:cNvSpPr>
          <p:nvPr>
            <p:ph type="title"/>
          </p:nvPr>
        </p:nvSpPr>
        <p:spPr>
          <a:xfrm>
            <a:off x="628650" y="365355"/>
            <a:ext cx="7886701" cy="1326400"/>
          </a:xfrm>
          <a:prstGeom prst="rect">
            <a:avLst/>
          </a:prstGeom>
        </p:spPr>
        <p:txBody>
          <a:bodyPr lIns="45710" tIns="45710" rIns="45710" bIns="45710"/>
          <a:lstStyle>
            <a:lvl1pPr defTabSz="781756"/>
          </a:lstStyle>
          <a:p>
            <a:r>
              <a:t>Title Text</a:t>
            </a:r>
          </a:p>
        </p:txBody>
      </p:sp>
      <p:sp>
        <p:nvSpPr>
          <p:cNvPr id="3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67546" y="6417946"/>
            <a:ext cx="247805" cy="250177"/>
          </a:xfrm>
          <a:prstGeom prst="rect">
            <a:avLst/>
          </a:prstGeom>
        </p:spPr>
        <p:txBody>
          <a:bodyPr lIns="45710" tIns="45710" rIns="45710" bIns="45710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67546" y="6417946"/>
            <a:ext cx="247805" cy="250177"/>
          </a:xfrm>
          <a:prstGeom prst="rect">
            <a:avLst/>
          </a:prstGeom>
        </p:spPr>
        <p:txBody>
          <a:bodyPr lIns="45710" tIns="45710" rIns="45710" bIns="45710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itle Text"/>
          <p:cNvSpPr txBox="1">
            <a:spLocks noGrp="1"/>
          </p:cNvSpPr>
          <p:nvPr>
            <p:ph type="title"/>
          </p:nvPr>
        </p:nvSpPr>
        <p:spPr>
          <a:xfrm>
            <a:off x="629844" y="457488"/>
            <a:ext cx="2949178" cy="1601210"/>
          </a:xfrm>
          <a:prstGeom prst="rect">
            <a:avLst/>
          </a:prstGeom>
        </p:spPr>
        <p:txBody>
          <a:bodyPr lIns="45710" tIns="45710" rIns="45710" bIns="45710" anchor="b"/>
          <a:lstStyle>
            <a:lvl1pPr defTabSz="781756">
              <a:defRPr sz="2736"/>
            </a:lvl1pPr>
          </a:lstStyle>
          <a:p>
            <a:r>
              <a:t>Title Text</a:t>
            </a:r>
          </a:p>
        </p:txBody>
      </p:sp>
      <p:sp>
        <p:nvSpPr>
          <p:cNvPr id="37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4" y="988047"/>
            <a:ext cx="4629151" cy="4876698"/>
          </a:xfrm>
          <a:prstGeom prst="rect">
            <a:avLst/>
          </a:prstGeom>
        </p:spPr>
        <p:txBody>
          <a:bodyPr lIns="45710" tIns="45710" rIns="45710" bIns="45710"/>
          <a:lstStyle>
            <a:lvl1pPr marL="195439" indent="-195439" defTabSz="781756">
              <a:defRPr sz="2736"/>
            </a:lvl1pPr>
            <a:lvl2pPr marL="614236" indent="-223359" defTabSz="781756">
              <a:defRPr sz="2736"/>
            </a:lvl2pPr>
            <a:lvl3pPr marL="1042340" indent="-260585" defTabSz="781756">
              <a:defRPr sz="2736"/>
            </a:lvl3pPr>
            <a:lvl4pPr marL="1485335" indent="-312702" defTabSz="781756">
              <a:defRPr sz="2736"/>
            </a:lvl4pPr>
            <a:lvl5pPr marL="1876213" indent="-312702" defTabSz="781756">
              <a:defRPr sz="2736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4" y="2058699"/>
            <a:ext cx="2949178" cy="3813993"/>
          </a:xfrm>
          <a:prstGeom prst="rect">
            <a:avLst/>
          </a:prstGeom>
        </p:spPr>
        <p:txBody>
          <a:bodyPr lIns="45710" tIns="45710" rIns="45710" bIns="45710"/>
          <a:lstStyle>
            <a:lvl1pPr marL="0" indent="0" defTabSz="781756">
              <a:buSzTx/>
              <a:buFontTx/>
              <a:buNone/>
              <a:defRPr sz="1600"/>
            </a:lvl1pPr>
          </a:lstStyle>
          <a:p>
            <a:pPr marL="0" indent="0" defTabSz="914227">
              <a:buSzTx/>
              <a:buFontTx/>
              <a:buNone/>
              <a:defRPr sz="1600"/>
            </a:pPr>
            <a:endParaRPr/>
          </a:p>
        </p:txBody>
      </p:sp>
      <p:sp>
        <p:nvSpPr>
          <p:cNvPr id="3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67546" y="6417946"/>
            <a:ext cx="247805" cy="250177"/>
          </a:xfrm>
          <a:prstGeom prst="rect">
            <a:avLst/>
          </a:prstGeom>
        </p:spPr>
        <p:txBody>
          <a:bodyPr lIns="45710" tIns="45710" rIns="45710" bIns="45710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itle Text"/>
          <p:cNvSpPr txBox="1">
            <a:spLocks noGrp="1"/>
          </p:cNvSpPr>
          <p:nvPr>
            <p:ph type="title"/>
          </p:nvPr>
        </p:nvSpPr>
        <p:spPr>
          <a:xfrm>
            <a:off x="629844" y="457488"/>
            <a:ext cx="2949178" cy="1601210"/>
          </a:xfrm>
          <a:prstGeom prst="rect">
            <a:avLst/>
          </a:prstGeom>
        </p:spPr>
        <p:txBody>
          <a:bodyPr lIns="45710" tIns="45710" rIns="45710" bIns="45710" anchor="b"/>
          <a:lstStyle>
            <a:lvl1pPr defTabSz="781756">
              <a:defRPr sz="2736"/>
            </a:lvl1pPr>
          </a:lstStyle>
          <a:p>
            <a:r>
              <a:t>Title Text</a:t>
            </a:r>
          </a:p>
        </p:txBody>
      </p:sp>
      <p:sp>
        <p:nvSpPr>
          <p:cNvPr id="380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4" y="988047"/>
            <a:ext cx="4629151" cy="487669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4" y="2058700"/>
            <a:ext cx="2949178" cy="3813992"/>
          </a:xfrm>
          <a:prstGeom prst="rect">
            <a:avLst/>
          </a:prstGeom>
        </p:spPr>
        <p:txBody>
          <a:bodyPr lIns="45710" tIns="45710" rIns="45710" bIns="45710"/>
          <a:lstStyle>
            <a:lvl1pPr marL="0" indent="0" defTabSz="781756">
              <a:buSzTx/>
              <a:buFontTx/>
              <a:buNone/>
              <a:defRPr sz="1368"/>
            </a:lvl1pPr>
            <a:lvl2pPr marL="0" indent="390876" defTabSz="781756">
              <a:buSzTx/>
              <a:buFontTx/>
              <a:buNone/>
              <a:defRPr sz="1368"/>
            </a:lvl2pPr>
            <a:lvl3pPr marL="0" indent="781756" defTabSz="781756">
              <a:buSzTx/>
              <a:buFontTx/>
              <a:buNone/>
              <a:defRPr sz="1368"/>
            </a:lvl3pPr>
            <a:lvl4pPr marL="0" indent="1172631" defTabSz="781756">
              <a:buSzTx/>
              <a:buFontTx/>
              <a:buNone/>
              <a:defRPr sz="1368"/>
            </a:lvl4pPr>
            <a:lvl5pPr marL="0" indent="1563511" defTabSz="781756">
              <a:buSzTx/>
              <a:buFontTx/>
              <a:buNone/>
              <a:defRPr sz="136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67546" y="6417946"/>
            <a:ext cx="247805" cy="250177"/>
          </a:xfrm>
          <a:prstGeom prst="rect">
            <a:avLst/>
          </a:prstGeom>
        </p:spPr>
        <p:txBody>
          <a:bodyPr lIns="45710" tIns="45710" rIns="45710" bIns="45710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itle Text"/>
          <p:cNvSpPr txBox="1">
            <a:spLocks noGrp="1"/>
          </p:cNvSpPr>
          <p:nvPr>
            <p:ph type="title"/>
          </p:nvPr>
        </p:nvSpPr>
        <p:spPr>
          <a:xfrm>
            <a:off x="628650" y="365355"/>
            <a:ext cx="7886701" cy="1326400"/>
          </a:xfrm>
          <a:prstGeom prst="rect">
            <a:avLst/>
          </a:prstGeom>
        </p:spPr>
        <p:txBody>
          <a:bodyPr lIns="45710" tIns="45710" rIns="45710" bIns="45710"/>
          <a:lstStyle>
            <a:lvl1pPr defTabSz="781756"/>
          </a:lstStyle>
          <a:p>
            <a:r>
              <a:t>Title Text</a:t>
            </a:r>
          </a:p>
        </p:txBody>
      </p:sp>
      <p:sp>
        <p:nvSpPr>
          <p:cNvPr id="390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6776"/>
            <a:ext cx="7886701" cy="4354082"/>
          </a:xfrm>
          <a:prstGeom prst="rect">
            <a:avLst/>
          </a:prstGeom>
        </p:spPr>
        <p:txBody>
          <a:bodyPr lIns="45710" tIns="45710" rIns="45710" bIns="45710"/>
          <a:lstStyle>
            <a:lvl1pPr marL="195439" indent="-195439" defTabSz="781756"/>
            <a:lvl2pPr marL="618890" indent="-228012" defTabSz="781756"/>
            <a:lvl3pPr marL="1055370" indent="-273614" defTabSz="781756"/>
            <a:lvl4pPr marL="1460648" indent="-288015" defTabSz="781756"/>
            <a:lvl5pPr marL="1851526" indent="-288015" defTabSz="781756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67546" y="6417946"/>
            <a:ext cx="247805" cy="250177"/>
          </a:xfrm>
          <a:prstGeom prst="rect">
            <a:avLst/>
          </a:prstGeom>
        </p:spPr>
        <p:txBody>
          <a:bodyPr lIns="45710" tIns="45710" rIns="45710" bIns="45710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itle Text"/>
          <p:cNvSpPr txBox="1">
            <a:spLocks noGrp="1"/>
          </p:cNvSpPr>
          <p:nvPr>
            <p:ph type="title"/>
          </p:nvPr>
        </p:nvSpPr>
        <p:spPr>
          <a:xfrm>
            <a:off x="6543677" y="365354"/>
            <a:ext cx="1971676" cy="5815502"/>
          </a:xfrm>
          <a:prstGeom prst="rect">
            <a:avLst/>
          </a:prstGeom>
        </p:spPr>
        <p:txBody>
          <a:bodyPr lIns="45710" tIns="45710" rIns="45710" bIns="45710"/>
          <a:lstStyle>
            <a:lvl1pPr defTabSz="781756"/>
          </a:lstStyle>
          <a:p>
            <a:r>
              <a:t>Title Text</a:t>
            </a:r>
          </a:p>
        </p:txBody>
      </p:sp>
      <p:sp>
        <p:nvSpPr>
          <p:cNvPr id="399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3" y="365354"/>
            <a:ext cx="5800725" cy="5815502"/>
          </a:xfrm>
          <a:prstGeom prst="rect">
            <a:avLst/>
          </a:prstGeom>
        </p:spPr>
        <p:txBody>
          <a:bodyPr lIns="45710" tIns="45710" rIns="45710" bIns="45710"/>
          <a:lstStyle>
            <a:lvl1pPr marL="195439" indent="-195439" defTabSz="781756"/>
            <a:lvl2pPr marL="618890" indent="-228012" defTabSz="781756"/>
            <a:lvl3pPr marL="1055370" indent="-273614" defTabSz="781756"/>
            <a:lvl4pPr marL="1460648" indent="-288015" defTabSz="781756"/>
            <a:lvl5pPr marL="1851526" indent="-288015" defTabSz="781756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67546" y="6417946"/>
            <a:ext cx="247805" cy="250177"/>
          </a:xfrm>
          <a:prstGeom prst="rect">
            <a:avLst/>
          </a:prstGeom>
        </p:spPr>
        <p:txBody>
          <a:bodyPr lIns="45710" tIns="45710" rIns="45710" bIns="45710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629841" y="457488"/>
            <a:ext cx="2949178" cy="1601210"/>
          </a:xfrm>
          <a:prstGeom prst="rect">
            <a:avLst/>
          </a:prstGeom>
        </p:spPr>
        <p:txBody>
          <a:bodyPr anchor="b"/>
          <a:lstStyle>
            <a:lvl1pPr>
              <a:defRPr sz="2736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2" y="988047"/>
            <a:ext cx="4629150" cy="4876698"/>
          </a:xfrm>
          <a:prstGeom prst="rect">
            <a:avLst/>
          </a:prstGeom>
        </p:spPr>
        <p:txBody>
          <a:bodyPr/>
          <a:lstStyle>
            <a:lvl1pPr>
              <a:defRPr sz="2736"/>
            </a:lvl1pPr>
            <a:lvl2pPr marL="614353" indent="-223401">
              <a:defRPr sz="2736"/>
            </a:lvl2pPr>
            <a:lvl3pPr marL="1042538" indent="-260634">
              <a:defRPr sz="2736"/>
            </a:lvl3pPr>
            <a:lvl4pPr marL="1485617" indent="-312761">
              <a:defRPr sz="2736"/>
            </a:lvl4pPr>
            <a:lvl5pPr marL="1876568" indent="-312761">
              <a:defRPr sz="2736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1" y="2058696"/>
            <a:ext cx="2949178" cy="381399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629841" y="457488"/>
            <a:ext cx="2949178" cy="1601210"/>
          </a:xfrm>
          <a:prstGeom prst="rect">
            <a:avLst/>
          </a:prstGeom>
        </p:spPr>
        <p:txBody>
          <a:bodyPr anchor="b"/>
          <a:lstStyle>
            <a:lvl1pPr>
              <a:defRPr sz="2736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2" y="988047"/>
            <a:ext cx="4629150" cy="487669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8696"/>
            <a:ext cx="2949178" cy="381399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368"/>
            </a:lvl1pPr>
            <a:lvl2pPr marL="0" indent="390952">
              <a:buSzTx/>
              <a:buFontTx/>
              <a:buNone/>
              <a:defRPr sz="1368"/>
            </a:lvl2pPr>
            <a:lvl3pPr marL="0" indent="781903">
              <a:buSzTx/>
              <a:buFontTx/>
              <a:buNone/>
              <a:defRPr sz="1368"/>
            </a:lvl3pPr>
            <a:lvl4pPr marL="0" indent="1172855">
              <a:buSzTx/>
              <a:buFontTx/>
              <a:buNone/>
              <a:defRPr sz="1368"/>
            </a:lvl4pPr>
            <a:lvl5pPr marL="0" indent="1563807">
              <a:buSzTx/>
              <a:buFontTx/>
              <a:buNone/>
              <a:defRPr sz="136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543675" y="365354"/>
            <a:ext cx="1971676" cy="58155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365354"/>
            <a:ext cx="5800725" cy="58155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28650" y="365355"/>
            <a:ext cx="7886701" cy="132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6776"/>
            <a:ext cx="7886701" cy="4354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67529" y="6417936"/>
            <a:ext cx="247823" cy="25019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26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</p:sldLayoutIdLst>
  <p:transition spd="med"/>
  <p:txStyles>
    <p:titleStyle>
      <a:lvl1pPr marL="0" marR="0" indent="0" algn="l" defTabSz="7819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7819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7819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7819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7819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7819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7819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7819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7819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95476" marR="0" indent="-195476" algn="l" defTabSz="781903" rtl="0" latinLnBrk="0">
        <a:lnSpc>
          <a:spcPct val="90000"/>
        </a:lnSpc>
        <a:spcBef>
          <a:spcPts val="855"/>
        </a:spcBef>
        <a:spcAft>
          <a:spcPts val="0"/>
        </a:spcAft>
        <a:buClrTx/>
        <a:buSzPct val="100000"/>
        <a:buFont typeface="Arial"/>
        <a:buChar char="•"/>
        <a:tabLst/>
        <a:defRPr sz="239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619007" marR="0" indent="-228055" algn="l" defTabSz="781903" rtl="0" latinLnBrk="0">
        <a:lnSpc>
          <a:spcPct val="90000"/>
        </a:lnSpc>
        <a:spcBef>
          <a:spcPts val="855"/>
        </a:spcBef>
        <a:spcAft>
          <a:spcPts val="0"/>
        </a:spcAft>
        <a:buClrTx/>
        <a:buSzPct val="100000"/>
        <a:buFont typeface="Arial"/>
        <a:buChar char="•"/>
        <a:tabLst/>
        <a:defRPr sz="239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055569" marR="0" indent="-273665" algn="l" defTabSz="781903" rtl="0" latinLnBrk="0">
        <a:lnSpc>
          <a:spcPct val="90000"/>
        </a:lnSpc>
        <a:spcBef>
          <a:spcPts val="855"/>
        </a:spcBef>
        <a:spcAft>
          <a:spcPts val="0"/>
        </a:spcAft>
        <a:buClrTx/>
        <a:buSzPct val="100000"/>
        <a:buFont typeface="Arial"/>
        <a:buChar char="•"/>
        <a:tabLst/>
        <a:defRPr sz="239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476929" marR="0" indent="-304074" algn="l" defTabSz="781903" rtl="0" latinLnBrk="0">
        <a:lnSpc>
          <a:spcPct val="90000"/>
        </a:lnSpc>
        <a:spcBef>
          <a:spcPts val="855"/>
        </a:spcBef>
        <a:spcAft>
          <a:spcPts val="0"/>
        </a:spcAft>
        <a:buClrTx/>
        <a:buSzPct val="100000"/>
        <a:buFont typeface="Arial"/>
        <a:buChar char="•"/>
        <a:tabLst/>
        <a:defRPr sz="239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867880" marR="0" indent="-304074" algn="l" defTabSz="781903" rtl="0" latinLnBrk="0">
        <a:lnSpc>
          <a:spcPct val="90000"/>
        </a:lnSpc>
        <a:spcBef>
          <a:spcPts val="855"/>
        </a:spcBef>
        <a:spcAft>
          <a:spcPts val="0"/>
        </a:spcAft>
        <a:buClrTx/>
        <a:buSzPct val="100000"/>
        <a:buFont typeface="Arial"/>
        <a:buChar char="•"/>
        <a:tabLst/>
        <a:defRPr sz="239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258832" marR="0" indent="-304074" algn="l" defTabSz="781903" rtl="0" latinLnBrk="0">
        <a:lnSpc>
          <a:spcPct val="90000"/>
        </a:lnSpc>
        <a:spcBef>
          <a:spcPts val="855"/>
        </a:spcBef>
        <a:spcAft>
          <a:spcPts val="0"/>
        </a:spcAft>
        <a:buClrTx/>
        <a:buSzPct val="100000"/>
        <a:buFont typeface="Arial"/>
        <a:buChar char="•"/>
        <a:tabLst/>
        <a:defRPr sz="239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649784" marR="0" indent="-304074" algn="l" defTabSz="781903" rtl="0" latinLnBrk="0">
        <a:lnSpc>
          <a:spcPct val="90000"/>
        </a:lnSpc>
        <a:spcBef>
          <a:spcPts val="855"/>
        </a:spcBef>
        <a:spcAft>
          <a:spcPts val="0"/>
        </a:spcAft>
        <a:buClrTx/>
        <a:buSzPct val="100000"/>
        <a:buFont typeface="Arial"/>
        <a:buChar char="•"/>
        <a:tabLst/>
        <a:defRPr sz="239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040736" marR="0" indent="-304074" algn="l" defTabSz="781903" rtl="0" latinLnBrk="0">
        <a:lnSpc>
          <a:spcPct val="90000"/>
        </a:lnSpc>
        <a:spcBef>
          <a:spcPts val="855"/>
        </a:spcBef>
        <a:spcAft>
          <a:spcPts val="0"/>
        </a:spcAft>
        <a:buClrTx/>
        <a:buSzPct val="100000"/>
        <a:buFont typeface="Arial"/>
        <a:buChar char="•"/>
        <a:tabLst/>
        <a:defRPr sz="239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431687" marR="0" indent="-304074" algn="l" defTabSz="781903" rtl="0" latinLnBrk="0">
        <a:lnSpc>
          <a:spcPct val="90000"/>
        </a:lnSpc>
        <a:spcBef>
          <a:spcPts val="855"/>
        </a:spcBef>
        <a:spcAft>
          <a:spcPts val="0"/>
        </a:spcAft>
        <a:buClrTx/>
        <a:buSzPct val="100000"/>
        <a:buFont typeface="Arial"/>
        <a:buChar char="•"/>
        <a:tabLst/>
        <a:defRPr sz="239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7819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2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90952" algn="r" defTabSz="7819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2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781903" algn="r" defTabSz="7819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2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172855" algn="r" defTabSz="7819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2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563807" algn="r" defTabSz="7819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2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954759" algn="r" defTabSz="7819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2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345710" algn="r" defTabSz="7819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2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736662" algn="r" defTabSz="7819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2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127614" algn="r" defTabSz="7819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2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4374977"/>
            <a:ext cx="9144000" cy="2530366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10" name="TextovéPole 2"/>
          <p:cNvSpPr txBox="1"/>
          <p:nvPr/>
        </p:nvSpPr>
        <p:spPr>
          <a:xfrm>
            <a:off x="568731" y="4849715"/>
            <a:ext cx="281688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2800" dirty="0">
                <a:latin typeface="Arial" charset="0"/>
                <a:ea typeface="Arial" charset="0"/>
                <a:cs typeface="Arial" charset="0"/>
                <a:sym typeface="Core Sans C 55 Medium"/>
              </a:rPr>
              <a:t>Klára </a:t>
            </a:r>
            <a:r>
              <a:rPr lang="cs-CZ" sz="2800" dirty="0" err="1">
                <a:latin typeface="Arial" charset="0"/>
                <a:ea typeface="Arial" charset="0"/>
                <a:cs typeface="Arial" charset="0"/>
                <a:sym typeface="Core Sans C 55 Medium"/>
              </a:rPr>
              <a:t>Štefančová</a:t>
            </a:r>
            <a:endParaRPr sz="2800" dirty="0"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sp>
        <p:nvSpPr>
          <p:cNvPr id="411" name="Obdélník 5"/>
          <p:cNvSpPr txBox="1"/>
          <p:nvPr/>
        </p:nvSpPr>
        <p:spPr>
          <a:xfrm>
            <a:off x="1104673" y="2521059"/>
            <a:ext cx="7882573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 algn="r" defTabSz="390952">
              <a:defRPr sz="4500">
                <a:solidFill>
                  <a:srgbClr val="FFFFFF"/>
                </a:solidFill>
                <a:latin typeface="Core Sans C 65 Bold"/>
                <a:ea typeface="Core Sans C 65 Bold"/>
                <a:cs typeface="Core Sans C 65 Bold"/>
                <a:sym typeface="Core Sans C 65 Bold"/>
              </a:defRPr>
            </a:pPr>
            <a:r>
              <a:rPr lang="cs-CZ" sz="2800" b="1" dirty="0">
                <a:solidFill>
                  <a:srgbClr val="4BB699"/>
                </a:solidFill>
                <a:latin typeface="Arial" charset="0"/>
                <a:ea typeface="Arial" charset="0"/>
                <a:cs typeface="Arial" charset="0"/>
              </a:rPr>
              <a:t>Představení Regionální rozvojové agentury Pardubického kraje</a:t>
            </a:r>
          </a:p>
        </p:txBody>
      </p:sp>
      <p:sp>
        <p:nvSpPr>
          <p:cNvPr id="7" name="TextovéPole 2"/>
          <p:cNvSpPr txBox="1"/>
          <p:nvPr/>
        </p:nvSpPr>
        <p:spPr>
          <a:xfrm>
            <a:off x="7290089" y="6113812"/>
            <a:ext cx="123471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sp>
        <p:nvSpPr>
          <p:cNvPr id="10" name="TextovéPole 2"/>
          <p:cNvSpPr txBox="1"/>
          <p:nvPr/>
        </p:nvSpPr>
        <p:spPr>
          <a:xfrm>
            <a:off x="576164" y="5314399"/>
            <a:ext cx="3196795" cy="4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2052" dirty="0">
                <a:latin typeface="Arial" charset="0"/>
                <a:ea typeface="Arial" charset="0"/>
                <a:cs typeface="Arial" charset="0"/>
                <a:sym typeface="Calibri Light"/>
              </a:rPr>
              <a:t>klara.stefancova@rrapk.cz</a:t>
            </a:r>
            <a:endParaRPr sz="2052" dirty="0"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3" y="615482"/>
            <a:ext cx="5092958" cy="1631104"/>
          </a:xfrm>
          <a:prstGeom prst="rect">
            <a:avLst/>
          </a:prstGeom>
        </p:spPr>
      </p:pic>
      <p:sp>
        <p:nvSpPr>
          <p:cNvPr id="2" name="TextovéPole 2">
            <a:extLst>
              <a:ext uri="{FF2B5EF4-FFF2-40B4-BE49-F238E27FC236}">
                <a16:creationId xmlns:a16="http://schemas.microsoft.com/office/drawing/2014/main" id="{7A15C24A-F932-3B25-BFB1-4D709B97975C}"/>
              </a:ext>
            </a:extLst>
          </p:cNvPr>
          <p:cNvSpPr txBox="1"/>
          <p:nvPr/>
        </p:nvSpPr>
        <p:spPr>
          <a:xfrm>
            <a:off x="6432679" y="6421588"/>
            <a:ext cx="2212551" cy="4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2052">
                <a:latin typeface="Arial" charset="0"/>
                <a:ea typeface="Arial" charset="0"/>
                <a:cs typeface="Arial" charset="0"/>
                <a:sym typeface="Calibri Light"/>
              </a:rPr>
              <a:t>Jevíčko 7.12.2022</a:t>
            </a:r>
            <a:endParaRPr sz="2052" dirty="0"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3" name="Title 1"/>
          <p:cNvSpPr txBox="1">
            <a:spLocks noGrp="1"/>
          </p:cNvSpPr>
          <p:nvPr>
            <p:ph type="title"/>
          </p:nvPr>
        </p:nvSpPr>
        <p:spPr>
          <a:xfrm>
            <a:off x="507999" y="677142"/>
            <a:ext cx="8345917" cy="11727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>
                <a:solidFill>
                  <a:srgbClr val="325A91"/>
                </a:solidFill>
              </a:defRPr>
            </a:lvl1pPr>
          </a:lstStyle>
          <a:p>
            <a:r>
              <a:rPr lang="cs-CZ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Projekt</a:t>
            </a:r>
            <a:br>
              <a:rPr lang="cs-CZ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cs-CZ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AQUARES 	</a:t>
            </a:r>
            <a:r>
              <a:rPr lang="cs-CZ" sz="1100" b="1" dirty="0">
                <a:solidFill>
                  <a:schemeClr val="bg1"/>
                </a:solidFill>
                <a:latin typeface="Arial" charset="0"/>
                <a:cs typeface="Arial" charset="0"/>
              </a:rPr>
              <a:t>Water </a:t>
            </a:r>
            <a:r>
              <a:rPr lang="cs-CZ" sz="11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reuse</a:t>
            </a:r>
            <a:r>
              <a:rPr lang="cs-CZ" sz="11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cs-CZ" sz="11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policies</a:t>
            </a:r>
            <a:r>
              <a:rPr lang="cs-CZ" sz="11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cs-CZ" sz="11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advancement</a:t>
            </a:r>
            <a:r>
              <a:rPr lang="cs-CZ" sz="11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cs-CZ" sz="11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for</a:t>
            </a:r>
            <a:r>
              <a:rPr lang="cs-CZ" sz="11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cs-CZ" sz="11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resource</a:t>
            </a:r>
            <a:r>
              <a:rPr lang="cs-CZ" sz="11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cs-CZ" sz="11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efficient</a:t>
            </a:r>
            <a:r>
              <a:rPr lang="cs-CZ" sz="11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cs-CZ" sz="11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European</a:t>
            </a:r>
            <a:r>
              <a:rPr lang="cs-CZ" sz="11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cs-CZ" sz="11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regions</a:t>
            </a:r>
            <a:r>
              <a:rPr lang="cs-CZ" sz="11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br>
              <a:rPr lang="cs-CZ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4" name="Subtitle 2"/>
          <p:cNvSpPr txBox="1">
            <a:spLocks noGrp="1"/>
          </p:cNvSpPr>
          <p:nvPr>
            <p:ph type="body" idx="1"/>
          </p:nvPr>
        </p:nvSpPr>
        <p:spPr>
          <a:xfrm>
            <a:off x="440165" y="3392146"/>
            <a:ext cx="7961108" cy="3726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lnSpc>
                <a:spcPts val="21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  <a:t>Rozšířit povědomí o výhodách obnovitelných zdrojů,</a:t>
            </a:r>
          </a:p>
          <a:p>
            <a:pPr marL="285750" indent="-285750">
              <a:lnSpc>
                <a:spcPts val="21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  <a:t>zvýšit politické nástroje a koncepce hospodaření s vodou,</a:t>
            </a:r>
          </a:p>
          <a:p>
            <a:pPr marL="285750" indent="-285750">
              <a:lnSpc>
                <a:spcPts val="21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  <a:t>zvýšení kapacit regionální správy, podpoření regionálních investic,</a:t>
            </a:r>
          </a:p>
          <a:p>
            <a:pPr marL="285750" indent="-285750">
              <a:lnSpc>
                <a:spcPts val="21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  <a:t>snaha podnikům a spotřebitelům usnadnit integraci technik a </a:t>
            </a:r>
            <a:b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</a:br>
            <a: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  <a:t>procesů v oblasti recyklace vody,</a:t>
            </a:r>
          </a:p>
          <a:p>
            <a:pPr marL="285750" indent="-285750">
              <a:lnSpc>
                <a:spcPts val="21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  <a:t>veřejná správa, orgány odpovědné za hospodaření</a:t>
            </a:r>
            <a:b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</a:br>
            <a: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  <a:t>s vodami, soukromé společnosti, university, </a:t>
            </a:r>
            <a:b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</a:br>
            <a: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  <a:t>výzkumná centra , NNO. </a:t>
            </a: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29AC9C45-08B1-4A86-BBF2-1DD17EF8BB8E}"/>
              </a:ext>
            </a:extLst>
          </p:cNvPr>
          <p:cNvSpPr txBox="1">
            <a:spLocks/>
          </p:cNvSpPr>
          <p:nvPr/>
        </p:nvSpPr>
        <p:spPr>
          <a:xfrm>
            <a:off x="507999" y="1932997"/>
            <a:ext cx="8007350" cy="705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195476" marR="0" indent="-195476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619007" marR="0" indent="-228055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055569" marR="0" indent="-273665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476929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1867880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258832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2649784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040736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3431687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just" hangingPunct="1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None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32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  <a:sym typeface="Calibri Light"/>
              </a:rPr>
              <a:t>AQUA + REUSE = AQUARES</a:t>
            </a:r>
          </a:p>
          <a:p>
            <a:pPr marL="390952" lvl="5" indent="0" algn="just" hangingPunct="1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Font typeface="Arial"/>
              <a:buNone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400" b="1" dirty="0">
              <a:solidFill>
                <a:srgbClr val="536B73"/>
              </a:solidFill>
              <a:latin typeface="Arial" charset="0"/>
              <a:ea typeface="Calibri Light"/>
              <a:cs typeface="Arial" charset="0"/>
              <a:sym typeface="Calibri Light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CB83990-17CE-4FD6-B802-D0C285AB4202}"/>
              </a:ext>
            </a:extLst>
          </p:cNvPr>
          <p:cNvSpPr txBox="1">
            <a:spLocks/>
          </p:cNvSpPr>
          <p:nvPr/>
        </p:nvSpPr>
        <p:spPr>
          <a:xfrm>
            <a:off x="461757" y="4206460"/>
            <a:ext cx="6326224" cy="1430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195476" marR="0" indent="-195476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619007" marR="0" indent="-228055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055569" marR="0" indent="-273665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476929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1867880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258832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2649784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040736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3431687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just" hangingPunct="1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Font typeface="Arial"/>
              <a:buNone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2000" b="1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  <a:p>
            <a:pPr marL="390952" lvl="5" indent="0" algn="just" hangingPunct="1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Font typeface="Arial"/>
              <a:buNone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400" b="1" dirty="0">
              <a:solidFill>
                <a:srgbClr val="536B73"/>
              </a:solidFill>
              <a:latin typeface="Arial" charset="0"/>
              <a:ea typeface="Calibri Light"/>
              <a:cs typeface="Arial" charset="0"/>
              <a:sym typeface="Calibri Light"/>
            </a:endParaRPr>
          </a:p>
          <a:p>
            <a:pPr marL="423531" lvl="1" indent="0" algn="just" hangingPunct="1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Font typeface="Arial"/>
              <a:buNone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400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  <a:p>
            <a:pPr marL="0" indent="0" algn="just" hangingPunct="1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Font typeface="Arial"/>
              <a:buNone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400" b="1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DC91B976-088D-4C9C-9912-B05235FF32C2}"/>
              </a:ext>
            </a:extLst>
          </p:cNvPr>
          <p:cNvSpPr txBox="1"/>
          <p:nvPr/>
        </p:nvSpPr>
        <p:spPr>
          <a:xfrm>
            <a:off x="290083" y="6208046"/>
            <a:ext cx="2184893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86B9BD5-20EE-43DA-9024-5BAE97C75A75}"/>
              </a:ext>
            </a:extLst>
          </p:cNvPr>
          <p:cNvSpPr txBox="1"/>
          <p:nvPr/>
        </p:nvSpPr>
        <p:spPr>
          <a:xfrm>
            <a:off x="2936733" y="6226684"/>
            <a:ext cx="3851248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FBF08DE-A6EC-41A1-82DA-AD9F93C06557}"/>
              </a:ext>
            </a:extLst>
          </p:cNvPr>
          <p:cNvSpPr/>
          <p:nvPr/>
        </p:nvSpPr>
        <p:spPr>
          <a:xfrm>
            <a:off x="440165" y="2638483"/>
            <a:ext cx="7757814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400" dirty="0">
                <a:solidFill>
                  <a:srgbClr val="536B73"/>
                </a:solidFill>
                <a:latin typeface="Arial" charset="0"/>
                <a:cs typeface="Arial" charset="0"/>
              </a:rPr>
              <a:t>Dosažení efektivního hospodaření s vodou prostřednictvím opětovného využití vody a zajištění </a:t>
            </a:r>
            <a:br>
              <a:rPr lang="cs-CZ" sz="1400" dirty="0">
                <a:solidFill>
                  <a:srgbClr val="536B73"/>
                </a:solidFill>
                <a:latin typeface="Arial" charset="0"/>
                <a:cs typeface="Arial" charset="0"/>
              </a:rPr>
            </a:br>
            <a:r>
              <a:rPr lang="cs-CZ" sz="1400" dirty="0">
                <a:solidFill>
                  <a:srgbClr val="536B73"/>
                </a:solidFill>
                <a:latin typeface="Arial" charset="0"/>
                <a:cs typeface="Arial" charset="0"/>
              </a:rPr>
              <a:t>ochrany vodních zdrojů.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0E78B19-4595-4EF6-A4DC-79D549D3FA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6" y="131963"/>
            <a:ext cx="2645036" cy="121162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9B2F51A-8AFA-415C-AA2A-1E35D59CC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456" y="346707"/>
            <a:ext cx="4665461" cy="117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59704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3" name="Title 1"/>
          <p:cNvSpPr txBox="1">
            <a:spLocks noGrp="1"/>
          </p:cNvSpPr>
          <p:nvPr>
            <p:ph type="title"/>
          </p:nvPr>
        </p:nvSpPr>
        <p:spPr>
          <a:xfrm>
            <a:off x="508000" y="677142"/>
            <a:ext cx="3076448" cy="11727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>
                <a:solidFill>
                  <a:srgbClr val="325A91"/>
                </a:solidFill>
              </a:defRPr>
            </a:lvl1pPr>
          </a:lstStyle>
          <a:p>
            <a:r>
              <a:rPr lang="cs-CZ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Projekt</a:t>
            </a:r>
            <a:br>
              <a:rPr lang="cs-CZ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cs-CZ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CONDEREFF</a:t>
            </a:r>
            <a:endParaRPr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4" name="Subtitle 2"/>
          <p:cNvSpPr txBox="1">
            <a:spLocks noGrp="1"/>
          </p:cNvSpPr>
          <p:nvPr>
            <p:ph type="body" idx="1"/>
          </p:nvPr>
        </p:nvSpPr>
        <p:spPr>
          <a:xfrm>
            <a:off x="461757" y="3220964"/>
            <a:ext cx="5305059" cy="11104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None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b="1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NÁZEV PROJEKTU:</a:t>
            </a:r>
          </a:p>
          <a:p>
            <a:pPr marL="0" indent="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None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600" dirty="0" err="1">
                <a:solidFill>
                  <a:srgbClr val="536B73"/>
                </a:solidFill>
                <a:latin typeface="Arial" charset="0"/>
                <a:cs typeface="Arial" charset="0"/>
              </a:rPr>
              <a:t>Construction</a:t>
            </a:r>
            <a: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  <a:t> &amp; </a:t>
            </a:r>
            <a:r>
              <a:rPr lang="cs-CZ" sz="1600" dirty="0" err="1">
                <a:solidFill>
                  <a:srgbClr val="536B73"/>
                </a:solidFill>
                <a:latin typeface="Arial" charset="0"/>
                <a:cs typeface="Arial" charset="0"/>
              </a:rPr>
              <a:t>demolition</a:t>
            </a:r>
            <a: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  <a:t> </a:t>
            </a:r>
            <a:r>
              <a:rPr lang="cs-CZ" sz="1600" dirty="0" err="1">
                <a:solidFill>
                  <a:srgbClr val="536B73"/>
                </a:solidFill>
                <a:latin typeface="Arial" charset="0"/>
                <a:cs typeface="Arial" charset="0"/>
              </a:rPr>
              <a:t>waste</a:t>
            </a:r>
            <a: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  <a:t> management </a:t>
            </a:r>
            <a:r>
              <a:rPr lang="cs-CZ" sz="1600" dirty="0" err="1">
                <a:solidFill>
                  <a:srgbClr val="536B73"/>
                </a:solidFill>
                <a:latin typeface="Arial" charset="0"/>
                <a:cs typeface="Arial" charset="0"/>
              </a:rPr>
              <a:t>policies</a:t>
            </a:r>
            <a: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  <a:t> </a:t>
            </a:r>
            <a:r>
              <a:rPr lang="cs-CZ" sz="1600" dirty="0" err="1">
                <a:solidFill>
                  <a:srgbClr val="536B73"/>
                </a:solidFill>
                <a:latin typeface="Arial" charset="0"/>
                <a:cs typeface="Arial" charset="0"/>
              </a:rPr>
              <a:t>for</a:t>
            </a:r>
            <a: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  <a:t> </a:t>
            </a:r>
            <a:r>
              <a:rPr lang="cs-CZ" sz="1600" dirty="0" err="1">
                <a:solidFill>
                  <a:srgbClr val="536B73"/>
                </a:solidFill>
                <a:latin typeface="Arial" charset="0"/>
                <a:cs typeface="Arial" charset="0"/>
              </a:rPr>
              <a:t>improved</a:t>
            </a:r>
            <a: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  <a:t> </a:t>
            </a:r>
            <a:r>
              <a:rPr lang="cs-CZ" sz="1600" dirty="0" err="1">
                <a:solidFill>
                  <a:srgbClr val="536B73"/>
                </a:solidFill>
                <a:latin typeface="Arial" charset="0"/>
                <a:cs typeface="Arial" charset="0"/>
              </a:rPr>
              <a:t>resource</a:t>
            </a:r>
            <a: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  <a:t> </a:t>
            </a:r>
            <a:r>
              <a:rPr lang="cs-CZ" sz="1600" dirty="0" err="1">
                <a:solidFill>
                  <a:srgbClr val="536B73"/>
                </a:solidFill>
                <a:latin typeface="Arial" charset="0"/>
                <a:cs typeface="Arial" charset="0"/>
              </a:rPr>
              <a:t>efficiency</a:t>
            </a:r>
            <a:endParaRPr lang="cs-CZ" sz="1400" b="1" dirty="0">
              <a:solidFill>
                <a:srgbClr val="536B73"/>
              </a:solidFill>
              <a:latin typeface="Arial" charset="0"/>
              <a:cs typeface="Arial" charset="0"/>
            </a:endParaRPr>
          </a:p>
          <a:p>
            <a:pPr marL="423531" lvl="1" indent="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None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400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None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400" b="1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29AC9C45-08B1-4A86-BBF2-1DD17EF8BB8E}"/>
              </a:ext>
            </a:extLst>
          </p:cNvPr>
          <p:cNvSpPr txBox="1">
            <a:spLocks/>
          </p:cNvSpPr>
          <p:nvPr/>
        </p:nvSpPr>
        <p:spPr>
          <a:xfrm>
            <a:off x="461757" y="2080871"/>
            <a:ext cx="7658115" cy="1005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195476" marR="0" indent="-195476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619007" marR="0" indent="-228055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055569" marR="0" indent="-273665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476929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1867880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258832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2649784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040736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3431687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just" hangingPunct="1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None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  <a:sym typeface="Calibri Light"/>
              </a:rPr>
              <a:t>CONSTRUCTION + DEMOLITION + RESOURCE + EFFICIENCY </a:t>
            </a:r>
          </a:p>
          <a:p>
            <a:pPr marL="0" indent="0" algn="just" hangingPunct="1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None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  <a:sym typeface="Calibri Light"/>
              </a:rPr>
              <a:t>= CONDEREFF</a:t>
            </a:r>
          </a:p>
          <a:p>
            <a:pPr marL="390952" lvl="5" indent="0" algn="just" hangingPunct="1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Font typeface="Arial"/>
              <a:buNone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400" b="1" dirty="0">
              <a:solidFill>
                <a:srgbClr val="536B73"/>
              </a:solidFill>
              <a:latin typeface="Arial" charset="0"/>
              <a:ea typeface="Calibri Light"/>
              <a:cs typeface="Arial" charset="0"/>
              <a:sym typeface="Calibri Light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CB83990-17CE-4FD6-B802-D0C285AB4202}"/>
              </a:ext>
            </a:extLst>
          </p:cNvPr>
          <p:cNvSpPr txBox="1">
            <a:spLocks/>
          </p:cNvSpPr>
          <p:nvPr/>
        </p:nvSpPr>
        <p:spPr>
          <a:xfrm>
            <a:off x="461757" y="4554305"/>
            <a:ext cx="6326224" cy="1430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195476" marR="0" indent="-195476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619007" marR="0" indent="-228055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055569" marR="0" indent="-273665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476929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1867880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258832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2649784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040736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3431687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just" hangingPunct="1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Font typeface="Arial"/>
              <a:buNone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b="1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  <a:sym typeface="Calibri Light"/>
              </a:rPr>
              <a:t>VIZE: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  <a:t>Vyšší efektivita využívání zdrojů a modelů cirkulární ekonomiky v oblasti nakládání se stavebním a demoličním odpadem.</a:t>
            </a:r>
            <a:endParaRPr lang="cs-CZ" sz="1400" b="1" dirty="0">
              <a:solidFill>
                <a:srgbClr val="536B73"/>
              </a:solidFill>
              <a:latin typeface="Arial" charset="0"/>
              <a:ea typeface="Calibri Light"/>
              <a:cs typeface="Arial" charset="0"/>
              <a:sym typeface="Calibri Light"/>
            </a:endParaRPr>
          </a:p>
          <a:p>
            <a:pPr marL="423531" lvl="1" indent="0" algn="just" hangingPunct="1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Font typeface="Arial"/>
              <a:buNone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400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  <a:p>
            <a:pPr marL="0" indent="0" algn="just" hangingPunct="1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Font typeface="Arial"/>
              <a:buNone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400" b="1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86B9BD5-20EE-43DA-9024-5BAE97C75A75}"/>
              </a:ext>
            </a:extLst>
          </p:cNvPr>
          <p:cNvSpPr txBox="1"/>
          <p:nvPr/>
        </p:nvSpPr>
        <p:spPr>
          <a:xfrm>
            <a:off x="2936733" y="6226684"/>
            <a:ext cx="3851248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1926460-077E-4955-81E7-992024F54D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66" y="235744"/>
            <a:ext cx="2587668" cy="1081175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66E5193-2454-40E2-8723-76A8500E5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344" y="331130"/>
            <a:ext cx="4642591" cy="116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74415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12</a:t>
            </a:fld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C8BB598-ED8A-48A9-ABFB-CFEF8CEF7DFF}"/>
              </a:ext>
            </a:extLst>
          </p:cNvPr>
          <p:cNvSpPr/>
          <p:nvPr/>
        </p:nvSpPr>
        <p:spPr>
          <a:xfrm>
            <a:off x="542927" y="886859"/>
            <a:ext cx="7972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</a:rPr>
              <a:t>IROP 2021 – 2027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A959E65-4743-FAB2-76AD-6A441BAEE3E3}"/>
              </a:ext>
            </a:extLst>
          </p:cNvPr>
          <p:cNvSpPr txBox="1"/>
          <p:nvPr/>
        </p:nvSpPr>
        <p:spPr>
          <a:xfrm>
            <a:off x="461757" y="2189611"/>
            <a:ext cx="8225340" cy="5191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Celková alokace 4,8 mld. EUR.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Podporované oblasti:  eGovernment, IZS, Silnice II. třídy, vzdělávací infrastruktura, čistá a aktivní mobilita atd.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Regenerace veřejných prostranství obcí a měst a Veřejná infrastruktura cestovního ruchu.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Výše dotace pro MMR 85% způsobilých výdajů (může specifikovat výzva).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Všechny výzvy jsou průběžné.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Konzultační servis pro žadatele.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MS2021+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C2B7C0-DCA2-3CC1-F327-9353BF8656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27" y="739527"/>
            <a:ext cx="2585515" cy="89080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970B0BF-0FC6-0A94-6EB7-059B8F04C8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96" y="5264567"/>
            <a:ext cx="3435607" cy="83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2186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13</a:t>
            </a:fld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E365615-DFD1-42E1-2E8B-5FA8B68FF598}"/>
              </a:ext>
            </a:extLst>
          </p:cNvPr>
          <p:cNvSpPr/>
          <p:nvPr/>
        </p:nvSpPr>
        <p:spPr>
          <a:xfrm>
            <a:off x="461757" y="1879215"/>
            <a:ext cx="7903767" cy="5898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Podání žádostí: 17.10.2022 – 28.2.2023.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Alokace: 371 474 072 Kč (vyčerpána z 105,7%).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Min. a max. výše celkových způsobilých výdajů: 1 mil. Kč – 50 mil. Kč</a:t>
            </a:r>
          </a:p>
          <a:p>
            <a:endParaRPr lang="cs-CZ" sz="1200" dirty="0"/>
          </a:p>
          <a:p>
            <a:r>
              <a:rPr lang="cs-CZ" sz="1200" b="1" dirty="0"/>
              <a:t>PODPOROVANÉ AKTIVITY: </a:t>
            </a:r>
          </a:p>
          <a:p>
            <a:endParaRPr lang="cs-CZ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Elektronizace vybraných služeb veřejné správy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Kyberbezpečnost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Automatizace digitálních dat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algn="just"/>
            <a:endParaRPr lang="cs-CZ" sz="1200" b="1" dirty="0"/>
          </a:p>
          <a:p>
            <a:pPr algn="just"/>
            <a:r>
              <a:rPr lang="cs-CZ" sz="1600" b="1" dirty="0"/>
              <a:t>Příklad: </a:t>
            </a:r>
          </a:p>
          <a:p>
            <a:pPr algn="just"/>
            <a:r>
              <a:rPr lang="cs-CZ" sz="1600" b="1" dirty="0"/>
              <a:t>Dotační portál Pardubického kraje </a:t>
            </a:r>
            <a:endParaRPr lang="cs-CZ" sz="1600" dirty="0"/>
          </a:p>
          <a:p>
            <a:pPr algn="just"/>
            <a:endParaRPr lang="cs-CZ" sz="1200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4F0D70C-E40E-C3A6-A188-841EE4121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7" y="813331"/>
            <a:ext cx="7658100" cy="8509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D95CCC4-5724-6B39-5BC4-A0D9FD7434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7" y="4485503"/>
            <a:ext cx="2960939" cy="142715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F7D3D34-668A-26C1-76F8-068A689B95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03" y="3477314"/>
            <a:ext cx="3568654" cy="2224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5240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14</a:t>
            </a:fld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E365615-DFD1-42E1-2E8B-5FA8B68FF598}"/>
              </a:ext>
            </a:extLst>
          </p:cNvPr>
          <p:cNvSpPr/>
          <p:nvPr/>
        </p:nvSpPr>
        <p:spPr>
          <a:xfrm>
            <a:off x="461756" y="1672777"/>
            <a:ext cx="7903767" cy="676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Podání žádostí: 11.10.2022 – 27.9.2023.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Alokace: </a:t>
            </a:r>
            <a:r>
              <a:rPr lang="cs-CZ" sz="1400" dirty="0"/>
              <a:t>1 844 565 705</a:t>
            </a:r>
            <a:r>
              <a:rPr lang="cs-CZ" sz="1100" dirty="0"/>
              <a:t> </a:t>
            </a:r>
            <a:r>
              <a:rPr lang="cs-CZ" sz="1200" dirty="0"/>
              <a:t>Kč (vyčerpána z 22,9%).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Min. a max. výše celkových způsobilých výdajů: 3 mil. Kč – 30 mil. Kč</a:t>
            </a:r>
          </a:p>
          <a:p>
            <a:endParaRPr lang="cs-CZ" sz="1200" dirty="0"/>
          </a:p>
          <a:p>
            <a:r>
              <a:rPr lang="cs-CZ" sz="1200" b="1" dirty="0"/>
              <a:t>PODPOROVANÉ AKTIVITY: </a:t>
            </a:r>
          </a:p>
          <a:p>
            <a:endParaRPr lang="cs-CZ" sz="1200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200" dirty="0"/>
              <a:t>výstavba, modernizace a rekonstrukce vyhrazených komunikací pro cyklisty sloužících k dopravě do zaměstnání, škol a za službami, včetně doprovodné infrastruktury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200" dirty="0"/>
              <a:t>výstavba, modernizace a rekonstrukce vyhrazených komunikací pro cyklisty na hlavních trasách cyklistické dopravy v ČR, včetně doprovodné infrastruktury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200" dirty="0"/>
              <a:t>realizace doprovodné cyklistické infrastruktury při vyhrazených komunikacích pro cyklisty s vysokou intenzitou dopravy</a:t>
            </a:r>
          </a:p>
          <a:p>
            <a:endParaRPr lang="cs-CZ" sz="1200" dirty="0"/>
          </a:p>
          <a:p>
            <a:endParaRPr lang="cs-CZ" sz="1200" dirty="0"/>
          </a:p>
          <a:p>
            <a:pPr algn="just"/>
            <a:endParaRPr lang="cs-CZ" sz="1200" b="1" dirty="0"/>
          </a:p>
          <a:p>
            <a:pPr algn="just"/>
            <a:endParaRPr lang="cs-CZ" sz="1400" b="1" dirty="0"/>
          </a:p>
          <a:p>
            <a:pPr algn="just"/>
            <a:endParaRPr lang="cs-CZ" sz="1600" b="1" dirty="0"/>
          </a:p>
          <a:p>
            <a:pPr algn="just"/>
            <a:r>
              <a:rPr lang="cs-CZ" sz="1600" b="1" dirty="0"/>
              <a:t>Příklad:</a:t>
            </a:r>
          </a:p>
          <a:p>
            <a:pPr algn="just"/>
            <a:r>
              <a:rPr lang="cs-CZ" sz="1600" b="1" dirty="0"/>
              <a:t>Cyklostezka Koupaliště – Žlutý pes </a:t>
            </a:r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C8F285A-C13F-D1AD-4174-0CFFFD899C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76" y="4293492"/>
            <a:ext cx="2788354" cy="1884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EFA0279-84F3-13F8-2EF5-CE9567A0C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3" y="674768"/>
            <a:ext cx="7624976" cy="75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1422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15</a:t>
            </a:fld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E365615-DFD1-42E1-2E8B-5FA8B68FF598}"/>
              </a:ext>
            </a:extLst>
          </p:cNvPr>
          <p:cNvSpPr/>
          <p:nvPr/>
        </p:nvSpPr>
        <p:spPr>
          <a:xfrm>
            <a:off x="461756" y="1672777"/>
            <a:ext cx="7903767" cy="6914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Podání žádostí: 20.10.2022 – 6.10.2023.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Alokace: 1 144 805 704</a:t>
            </a:r>
            <a:r>
              <a:rPr lang="cs-CZ" sz="1100" dirty="0"/>
              <a:t> </a:t>
            </a:r>
            <a:r>
              <a:rPr lang="cs-CZ" sz="1200" dirty="0"/>
              <a:t>Kč (vyčerpána z 35,2%).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Min. a max. výše celkových způsobilých výdajů: 3 mil. Kč – 50 mil. Kč</a:t>
            </a:r>
          </a:p>
          <a:p>
            <a:endParaRPr lang="cs-CZ" sz="1200" dirty="0"/>
          </a:p>
          <a:p>
            <a:r>
              <a:rPr lang="cs-CZ" sz="1200" b="1" dirty="0"/>
              <a:t>PODPOROVANÉ AKTIVITY: </a:t>
            </a:r>
          </a:p>
          <a:p>
            <a:endParaRPr lang="cs-CZ" sz="1200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200" dirty="0"/>
              <a:t>výstavba, modernizace a rekonstrukce komunikací pro pěší v trase nebo v křížení pozemní komunikace s vysokou intenzitou dopravy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200" dirty="0"/>
              <a:t>zvyšování bezpečnosti nemotorové dopravy stavebními úpravami komunikací pro pěší a pro cyklisty a instalací prvků zklidňujících dopravu v nehodových lokalitách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200" dirty="0"/>
              <a:t>Další aktivity: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200" dirty="0"/>
              <a:t>Samostatná stezka pro chodce, chodníky, kombinovaná stezka pro chodce a cyklisty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algn="just"/>
            <a:endParaRPr lang="cs-CZ" sz="1200" b="1" dirty="0"/>
          </a:p>
          <a:p>
            <a:pPr algn="just"/>
            <a:endParaRPr lang="cs-CZ" sz="1400" b="1" dirty="0"/>
          </a:p>
          <a:p>
            <a:pPr algn="just"/>
            <a:endParaRPr lang="cs-CZ" sz="1600" b="1" dirty="0"/>
          </a:p>
          <a:p>
            <a:pPr algn="just"/>
            <a:r>
              <a:rPr lang="cs-CZ" sz="1600" b="1" dirty="0"/>
              <a:t>Příklad:</a:t>
            </a:r>
          </a:p>
          <a:p>
            <a:endParaRPr lang="cs-CZ" sz="1184" b="1" dirty="0"/>
          </a:p>
          <a:p>
            <a:r>
              <a:rPr lang="cs-CZ" sz="1600" b="1" dirty="0"/>
              <a:t>Březová nad Svitavou – Chodník podél I/43 </a:t>
            </a:r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EB47975-A955-D3A7-BEAE-62C93A903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40" y="748888"/>
            <a:ext cx="7010400" cy="74295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A22A3EE-225C-8439-A713-22D181AF37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76" y="3685803"/>
            <a:ext cx="1779118" cy="2372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771229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16</a:t>
            </a:fld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E365615-DFD1-42E1-2E8B-5FA8B68FF598}"/>
              </a:ext>
            </a:extLst>
          </p:cNvPr>
          <p:cNvSpPr/>
          <p:nvPr/>
        </p:nvSpPr>
        <p:spPr>
          <a:xfrm>
            <a:off x="461756" y="1672777"/>
            <a:ext cx="7903767" cy="6465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Podání žádostí: 30.11.2022 – 30.9.2025.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Alokace: 1 750 969 876 Kč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Min. a max. výše celkových způsobilých výdajů: 1 mil. Kč – 99 mil. Kč</a:t>
            </a:r>
          </a:p>
          <a:p>
            <a:endParaRPr lang="cs-CZ" sz="1200" dirty="0"/>
          </a:p>
          <a:p>
            <a:r>
              <a:rPr lang="cs-CZ" sz="1200" b="1" dirty="0"/>
              <a:t>PODPOROVANÉ AKTIVITY: </a:t>
            </a:r>
          </a:p>
          <a:p>
            <a:endParaRPr lang="cs-CZ" sz="1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effectLst/>
              </a:rPr>
              <a:t>Zkvalitnění vzdělávací infrastruktury pro přírodní vědy.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effectLst/>
              </a:rPr>
              <a:t>Zkvalitnění vzdělávací infrastruktury pro polytechnické vzdělávání.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effectLst/>
              </a:rPr>
              <a:t>Zkvalitnění vzdělávací infrastruktury pro cizí jazyky.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effectLst/>
              </a:rPr>
              <a:t>Zkvalitnění vzdělávací infrastruktury pro práci s digitálními technologiemi.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effectLst/>
              </a:rPr>
              <a:t>Zkvalitnění vnitřní konektivity školy, zabezpečení připojení k internetu.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effectLst/>
              </a:rPr>
              <a:t>Zkvalitnění vzdělávací infrastruktury školního klubu pro žáky nižšího stupně víceletého gymnázia.</a:t>
            </a:r>
            <a:endParaRPr lang="cs-CZ" sz="1100" dirty="0"/>
          </a:p>
          <a:p>
            <a:pPr algn="just"/>
            <a:endParaRPr lang="cs-CZ" sz="1200" b="1" dirty="0"/>
          </a:p>
          <a:p>
            <a:pPr algn="just"/>
            <a:endParaRPr lang="cs-CZ" sz="1400" b="1" dirty="0"/>
          </a:p>
          <a:p>
            <a:pPr algn="just"/>
            <a:endParaRPr lang="cs-CZ" sz="1600" b="1" dirty="0"/>
          </a:p>
          <a:p>
            <a:pPr algn="just"/>
            <a:r>
              <a:rPr lang="cs-CZ" sz="1600" b="1" dirty="0"/>
              <a:t>Příklad:</a:t>
            </a:r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8C5B9C9-C7BC-F1CD-DF15-4655BE4ED4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44" y="628383"/>
            <a:ext cx="7455712" cy="82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3035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17</a:t>
            </a:fld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E365615-DFD1-42E1-2E8B-5FA8B68FF598}"/>
              </a:ext>
            </a:extLst>
          </p:cNvPr>
          <p:cNvSpPr/>
          <p:nvPr/>
        </p:nvSpPr>
        <p:spPr>
          <a:xfrm>
            <a:off x="461756" y="1672777"/>
            <a:ext cx="7903767" cy="2825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FF846EC-E5A5-3CF3-FCA7-87895B1D1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6" y="674769"/>
            <a:ext cx="8121479" cy="8564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5937AA4-EE12-B54A-0EEA-9319E5F70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2" y="2395858"/>
            <a:ext cx="7880780" cy="224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7359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18</a:t>
            </a:fld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E365615-DFD1-42E1-2E8B-5FA8B68FF598}"/>
              </a:ext>
            </a:extLst>
          </p:cNvPr>
          <p:cNvSpPr/>
          <p:nvPr/>
        </p:nvSpPr>
        <p:spPr>
          <a:xfrm>
            <a:off x="461756" y="1672777"/>
            <a:ext cx="7903767" cy="600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Podání žádostí: 26.9.2022 – 29.8.2023.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Alokace: 796 020 087 Kč (vyčerpáno 1,6 %)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Min. a max. výše celkových způsobilých výdajů 500 tis. Kč – 90 mil. Kč</a:t>
            </a:r>
          </a:p>
          <a:p>
            <a:endParaRPr lang="cs-CZ" sz="1200" dirty="0"/>
          </a:p>
          <a:p>
            <a:r>
              <a:rPr lang="cs-CZ" sz="1200" b="1" dirty="0"/>
              <a:t>PODPOROVANÉ AKTIVITY: </a:t>
            </a:r>
          </a:p>
          <a:p>
            <a:endParaRPr lang="cs-CZ" sz="11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/>
              <a:t>Pořízení a adaptace bytů, bytových domů a nebytových prostor pro potřeby sociálního bydlení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/>
              <a:t>Nákup a dostavba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/>
              <a:t>Výstavba a rekonstrukce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/>
              <a:t>Nákup nezbytného základního vybavení</a:t>
            </a:r>
          </a:p>
          <a:p>
            <a:pPr algn="just"/>
            <a:endParaRPr lang="cs-CZ" sz="1600" b="1" dirty="0"/>
          </a:p>
          <a:p>
            <a:pPr algn="just"/>
            <a:r>
              <a:rPr lang="cs-CZ" sz="1600" b="1" dirty="0"/>
              <a:t>Příklad: Sociální bydlení v Litomyšli  </a:t>
            </a:r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4E279AA-88F9-A566-4C71-DCE8E967C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7" y="674769"/>
            <a:ext cx="7903767" cy="87075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4E9B11C-8DD5-1E8A-4158-B65FF2290B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98" y="4333137"/>
            <a:ext cx="2139418" cy="1602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C5B05D0-3BEF-4D30-D643-B5106E9AA4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49" y="4363139"/>
            <a:ext cx="2448347" cy="1587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82D0BC5-991C-05ED-34BC-47C0D8CF9B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029" y="4367624"/>
            <a:ext cx="2796168" cy="1529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028496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19</a:t>
            </a:fld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E365615-DFD1-42E1-2E8B-5FA8B68FF598}"/>
              </a:ext>
            </a:extLst>
          </p:cNvPr>
          <p:cNvSpPr/>
          <p:nvPr/>
        </p:nvSpPr>
        <p:spPr>
          <a:xfrm>
            <a:off x="461756" y="1672777"/>
            <a:ext cx="7903767" cy="639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Podání žádostí: 26.9.2022 – 29.8.2023.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Alokace: 901 172 958 Kč (vyčerpáno 37,5 %)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Min. a max. výše celkových způsobilých výdajů 500 tis. Kč – 90 mil. Kč</a:t>
            </a:r>
          </a:p>
          <a:p>
            <a:endParaRPr lang="cs-CZ" sz="1200" dirty="0"/>
          </a:p>
          <a:p>
            <a:r>
              <a:rPr lang="cs-CZ" sz="1200" b="1" dirty="0"/>
              <a:t>PODPOROVANÉ AKTIVITY: </a:t>
            </a:r>
          </a:p>
          <a:p>
            <a:endParaRPr lang="cs-CZ" sz="1100" b="1" dirty="0"/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Infrastruktura sociálních služeb – podle zákona 108/2006 Sb. 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Nákup budov, zařízení, vybavení, výstavba a stavební úpravy, které vytvoří podmínky pro kvalitní poskytování ambulantních a terénních sociálních služeb a pobytových služeb prevence. </a:t>
            </a:r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r>
              <a:rPr lang="cs-CZ" sz="1600" b="1" dirty="0"/>
              <a:t>Příklad: Pořízení automobilu pro sociální služby </a:t>
            </a:r>
          </a:p>
          <a:p>
            <a:pPr algn="just"/>
            <a:r>
              <a:rPr lang="cs-CZ" sz="1600" b="1" dirty="0"/>
              <a:t>               města Chrast</a:t>
            </a:r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1DD966-6C20-5C18-F4DA-F95CCA697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90" y="683537"/>
            <a:ext cx="7706060" cy="87897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1366DB6-56F3-361C-3B54-B073BF30C6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886" y="3468041"/>
            <a:ext cx="3103093" cy="2607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471890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3" name="Title 1"/>
          <p:cNvSpPr txBox="1">
            <a:spLocks noGrp="1"/>
          </p:cNvSpPr>
          <p:nvPr>
            <p:ph type="ctrTitle"/>
          </p:nvPr>
        </p:nvSpPr>
        <p:spPr>
          <a:xfrm>
            <a:off x="461757" y="875438"/>
            <a:ext cx="5541094" cy="42409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>
                <a:solidFill>
                  <a:srgbClr val="325A91"/>
                </a:solidFill>
              </a:defRPr>
            </a:lvl1pPr>
          </a:lstStyle>
          <a:p>
            <a:r>
              <a:rPr lang="cs-CZ" sz="36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</a:rPr>
              <a:t>Kdo jsme</a:t>
            </a:r>
            <a:endParaRPr sz="3600" b="1" dirty="0">
              <a:solidFill>
                <a:srgbClr val="3BA99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4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461759" y="1624613"/>
            <a:ext cx="8306510" cy="435794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dirty="0">
                <a:solidFill>
                  <a:srgbClr val="536B73"/>
                </a:solidFill>
                <a:latin typeface="Arial" charset="0"/>
                <a:cs typeface="Arial" charset="0"/>
              </a:rPr>
              <a:t>nezisková organizace 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dirty="0">
                <a:solidFill>
                  <a:srgbClr val="536B73"/>
                </a:solidFill>
                <a:latin typeface="Arial" charset="0"/>
                <a:cs typeface="Arial" charset="0"/>
              </a:rPr>
              <a:t>11 členských měst a Pardubický kraj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dirty="0">
                <a:solidFill>
                  <a:srgbClr val="536B73"/>
                </a:solidFill>
                <a:latin typeface="Arial" charset="0"/>
                <a:cs typeface="Arial" charset="0"/>
              </a:rPr>
              <a:t>fungujeme od roku 1999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dirty="0">
                <a:solidFill>
                  <a:srgbClr val="536B73"/>
                </a:solidFill>
                <a:latin typeface="Arial" charset="0"/>
                <a:cs typeface="Arial" charset="0"/>
              </a:rPr>
              <a:t>nyní 20 zaměstnanců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dirty="0">
                <a:solidFill>
                  <a:srgbClr val="536B73"/>
                </a:solidFill>
                <a:latin typeface="Arial" charset="0"/>
                <a:cs typeface="Arial" charset="0"/>
              </a:rPr>
              <a:t>sídlo v budově Krajského úřadu v Pardubicích (v 5. patře ve „Věži“) </a:t>
            </a: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2000" dirty="0">
              <a:solidFill>
                <a:srgbClr val="536B73"/>
              </a:solidFill>
              <a:latin typeface="Arial" charset="0"/>
              <a:cs typeface="Arial" charset="0"/>
            </a:endParaRP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dirty="0">
                <a:solidFill>
                  <a:srgbClr val="536B73"/>
                </a:solidFill>
                <a:latin typeface="Arial" charset="0"/>
                <a:cs typeface="Arial" charset="0"/>
              </a:rPr>
              <a:t>Poslání:</a:t>
            </a: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dirty="0">
                <a:solidFill>
                  <a:srgbClr val="536B73"/>
                </a:solidFill>
                <a:latin typeface="Arial" charset="0"/>
                <a:cs typeface="Arial" charset="0"/>
              </a:rPr>
              <a:t>„Poskytování odborného servisu pro všechny aktéry regionálního rozvoje na území Pardubického kraje a napomáhání realizace rozvojových projektů těchto aktérů“.</a:t>
            </a: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0"/>
            <a:ext cx="1128015" cy="23833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20</a:t>
            </a:fld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E365615-DFD1-42E1-2E8B-5FA8B68FF598}"/>
              </a:ext>
            </a:extLst>
          </p:cNvPr>
          <p:cNvSpPr/>
          <p:nvPr/>
        </p:nvSpPr>
        <p:spPr>
          <a:xfrm>
            <a:off x="461756" y="1672777"/>
            <a:ext cx="7903767" cy="2279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28C7348-8892-B7CE-AAF5-CAE1FB72185C}"/>
              </a:ext>
            </a:extLst>
          </p:cNvPr>
          <p:cNvSpPr txBox="1"/>
          <p:nvPr/>
        </p:nvSpPr>
        <p:spPr>
          <a:xfrm>
            <a:off x="803189" y="781808"/>
            <a:ext cx="7253416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</a:rPr>
              <a:t>IROP 2021 – 2027 vyčerpané výzvy 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B8F5E3F4-42C8-3F5B-D939-6526B3D65B8A}"/>
              </a:ext>
            </a:extLst>
          </p:cNvPr>
          <p:cNvSpPr/>
          <p:nvPr/>
        </p:nvSpPr>
        <p:spPr>
          <a:xfrm>
            <a:off x="803189" y="2390818"/>
            <a:ext cx="7712163" cy="5962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cs-CZ" sz="1400" b="1" dirty="0"/>
          </a:p>
          <a:p>
            <a:pPr algn="just"/>
            <a:r>
              <a:rPr lang="cs-CZ" sz="1400" dirty="0"/>
              <a:t>1</a:t>
            </a:r>
            <a:r>
              <a:rPr lang="cs-CZ" sz="1600" dirty="0"/>
              <a:t>. Výzva – </a:t>
            </a:r>
            <a:r>
              <a:rPr lang="cs-CZ" sz="1600" b="1" dirty="0"/>
              <a:t>Knihovny – </a:t>
            </a:r>
            <a:r>
              <a:rPr lang="cs-CZ" sz="1600" dirty="0"/>
              <a:t>alokace vyčerpána 101,3 %</a:t>
            </a:r>
          </a:p>
          <a:p>
            <a:pPr algn="just"/>
            <a:endParaRPr lang="cs-CZ" sz="1600" b="1" dirty="0"/>
          </a:p>
          <a:p>
            <a:pPr algn="just"/>
            <a:r>
              <a:rPr lang="cs-CZ" sz="1600" dirty="0"/>
              <a:t>33. výzva – </a:t>
            </a:r>
            <a:r>
              <a:rPr lang="cs-CZ" sz="1600" b="1" dirty="0"/>
              <a:t>Muzea</a:t>
            </a:r>
            <a:r>
              <a:rPr lang="cs-CZ" sz="1600" dirty="0"/>
              <a:t> - alokace vyčerpána 143,4 %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27. výzva – </a:t>
            </a:r>
            <a:r>
              <a:rPr lang="cs-CZ" sz="1600" b="1" dirty="0"/>
              <a:t>Nízkoemisní a bezemisní vozidla pro veřejnou dopravu </a:t>
            </a:r>
            <a:r>
              <a:rPr lang="cs-CZ" sz="1600" dirty="0"/>
              <a:t>- alokace vyčerpána 143,4 %</a:t>
            </a:r>
          </a:p>
          <a:p>
            <a:pPr algn="just"/>
            <a:endParaRPr lang="cs-CZ" sz="1400" dirty="0"/>
          </a:p>
          <a:p>
            <a:pPr algn="just"/>
            <a:endParaRPr lang="cs-CZ" sz="1400" dirty="0"/>
          </a:p>
          <a:p>
            <a:pPr algn="just"/>
            <a:endParaRPr lang="cs-CZ" sz="1400" dirty="0"/>
          </a:p>
          <a:p>
            <a:pPr algn="just"/>
            <a:r>
              <a:rPr lang="cs-CZ" sz="1600" dirty="0"/>
              <a:t>63. Výzva – </a:t>
            </a:r>
            <a:r>
              <a:rPr lang="cs-CZ" sz="1600" b="1" dirty="0"/>
              <a:t>Zelená infrastruktura </a:t>
            </a:r>
            <a:r>
              <a:rPr lang="cs-CZ" sz="1600" dirty="0"/>
              <a:t>– vyhlášení 7.2.2023</a:t>
            </a:r>
          </a:p>
          <a:p>
            <a:pPr algn="just"/>
            <a:endParaRPr lang="cs-CZ" sz="1200" dirty="0"/>
          </a:p>
          <a:p>
            <a:pPr algn="just"/>
            <a:endParaRPr lang="cs-CZ" sz="1200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  <a:p>
            <a:endParaRPr lang="cs-CZ" sz="1184" b="1" dirty="0"/>
          </a:p>
        </p:txBody>
      </p:sp>
    </p:spTree>
    <p:extLst>
      <p:ext uri="{BB962C8B-B14F-4D97-AF65-F5344CB8AC3E}">
        <p14:creationId xmlns:p14="http://schemas.microsoft.com/office/powerpoint/2010/main" val="294581131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21</a:t>
            </a:fld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C8BB598-ED8A-48A9-ABFB-CFEF8CEF7DFF}"/>
              </a:ext>
            </a:extLst>
          </p:cNvPr>
          <p:cNvSpPr/>
          <p:nvPr/>
        </p:nvSpPr>
        <p:spPr>
          <a:xfrm>
            <a:off x="542927" y="886859"/>
            <a:ext cx="7972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</a:rPr>
              <a:t>OPŽP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568581" y="2328601"/>
            <a:ext cx="8220604" cy="30401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SC 1.1 – podpora energetické účinnosti  a snižování emisí skleníkových plynů</a:t>
            </a:r>
          </a:p>
          <a:p>
            <a:endParaRPr lang="cs-CZ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cs-CZ" sz="1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SC 1.2 – podpora energie z obnovitelných zdrojů </a:t>
            </a:r>
          </a:p>
          <a:p>
            <a:br>
              <a:rPr lang="cs-CZ" sz="1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cs-CZ" sz="1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SC 1.3 – podpora přizpůsobení se změně klimatu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1.4 – podpora přístupu k vodě a udržitelného hospodaření s vodou </a:t>
            </a:r>
          </a:p>
          <a:p>
            <a:endParaRPr lang="cs-CZ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1.5 – Podpora přechodu na oběhové hospodářství </a:t>
            </a:r>
          </a:p>
          <a:p>
            <a:endParaRPr lang="cs-CZ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1.6 – Podpora posilování ochrany a zachování přírody a zelené infrastruktury v městských oblastech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A58FC20-FF54-4554-A797-3A30E5C7A6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687" y="892279"/>
            <a:ext cx="3095672" cy="89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4116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22</a:t>
            </a:fld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C8BB598-ED8A-48A9-ABFB-CFEF8CEF7DFF}"/>
              </a:ext>
            </a:extLst>
          </p:cNvPr>
          <p:cNvSpPr/>
          <p:nvPr/>
        </p:nvSpPr>
        <p:spPr>
          <a:xfrm>
            <a:off x="542927" y="886859"/>
            <a:ext cx="7972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3BA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výzva - Čistírny odpadních vod a kanalizace</a:t>
            </a:r>
            <a:endParaRPr lang="cs-CZ" sz="2400" b="1" dirty="0">
              <a:solidFill>
                <a:srgbClr val="3BA99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245AD8D-32EC-845F-B338-8BD799772659}"/>
              </a:ext>
            </a:extLst>
          </p:cNvPr>
          <p:cNvSpPr txBox="1"/>
          <p:nvPr/>
        </p:nvSpPr>
        <p:spPr>
          <a:xfrm>
            <a:off x="542927" y="1788168"/>
            <a:ext cx="8225340" cy="4463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Podání žádostí: 15. 8. 2022 - 28. 2.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Alokace: 4 000 000 000 Kč (vyčerpána z 50%).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Příjemci podpory: obce, DSO, obchodní společnosti vlastněné z více než 50% vlastněny veřejným sektorem.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Míra financování: max. 70% z celkových způsobilých výdajů.</a:t>
            </a:r>
          </a:p>
          <a:p>
            <a:endParaRPr lang="cs-CZ" b="1" dirty="0"/>
          </a:p>
          <a:p>
            <a:r>
              <a:rPr lang="cs-CZ" b="1" dirty="0"/>
              <a:t>PODPOROVANÉ AKTIVITY: </a:t>
            </a:r>
          </a:p>
          <a:p>
            <a:endParaRPr lang="cs-CZ" b="1" dirty="0"/>
          </a:p>
          <a:p>
            <a:r>
              <a:rPr lang="cs-CZ" b="1" dirty="0"/>
              <a:t>Výstavba čistíren odpadních vod a dobudování a výstavba kanalizací</a:t>
            </a:r>
          </a:p>
          <a:p>
            <a:endParaRPr lang="cs-CZ" b="1" dirty="0"/>
          </a:p>
          <a:p>
            <a:endParaRPr lang="cs-CZ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DA09CDC-6F4B-B450-1EEA-8A667A0C8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7" y="4062430"/>
            <a:ext cx="5051581" cy="2126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364267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23</a:t>
            </a:fld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418837" y="1931638"/>
            <a:ext cx="8220604" cy="58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dirty="0"/>
          </a:p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9ACC0B-A19F-C8C3-C5C7-C8F528B6889C}"/>
              </a:ext>
            </a:extLst>
          </p:cNvPr>
          <p:cNvSpPr txBox="1"/>
          <p:nvPr/>
        </p:nvSpPr>
        <p:spPr>
          <a:xfrm>
            <a:off x="568581" y="2299013"/>
            <a:ext cx="822060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16C2B7-8DA2-9DD0-5579-C0D6BB8A4B17}"/>
              </a:ext>
            </a:extLst>
          </p:cNvPr>
          <p:cNvSpPr/>
          <p:nvPr/>
        </p:nvSpPr>
        <p:spPr>
          <a:xfrm>
            <a:off x="542928" y="866176"/>
            <a:ext cx="7972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solidFill>
                  <a:srgbClr val="3BA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výzva – Udržitelné nakládání s odpady</a:t>
            </a:r>
            <a:endParaRPr lang="cs-CZ" sz="2800" b="1" dirty="0">
              <a:solidFill>
                <a:srgbClr val="3BA99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C0D6BCB-A75E-DCE7-BC0A-F283BE2DC301}"/>
              </a:ext>
            </a:extLst>
          </p:cNvPr>
          <p:cNvSpPr txBox="1"/>
          <p:nvPr/>
        </p:nvSpPr>
        <p:spPr>
          <a:xfrm>
            <a:off x="542928" y="1585257"/>
            <a:ext cx="8225340" cy="51916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Podání žádostí: 7. 9. 2022 - 30. 6.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Alokace: 1 200 000 000 Kč (vyčerpána z 90%).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Příjemci podpory: obce, DSO, obchodní společnosti vlastněné z více než 100% veřejným sektorem, příspěvkové organizace.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Míra financování: max. 85% z celkových způsobilých výdajů.</a:t>
            </a:r>
          </a:p>
          <a:p>
            <a:endParaRPr lang="cs-CZ" dirty="0"/>
          </a:p>
          <a:p>
            <a:r>
              <a:rPr lang="cs-CZ" b="1" dirty="0"/>
              <a:t>PODPOROVANÉ AKTIVITY: 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Výstavba a modernizace </a:t>
            </a:r>
            <a:r>
              <a:rPr lang="cs-CZ" b="1" dirty="0"/>
              <a:t>sběrných dvorů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Budování zařízení pro úpravu a zpracování </a:t>
            </a:r>
            <a:r>
              <a:rPr lang="cs-CZ" b="1" dirty="0"/>
              <a:t>kalů</a:t>
            </a:r>
            <a:r>
              <a:rPr lang="cs-CZ" dirty="0"/>
              <a:t> z čistíren odpadních vod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Výstavba a modernizace zařízení pro </a:t>
            </a:r>
            <a:r>
              <a:rPr lang="cs-CZ" b="1" dirty="0"/>
              <a:t>materiálové využití odpadů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Systémy pro separaci</a:t>
            </a:r>
            <a:r>
              <a:rPr lang="cs-CZ" dirty="0"/>
              <a:t>/oddělený sběr a svoz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Domácí </a:t>
            </a:r>
            <a:r>
              <a:rPr lang="cs-CZ" b="1" dirty="0"/>
              <a:t>kompostéry</a:t>
            </a:r>
            <a:r>
              <a:rPr lang="cs-CZ" dirty="0"/>
              <a:t> 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D60C662-D66A-327B-6DE1-B4AD4ECA3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9" y="4604670"/>
            <a:ext cx="3739163" cy="1560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458982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24</a:t>
            </a:fld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418837" y="1931638"/>
            <a:ext cx="8220604" cy="58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dirty="0"/>
          </a:p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9ACC0B-A19F-C8C3-C5C7-C8F528B6889C}"/>
              </a:ext>
            </a:extLst>
          </p:cNvPr>
          <p:cNvSpPr txBox="1"/>
          <p:nvPr/>
        </p:nvSpPr>
        <p:spPr>
          <a:xfrm>
            <a:off x="568581" y="2299013"/>
            <a:ext cx="822060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16C2B7-8DA2-9DD0-5579-C0D6BB8A4B17}"/>
              </a:ext>
            </a:extLst>
          </p:cNvPr>
          <p:cNvSpPr/>
          <p:nvPr/>
        </p:nvSpPr>
        <p:spPr>
          <a:xfrm>
            <a:off x="542926" y="886951"/>
            <a:ext cx="7972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solidFill>
                  <a:srgbClr val="3BA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výzva – Energetické úspory ve veřejné infrastruktuře</a:t>
            </a:r>
            <a:endParaRPr lang="cs-CZ" sz="2000" b="1" dirty="0">
              <a:solidFill>
                <a:srgbClr val="3BA99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CD832B9-7688-2573-B337-4A60EC5F3EAB}"/>
              </a:ext>
            </a:extLst>
          </p:cNvPr>
          <p:cNvSpPr txBox="1"/>
          <p:nvPr/>
        </p:nvSpPr>
        <p:spPr>
          <a:xfrm>
            <a:off x="542928" y="1749178"/>
            <a:ext cx="8225340" cy="47059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Podání žádostí: 24. 8. 2022 – 31. 5.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Alokace: 500 000 000 Kč (vyčerpána ze 4%).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Příjemci podpory: obce, kraje, státní podniky, DSO, obchodní společnosti vlastněné z více než 100% veřejným sektorem, příspěvkové organizace, atd.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Míra financování: max. 85% z celkových způsobilých výdajů.</a:t>
            </a:r>
          </a:p>
          <a:p>
            <a:endParaRPr lang="cs-CZ" dirty="0"/>
          </a:p>
          <a:p>
            <a:r>
              <a:rPr lang="cs-CZ" b="1" dirty="0"/>
              <a:t>PODPOROVANÉ AKTIVITY: </a:t>
            </a:r>
          </a:p>
          <a:p>
            <a:endParaRPr lang="cs-CZ" b="1" dirty="0"/>
          </a:p>
          <a:p>
            <a:r>
              <a:rPr lang="cs-CZ" b="1" dirty="0"/>
              <a:t>Snížení energetické náročnosti/zvýšení účinnosti technologických procesů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Snížení energetické náročnosti gastro provozů (školská, sociální, zdravotní zařízení, atd.) 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251CA58-87EC-E428-A235-1ADE0B4CC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782" y="4566394"/>
            <a:ext cx="3713301" cy="1571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314209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25</a:t>
            </a:fld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418837" y="1931638"/>
            <a:ext cx="8220604" cy="58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dirty="0"/>
          </a:p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9ACC0B-A19F-C8C3-C5C7-C8F528B6889C}"/>
              </a:ext>
            </a:extLst>
          </p:cNvPr>
          <p:cNvSpPr txBox="1"/>
          <p:nvPr/>
        </p:nvSpPr>
        <p:spPr>
          <a:xfrm>
            <a:off x="568581" y="2299013"/>
            <a:ext cx="822060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16C2B7-8DA2-9DD0-5579-C0D6BB8A4B17}"/>
              </a:ext>
            </a:extLst>
          </p:cNvPr>
          <p:cNvSpPr/>
          <p:nvPr/>
        </p:nvSpPr>
        <p:spPr>
          <a:xfrm>
            <a:off x="533887" y="929816"/>
            <a:ext cx="7972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solidFill>
                  <a:srgbClr val="3BA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výzva – Obnovitelné zdroje energie ve veřejných budovách</a:t>
            </a:r>
            <a:endParaRPr lang="cs-CZ" sz="2000" b="1" dirty="0">
              <a:solidFill>
                <a:srgbClr val="3BA99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49613FC-375C-D6A7-20DE-09DAACF63FA8}"/>
              </a:ext>
            </a:extLst>
          </p:cNvPr>
          <p:cNvSpPr txBox="1"/>
          <p:nvPr/>
        </p:nvSpPr>
        <p:spPr>
          <a:xfrm>
            <a:off x="533887" y="1931638"/>
            <a:ext cx="8225340" cy="59336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Podání žádostí: 24. 8. 2022 – 31. 5.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Alokace: 825 000 000 Kč (vyčerpána ze 7%).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Příjemci podpory: obce, kraje, státní podniky, DSO, obchodní společnosti vlastněné z více než 100% veřejným sektorem, příspěvkové organizace, atd.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Míra financování: vypočítává se dle instalovaného výkonu (70 – 85 % ZV) </a:t>
            </a:r>
          </a:p>
          <a:p>
            <a:endParaRPr lang="cs-CZ" dirty="0"/>
          </a:p>
          <a:p>
            <a:r>
              <a:rPr lang="cs-CZ" b="1" dirty="0"/>
              <a:t>PODPOROVANÉ AKTIVITY: 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Výstavba a rekonstrukce obnovitelných zdrojů pro veřejné budovy </a:t>
            </a:r>
          </a:p>
          <a:p>
            <a:endParaRPr lang="cs-CZ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Výměna zdroje pro vytápění – za tepel. Čerpadlo, kotel na biomasu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Součástí projektu může být i rekonstrukce otopné soustavy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Instalace FVE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Zavedení energetického managementu včetně softwaru a měření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FEAA568-A9EB-01F6-07DC-5DA13390F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76" y="4244080"/>
            <a:ext cx="2740665" cy="1761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288512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26</a:t>
            </a:fld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418837" y="1931638"/>
            <a:ext cx="8220604" cy="58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dirty="0"/>
          </a:p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9ACC0B-A19F-C8C3-C5C7-C8F528B6889C}"/>
              </a:ext>
            </a:extLst>
          </p:cNvPr>
          <p:cNvSpPr txBox="1"/>
          <p:nvPr/>
        </p:nvSpPr>
        <p:spPr>
          <a:xfrm>
            <a:off x="568581" y="2299013"/>
            <a:ext cx="822060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16C2B7-8DA2-9DD0-5579-C0D6BB8A4B17}"/>
              </a:ext>
            </a:extLst>
          </p:cNvPr>
          <p:cNvSpPr/>
          <p:nvPr/>
        </p:nvSpPr>
        <p:spPr>
          <a:xfrm>
            <a:off x="461757" y="935324"/>
            <a:ext cx="7972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solidFill>
                  <a:srgbClr val="3BA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výzva – Rekultivace starých skládek</a:t>
            </a:r>
            <a:endParaRPr lang="cs-CZ" sz="3200" b="1" dirty="0">
              <a:solidFill>
                <a:srgbClr val="3BA99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9F665C4-CF82-EB1F-5937-AD4FBDC12DB4}"/>
              </a:ext>
            </a:extLst>
          </p:cNvPr>
          <p:cNvSpPr txBox="1"/>
          <p:nvPr/>
        </p:nvSpPr>
        <p:spPr>
          <a:xfrm>
            <a:off x="499823" y="1652006"/>
            <a:ext cx="8225340" cy="51368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Podání žádostí: 7. 9. 2022 – 18. 11.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Alokace: 300 000 000 Kč (vyčerpána ze 0%).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Příjemci podpory: obce, kraje, státní podniky, DSO, příspěvkové organizace, atd.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Míra financování: max. 85% z celkových způsobilých výdajů.</a:t>
            </a:r>
          </a:p>
          <a:p>
            <a:endParaRPr lang="cs-CZ" dirty="0"/>
          </a:p>
          <a:p>
            <a:r>
              <a:rPr lang="cs-CZ" b="1" dirty="0"/>
              <a:t>PODPOROVANÉ AKTIVITY: 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effectLst/>
              </a:rPr>
              <a:t>Odstranění rizik kontaminace ohrožující lidské zdraví, vodní zdroje nebo ekosystémy a rekultivace starých skládek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Sanace starých a novodobých ekologických zátěží a rekultivace skládek </a:t>
            </a:r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DF52F9F-7302-0FD7-4F8C-70CB31E22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617" y="4398240"/>
            <a:ext cx="2882531" cy="1825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039973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27</a:t>
            </a:fld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418837" y="1931638"/>
            <a:ext cx="8220604" cy="58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dirty="0"/>
          </a:p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9ACC0B-A19F-C8C3-C5C7-C8F528B6889C}"/>
              </a:ext>
            </a:extLst>
          </p:cNvPr>
          <p:cNvSpPr txBox="1"/>
          <p:nvPr/>
        </p:nvSpPr>
        <p:spPr>
          <a:xfrm>
            <a:off x="568581" y="2299013"/>
            <a:ext cx="822060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16C2B7-8DA2-9DD0-5579-C0D6BB8A4B17}"/>
              </a:ext>
            </a:extLst>
          </p:cNvPr>
          <p:cNvSpPr/>
          <p:nvPr/>
        </p:nvSpPr>
        <p:spPr>
          <a:xfrm>
            <a:off x="542927" y="859572"/>
            <a:ext cx="7972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solidFill>
                  <a:srgbClr val="3BA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 výzva – Srážkové vody a opatření proti povodním</a:t>
            </a:r>
            <a:endParaRPr lang="cs-CZ" sz="2000" b="1" dirty="0">
              <a:solidFill>
                <a:srgbClr val="3BA99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DD8A556-BB24-295D-EA79-90A55063ED74}"/>
              </a:ext>
            </a:extLst>
          </p:cNvPr>
          <p:cNvSpPr txBox="1"/>
          <p:nvPr/>
        </p:nvSpPr>
        <p:spPr>
          <a:xfrm>
            <a:off x="533887" y="1532008"/>
            <a:ext cx="8225340" cy="707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Podání žádostí: 14. 9. 2022 – 31. 10.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Alokace: 2 500 000 000 Kč (vyčerpána z 8%).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Příjemci podpory: obce, kraje, státní podniky, DSO, příspěvkové organizace, obchodní společnosti, fyzické osoby podnikající, školy, církve, atd...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Míra financování: max. 85% - 95%z celkových způsobilých výdajů.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PODPOROVANÉ AKTIVITY: 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effectLst/>
              </a:rPr>
              <a:t>Realizace protipovodňových opatření</a:t>
            </a:r>
          </a:p>
          <a:p>
            <a:endParaRPr lang="cs-CZ" sz="1400" b="1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/>
              <a:t>Vsakování a akumulace srážkové vody, zelené střechy, využití šedé vody</a:t>
            </a:r>
            <a:endParaRPr lang="cs-CZ" sz="1400" b="1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Vybudování technologie pro akumulaci a úpravu srážkových vod – splachování, zálivka, praní atd.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Vybudování technologie pro akumulaci, úpravu a rozvod šedých vod za účelem splachování  </a:t>
            </a:r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77794-E095-94EA-12AF-DFBBB1241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183" y="2912646"/>
            <a:ext cx="2951867" cy="180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393489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28</a:t>
            </a:fld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418837" y="1931638"/>
            <a:ext cx="8220604" cy="58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dirty="0"/>
          </a:p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9ACC0B-A19F-C8C3-C5C7-C8F528B6889C}"/>
              </a:ext>
            </a:extLst>
          </p:cNvPr>
          <p:cNvSpPr txBox="1"/>
          <p:nvPr/>
        </p:nvSpPr>
        <p:spPr>
          <a:xfrm>
            <a:off x="568581" y="2299013"/>
            <a:ext cx="822060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16C2B7-8DA2-9DD0-5579-C0D6BB8A4B17}"/>
              </a:ext>
            </a:extLst>
          </p:cNvPr>
          <p:cNvSpPr/>
          <p:nvPr/>
        </p:nvSpPr>
        <p:spPr>
          <a:xfrm>
            <a:off x="660344" y="718731"/>
            <a:ext cx="7972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solidFill>
                  <a:srgbClr val="3BA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 výzva – Obnova svahových nestabilit</a:t>
            </a:r>
            <a:endParaRPr lang="cs-CZ" sz="3200" b="1" dirty="0">
              <a:solidFill>
                <a:srgbClr val="3BA99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8B04B16-E59E-E8DC-B644-F857B51F1341}"/>
              </a:ext>
            </a:extLst>
          </p:cNvPr>
          <p:cNvSpPr txBox="1"/>
          <p:nvPr/>
        </p:nvSpPr>
        <p:spPr>
          <a:xfrm>
            <a:off x="416469" y="1454288"/>
            <a:ext cx="8225340" cy="6026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Podání žádostí: 16. 11. 2022 – 31. 5.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Alokace: 100 000 000 Kč (vyčerpána ze 0%).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Příjemci podpory: obce, DSO, nadace, církve, fyzické osoby, atd.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Míra financování: max. 80% z celkových způsobilých výdajů.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PODPOROVANÉ AKTIVITY: 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effectLst/>
              </a:rPr>
              <a:t>Podpora přizpůsobení se změnám klimatu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/>
              <a:t>Obnova stability narušených svahů</a:t>
            </a:r>
          </a:p>
          <a:p>
            <a:endParaRPr lang="cs-CZ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>
                <a:effectLst/>
              </a:rPr>
              <a:t>stabilizování a sanace svahových nestabilit ohrožujících zdraví, majetek a bezpečnost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>
                <a:effectLst/>
              </a:rPr>
              <a:t>stabilizování a sanace skalních řícení ohrožujících zdraví, majetek a bezpečnost</a:t>
            </a:r>
            <a:endParaRPr lang="cs-CZ" b="1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B7E5FC4-9205-175B-A1DF-A88456454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279" y="2544481"/>
            <a:ext cx="3046700" cy="1951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37614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29</a:t>
            </a:fld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418837" y="1931638"/>
            <a:ext cx="8220604" cy="58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dirty="0"/>
          </a:p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9ACC0B-A19F-C8C3-C5C7-C8F528B6889C}"/>
              </a:ext>
            </a:extLst>
          </p:cNvPr>
          <p:cNvSpPr txBox="1"/>
          <p:nvPr/>
        </p:nvSpPr>
        <p:spPr>
          <a:xfrm>
            <a:off x="568581" y="2299013"/>
            <a:ext cx="822060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16C2B7-8DA2-9DD0-5579-C0D6BB8A4B17}"/>
              </a:ext>
            </a:extLst>
          </p:cNvPr>
          <p:cNvSpPr/>
          <p:nvPr/>
        </p:nvSpPr>
        <p:spPr>
          <a:xfrm>
            <a:off x="0" y="907919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solidFill>
                  <a:srgbClr val="3BA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 výzva – Zprůchodnění migračních překážek pro živočichy</a:t>
            </a:r>
            <a:endParaRPr lang="cs-CZ" sz="2000" b="1" dirty="0">
              <a:solidFill>
                <a:srgbClr val="3BA99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DC4CEE5-AB2D-0553-032A-AFED51D521E3}"/>
              </a:ext>
            </a:extLst>
          </p:cNvPr>
          <p:cNvSpPr txBox="1"/>
          <p:nvPr/>
        </p:nvSpPr>
        <p:spPr>
          <a:xfrm>
            <a:off x="354815" y="1586632"/>
            <a:ext cx="8225340" cy="44357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Podání žádostí: 31. 10. 2022 – 30. 6.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Alokace: 290 000 000 Kč (vyčerpána ze 0%).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Příjemci podpory: obce, DSO, nadace, církve, veřejnoprávní instituce, atd.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Míra financování: max. 70% - 100% z celkových způsobilých výdajů.</a:t>
            </a:r>
          </a:p>
          <a:p>
            <a:endParaRPr lang="cs-CZ" dirty="0"/>
          </a:p>
          <a:p>
            <a:r>
              <a:rPr lang="cs-CZ" b="1" dirty="0"/>
              <a:t>PODPOROVANÉ AKTIVITY: 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effectLst/>
              </a:rPr>
              <a:t>Zprůchodnění migračních překážek pro vodní živočichy a opatření k omezování jejich úmrtnosti</a:t>
            </a:r>
            <a:endParaRPr lang="cs-CZ" sz="1200" b="1" dirty="0">
              <a:effectLst/>
            </a:endParaRPr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C263886-484E-6A01-0906-9C4BB92B2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50" y="3773274"/>
            <a:ext cx="4203700" cy="231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285836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3" name="Title 1"/>
          <p:cNvSpPr txBox="1">
            <a:spLocks noGrp="1"/>
          </p:cNvSpPr>
          <p:nvPr>
            <p:ph type="ctrTitle"/>
          </p:nvPr>
        </p:nvSpPr>
        <p:spPr>
          <a:xfrm>
            <a:off x="461757" y="875438"/>
            <a:ext cx="5541094" cy="42409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>
                <a:solidFill>
                  <a:srgbClr val="325A91"/>
                </a:solidFill>
              </a:defRPr>
            </a:lvl1pPr>
          </a:lstStyle>
          <a:p>
            <a:r>
              <a:rPr lang="cs-CZ" sz="36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</a:rPr>
              <a:t>Hlavní činnost</a:t>
            </a:r>
            <a:endParaRPr sz="3600" b="1" dirty="0">
              <a:solidFill>
                <a:srgbClr val="3BA99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4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461759" y="1624613"/>
            <a:ext cx="8306510" cy="4357949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/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dirty="0">
                <a:solidFill>
                  <a:srgbClr val="536B73"/>
                </a:solidFill>
                <a:latin typeface="Arial" charset="0"/>
                <a:cs typeface="Arial" charset="0"/>
              </a:rPr>
              <a:t>zpracování strategických dokumentů (obce, mikroregiony, kraj, MAS)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dirty="0">
                <a:solidFill>
                  <a:srgbClr val="536B73"/>
                </a:solidFill>
                <a:latin typeface="Arial" charset="0"/>
                <a:cs typeface="Arial" charset="0"/>
              </a:rPr>
              <a:t>zpracování ostatních dokumentů - metodiky, analýzy, programy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dirty="0">
                <a:solidFill>
                  <a:srgbClr val="536B73"/>
                </a:solidFill>
                <a:latin typeface="Arial" charset="0"/>
                <a:cs typeface="Arial" charset="0"/>
              </a:rPr>
              <a:t>inicializace, příprava, zajištění financování = realizace investičních      a neinvestičních strategických projektů na území Pardubického kraje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dirty="0">
                <a:solidFill>
                  <a:srgbClr val="536B73"/>
                </a:solidFill>
                <a:latin typeface="Arial" charset="0"/>
                <a:cs typeface="Arial" charset="0"/>
              </a:rPr>
              <a:t>projektový management (řízení projektů)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dirty="0">
                <a:solidFill>
                  <a:srgbClr val="536B73"/>
                </a:solidFill>
                <a:latin typeface="Arial" charset="0"/>
                <a:cs typeface="Arial" charset="0"/>
              </a:rPr>
              <a:t>administrace veřejných zakázek 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sz="2000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0"/>
            <a:ext cx="1128015" cy="2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6327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30</a:t>
            </a:fld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418837" y="1931638"/>
            <a:ext cx="8220604" cy="58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dirty="0"/>
          </a:p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9ACC0B-A19F-C8C3-C5C7-C8F528B6889C}"/>
              </a:ext>
            </a:extLst>
          </p:cNvPr>
          <p:cNvSpPr txBox="1"/>
          <p:nvPr/>
        </p:nvSpPr>
        <p:spPr>
          <a:xfrm>
            <a:off x="568581" y="2299013"/>
            <a:ext cx="822060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16C2B7-8DA2-9DD0-5579-C0D6BB8A4B17}"/>
              </a:ext>
            </a:extLst>
          </p:cNvPr>
          <p:cNvSpPr/>
          <p:nvPr/>
        </p:nvSpPr>
        <p:spPr>
          <a:xfrm>
            <a:off x="0" y="907919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3BA99A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NÁRODNÍ PROGRAM ŽIVOTNÍ PROSTŘEDÍ </a:t>
            </a:r>
            <a:endParaRPr lang="cs-CZ" sz="2000" b="1" dirty="0">
              <a:solidFill>
                <a:srgbClr val="3BA99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DC4CEE5-AB2D-0553-032A-AFED51D521E3}"/>
              </a:ext>
            </a:extLst>
          </p:cNvPr>
          <p:cNvSpPr txBox="1"/>
          <p:nvPr/>
        </p:nvSpPr>
        <p:spPr>
          <a:xfrm>
            <a:off x="418837" y="3440412"/>
            <a:ext cx="8225340" cy="9956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Ochrana a zlepšování životního prostředí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Efektivní využívání přírodních zdrojů</a:t>
            </a: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F2D875DC-8C9C-B07B-F989-131BC5FFA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62" y="1685752"/>
            <a:ext cx="5245100" cy="10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7561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31</a:t>
            </a:fld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418837" y="1931638"/>
            <a:ext cx="8220604" cy="58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dirty="0"/>
          </a:p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9ACC0B-A19F-C8C3-C5C7-C8F528B6889C}"/>
              </a:ext>
            </a:extLst>
          </p:cNvPr>
          <p:cNvSpPr txBox="1"/>
          <p:nvPr/>
        </p:nvSpPr>
        <p:spPr>
          <a:xfrm>
            <a:off x="568581" y="2299013"/>
            <a:ext cx="822060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16C2B7-8DA2-9DD0-5579-C0D6BB8A4B17}"/>
              </a:ext>
            </a:extLst>
          </p:cNvPr>
          <p:cNvSpPr/>
          <p:nvPr/>
        </p:nvSpPr>
        <p:spPr>
          <a:xfrm>
            <a:off x="0" y="907919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solidFill>
                  <a:srgbClr val="3BA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3/2022 - </a:t>
            </a:r>
            <a:r>
              <a:rPr lang="cs-CZ" sz="2400" dirty="0" err="1">
                <a:solidFill>
                  <a:srgbClr val="3BA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Ekomobilita</a:t>
            </a:r>
            <a:endParaRPr lang="cs-CZ" sz="2000" b="1" dirty="0">
              <a:solidFill>
                <a:srgbClr val="3BA99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DC4CEE5-AB2D-0553-032A-AFED51D521E3}"/>
              </a:ext>
            </a:extLst>
          </p:cNvPr>
          <p:cNvSpPr txBox="1"/>
          <p:nvPr/>
        </p:nvSpPr>
        <p:spPr>
          <a:xfrm>
            <a:off x="354815" y="1586632"/>
            <a:ext cx="8434370" cy="56754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Podání žádostí: 6. 6. 2022 – 15. 12.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Alokace: 600 000 000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Příjemci podpory: obce, DSO, nadace, církve, veřejnoprávní instituce, obchodní společnosti, atd.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Míra financování: max. 50% z celkových způsobilých výdajů.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Max. 300 000,- Kč na osobní automobil, max. 500 000,- Kč na nákladní automobil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PODPOROVANÉ AKTIVITY: </a:t>
            </a:r>
          </a:p>
          <a:p>
            <a:endParaRPr lang="cs-CZ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effectLst/>
              </a:rPr>
              <a:t>Nákup elektromobilů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effectLst/>
              </a:rPr>
              <a:t>Nákup automobilů s </a:t>
            </a:r>
            <a:r>
              <a:rPr lang="cs-CZ" sz="1400" b="1" dirty="0"/>
              <a:t>hybridním</a:t>
            </a:r>
            <a:r>
              <a:rPr lang="cs-CZ" sz="1400" b="1" dirty="0">
                <a:effectLst/>
              </a:rPr>
              <a:t> pohonem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dirty="0"/>
              <a:t>Pořízení dobíjecích stanic</a:t>
            </a:r>
            <a:endParaRPr lang="cs-CZ" sz="1200" b="1" dirty="0">
              <a:effectLst/>
            </a:endParaRPr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42D14C5-87EF-1C19-5A4F-D3BB0D21C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755" y="3225397"/>
            <a:ext cx="3488594" cy="2311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097738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32</a:t>
            </a:fld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418837" y="1931638"/>
            <a:ext cx="8220604" cy="58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dirty="0"/>
          </a:p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9ACC0B-A19F-C8C3-C5C7-C8F528B6889C}"/>
              </a:ext>
            </a:extLst>
          </p:cNvPr>
          <p:cNvSpPr txBox="1"/>
          <p:nvPr/>
        </p:nvSpPr>
        <p:spPr>
          <a:xfrm>
            <a:off x="568581" y="2299013"/>
            <a:ext cx="822060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16C2B7-8DA2-9DD0-5579-C0D6BB8A4B17}"/>
              </a:ext>
            </a:extLst>
          </p:cNvPr>
          <p:cNvSpPr/>
          <p:nvPr/>
        </p:nvSpPr>
        <p:spPr>
          <a:xfrm>
            <a:off x="1" y="604441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solidFill>
                  <a:srgbClr val="3BA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9/2021 – Zdroje pitné vody</a:t>
            </a:r>
            <a:endParaRPr lang="cs-CZ" sz="2000" b="1" dirty="0">
              <a:solidFill>
                <a:srgbClr val="3BA99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DC4CEE5-AB2D-0553-032A-AFED51D521E3}"/>
              </a:ext>
            </a:extLst>
          </p:cNvPr>
          <p:cNvSpPr txBox="1"/>
          <p:nvPr/>
        </p:nvSpPr>
        <p:spPr>
          <a:xfrm>
            <a:off x="290793" y="871070"/>
            <a:ext cx="8434370" cy="59986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Podání žádostí: 1. 11. 2021 – 31. 12.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Alokace: 450 000 000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Příjemci podpory: obce, DSO, nadace, obchodní společnosti vlastněné více než 50% obcemi, atd.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Míra financování: max. 50% z celkových způsobilých výdajů.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Max. 3 000 000 Kč, 70% způsobilých výdajů</a:t>
            </a:r>
          </a:p>
          <a:p>
            <a:endParaRPr lang="cs-CZ" dirty="0"/>
          </a:p>
          <a:p>
            <a:r>
              <a:rPr lang="cs-CZ" b="1" dirty="0"/>
              <a:t>PODPOROVANÉ AKTIVITY: </a:t>
            </a:r>
          </a:p>
          <a:p>
            <a:endParaRPr lang="cs-CZ" b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b="1" dirty="0"/>
              <a:t> Realizace nových nebo regenerace stávajících zdrojů vody</a:t>
            </a:r>
            <a:r>
              <a:rPr lang="cs-CZ" sz="1400" dirty="0"/>
              <a:t> pro zásobování obyvatelstva pitnou vodou či realizace nových nebo zkapacitnění stávajících přivaděčů pitné vody (od zdroje vody, skupinového vodovodu, dálkového přivaděče, apod.).</a:t>
            </a:r>
          </a:p>
          <a:p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 </a:t>
            </a:r>
            <a:r>
              <a:rPr lang="cs-CZ" sz="1400" b="1" dirty="0"/>
              <a:t>Instalace nezbytné technologie</a:t>
            </a:r>
            <a:r>
              <a:rPr lang="cs-CZ" sz="1400" dirty="0"/>
              <a:t> a napojení těchto zdrojů nebo přivaděčů na stávající vodovod pro veřejnou potřebu.</a:t>
            </a:r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3A7699B-BE33-A4A0-A636-C8AA1C367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57" y="4230135"/>
            <a:ext cx="2862885" cy="1827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518614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33</a:t>
            </a:fld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418837" y="1931638"/>
            <a:ext cx="8220604" cy="58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dirty="0"/>
          </a:p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9ACC0B-A19F-C8C3-C5C7-C8F528B6889C}"/>
              </a:ext>
            </a:extLst>
          </p:cNvPr>
          <p:cNvSpPr txBox="1"/>
          <p:nvPr/>
        </p:nvSpPr>
        <p:spPr>
          <a:xfrm>
            <a:off x="568581" y="2299013"/>
            <a:ext cx="822060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DC4CEE5-AB2D-0553-032A-AFED51D521E3}"/>
              </a:ext>
            </a:extLst>
          </p:cNvPr>
          <p:cNvSpPr txBox="1"/>
          <p:nvPr/>
        </p:nvSpPr>
        <p:spPr>
          <a:xfrm>
            <a:off x="311954" y="1156899"/>
            <a:ext cx="8434370" cy="59404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Podání žádostí: 1. 11. 2021 – 31. 12.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Alokace: 300 000 000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Příjemci podpory: obce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Míra financování: max. 50% z celkových způsobilých výdajů.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Max. 300 000 Kč, 80% způsobilých výdajů</a:t>
            </a:r>
          </a:p>
          <a:p>
            <a:endParaRPr lang="cs-CZ" dirty="0"/>
          </a:p>
          <a:p>
            <a:r>
              <a:rPr lang="cs-CZ" b="1" dirty="0"/>
              <a:t>PODPOROVANÉ AKTIVITY: </a:t>
            </a:r>
          </a:p>
          <a:p>
            <a:endParaRPr lang="cs-CZ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400" b="1" dirty="0"/>
              <a:t> </a:t>
            </a:r>
            <a:r>
              <a:rPr lang="cs-CZ" sz="1600" b="1" dirty="0"/>
              <a:t>Soustavy individuálních čistíren odpadních vod v podobě DČOV </a:t>
            </a:r>
            <a:r>
              <a:rPr lang="cs-CZ" sz="1600" dirty="0"/>
              <a:t>pro budovy využívané k trvalému rodinnému bydlení (zejména rodinné a bytové domy) a pro budovy ve vlastnictví dané obce, a to v oblastech, kde není z technického či ekonomického hlediska možné připojit nemovitosti ke stokové síti zakončené ČOV.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1600" b="1" dirty="0"/>
          </a:p>
          <a:p>
            <a:pPr algn="just"/>
            <a:endParaRPr lang="cs-CZ" sz="1600" b="1" dirty="0"/>
          </a:p>
          <a:p>
            <a:endParaRPr lang="cs-CZ" b="1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9C3640A-F997-7461-D2B5-2658955F8BFF}"/>
              </a:ext>
            </a:extLst>
          </p:cNvPr>
          <p:cNvSpPr/>
          <p:nvPr/>
        </p:nvSpPr>
        <p:spPr>
          <a:xfrm>
            <a:off x="-375731" y="674769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solidFill>
                  <a:srgbClr val="3BA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7/2021 – Domovní čistírny odpadních vod</a:t>
            </a:r>
            <a:endParaRPr lang="cs-CZ" sz="2000" b="1" dirty="0">
              <a:solidFill>
                <a:srgbClr val="3BA99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C047E72-0DCC-58E9-14D2-E123F07380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26" y="4256000"/>
            <a:ext cx="2900957" cy="1870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5234395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34</a:t>
            </a:fld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418837" y="1931638"/>
            <a:ext cx="8220604" cy="58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dirty="0"/>
          </a:p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9ACC0B-A19F-C8C3-C5C7-C8F528B6889C}"/>
              </a:ext>
            </a:extLst>
          </p:cNvPr>
          <p:cNvSpPr txBox="1"/>
          <p:nvPr/>
        </p:nvSpPr>
        <p:spPr>
          <a:xfrm>
            <a:off x="568581" y="2299013"/>
            <a:ext cx="822060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16C2B7-8DA2-9DD0-5579-C0D6BB8A4B17}"/>
              </a:ext>
            </a:extLst>
          </p:cNvPr>
          <p:cNvSpPr/>
          <p:nvPr/>
        </p:nvSpPr>
        <p:spPr>
          <a:xfrm>
            <a:off x="533887" y="929816"/>
            <a:ext cx="7972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solidFill>
                  <a:srgbClr val="3BA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Výzvy RES+</a:t>
            </a:r>
            <a:endParaRPr lang="cs-CZ" sz="2000" b="1" dirty="0">
              <a:solidFill>
                <a:srgbClr val="3BA99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49613FC-375C-D6A7-20DE-09DAACF63FA8}"/>
              </a:ext>
            </a:extLst>
          </p:cNvPr>
          <p:cNvSpPr txBox="1"/>
          <p:nvPr/>
        </p:nvSpPr>
        <p:spPr>
          <a:xfrm>
            <a:off x="628648" y="1931638"/>
            <a:ext cx="8225340" cy="51094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Podání žádostí: 10. 8. 2022 – 15.3.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Alokace: 1 500 000 000 Kč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Míra financování: max. 50 % celkových způsobilých výdajů </a:t>
            </a:r>
          </a:p>
          <a:p>
            <a:endParaRPr lang="cs-CZ" dirty="0"/>
          </a:p>
          <a:p>
            <a:r>
              <a:rPr lang="cs-CZ" b="1" dirty="0"/>
              <a:t>PODPOROVANÉ AKTIVITY: 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Samostatné projekty FVE s jedním předávacím místem </a:t>
            </a:r>
          </a:p>
          <a:p>
            <a:endParaRPr lang="cs-CZ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Součástí projektu může být i rekonstrukce otopné soustavy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Instalace FVE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Zavedení energetického managementu včetně softwaru a měření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0860960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35</a:t>
            </a:fld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418837" y="1931638"/>
            <a:ext cx="8220604" cy="58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dirty="0"/>
          </a:p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9ACC0B-A19F-C8C3-C5C7-C8F528B6889C}"/>
              </a:ext>
            </a:extLst>
          </p:cNvPr>
          <p:cNvSpPr txBox="1"/>
          <p:nvPr/>
        </p:nvSpPr>
        <p:spPr>
          <a:xfrm>
            <a:off x="568581" y="2299013"/>
            <a:ext cx="822060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16C2B7-8DA2-9DD0-5579-C0D6BB8A4B17}"/>
              </a:ext>
            </a:extLst>
          </p:cNvPr>
          <p:cNvSpPr/>
          <p:nvPr/>
        </p:nvSpPr>
        <p:spPr>
          <a:xfrm>
            <a:off x="0" y="907919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3BA99A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MINISTERSTVO PRO MÍSTNÍ ROZVOJ</a:t>
            </a:r>
            <a:endParaRPr lang="cs-CZ" sz="2000" b="1" dirty="0">
              <a:solidFill>
                <a:srgbClr val="3BA99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DC4CEE5-AB2D-0553-032A-AFED51D521E3}"/>
              </a:ext>
            </a:extLst>
          </p:cNvPr>
          <p:cNvSpPr txBox="1"/>
          <p:nvPr/>
        </p:nvSpPr>
        <p:spPr>
          <a:xfrm>
            <a:off x="418837" y="3334463"/>
            <a:ext cx="8225340" cy="29382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Podpora a rozvoj regionů </a:t>
            </a:r>
            <a:r>
              <a:rPr lang="cs-CZ" dirty="0"/>
              <a:t>-  2Q/2023 (podmínky neznámé).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Podpora bydlení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cs-CZ" dirty="0"/>
              <a:t> Bytové domy bez bariér (žadatelem SVJ – 8.11. 2022 – 20.12.2022)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cs-CZ" dirty="0"/>
              <a:t>Technická infrastruktura (vyhlášení leden/únor 2023)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Cestovní ruch </a:t>
            </a:r>
            <a:r>
              <a:rPr lang="cs-CZ" dirty="0"/>
              <a:t>– vyhlášen 30.11.2022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6BCA80F-C640-2B95-2461-D457B2948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62" y="1815894"/>
            <a:ext cx="3787075" cy="130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95667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36</a:t>
            </a:fld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418837" y="1931638"/>
            <a:ext cx="8220604" cy="58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dirty="0"/>
          </a:p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9ACC0B-A19F-C8C3-C5C7-C8F528B6889C}"/>
              </a:ext>
            </a:extLst>
          </p:cNvPr>
          <p:cNvSpPr txBox="1"/>
          <p:nvPr/>
        </p:nvSpPr>
        <p:spPr>
          <a:xfrm>
            <a:off x="568581" y="2299013"/>
            <a:ext cx="822060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16C2B7-8DA2-9DD0-5579-C0D6BB8A4B17}"/>
              </a:ext>
            </a:extLst>
          </p:cNvPr>
          <p:cNvSpPr/>
          <p:nvPr/>
        </p:nvSpPr>
        <p:spPr>
          <a:xfrm>
            <a:off x="0" y="756550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3BA99A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Rozvoj základní a doprovodné infrastruktury</a:t>
            </a:r>
            <a:endParaRPr lang="cs-CZ" sz="2000" b="1" dirty="0">
              <a:solidFill>
                <a:srgbClr val="3BA99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DC4CEE5-AB2D-0553-032A-AFED51D521E3}"/>
              </a:ext>
            </a:extLst>
          </p:cNvPr>
          <p:cNvSpPr txBox="1"/>
          <p:nvPr/>
        </p:nvSpPr>
        <p:spPr>
          <a:xfrm>
            <a:off x="609965" y="1398564"/>
            <a:ext cx="8225340" cy="6310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Podání žádostí: 30.11.2022 – 13. 1.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Alokace: 84 000 000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Míra financování: max. 50% z celkových způsobilých výdajů, max. 10 000 000,- kč.</a:t>
            </a:r>
          </a:p>
          <a:p>
            <a:endParaRPr lang="cs-CZ" dirty="0"/>
          </a:p>
          <a:p>
            <a:r>
              <a:rPr lang="cs-CZ" b="1" dirty="0"/>
              <a:t>PODPOROVANÉ AKTIVITY: </a:t>
            </a:r>
          </a:p>
          <a:p>
            <a:endParaRPr lang="cs-CZ" b="1" dirty="0"/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1</a:t>
            </a:r>
            <a:r>
              <a:rPr lang="cs-CZ" sz="1400" b="1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DT 1 - Podpora nadregionálních aktivit 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(kraje, obce, města)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Zvýšení vybavení a atraktivity turistických tras  - pěší, cyklo, vodní turistika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2. DT 2 – Rozvoj základní a doprovodné infrastruktury (podnikatelské subjekty – právnické i fyzické osoby)</a:t>
            </a: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3. </a:t>
            </a:r>
            <a:r>
              <a:rPr lang="cs-CZ" sz="1400" b="1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DT 3 – Rozvoj veřejné infrastruktury 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(kraje, obce, města, TIC, geoparky, NNO, církve, mikroregiony)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tx1"/>
                </a:solidFill>
              </a:rPr>
              <a:t>Podpora a rozvoj cestovního ruchu – vznik nové nebo rozvoj stávající infrastruktury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tx1"/>
                </a:solidFill>
              </a:rPr>
              <a:t>Výstavba odpočívadel, sociálního zázemí, informační panely, </a:t>
            </a:r>
            <a:r>
              <a:rPr lang="cs-CZ" sz="1400" dirty="0">
                <a:solidFill>
                  <a:schemeClr val="tx1"/>
                </a:solidFill>
                <a:ea typeface="Arial" charset="0"/>
                <a:cs typeface="Arial" charset="0"/>
              </a:rPr>
              <a:t>Elektronické sčítače, navigační cedule – informační panely, odpočívadla a sociální zázemí, nástupní místa – mola a přístavy pro vodní turistiku, pořízení zařízení na úpravu běžeckých tras, rekonstrukce autobusů/mikrobusů, modernizace expozic, vyhlídková místa, rozhledny, </a:t>
            </a:r>
            <a:r>
              <a:rPr lang="cs-CZ" sz="1400" dirty="0" err="1">
                <a:solidFill>
                  <a:schemeClr val="tx1"/>
                </a:solidFill>
                <a:ea typeface="Arial" charset="0"/>
                <a:cs typeface="Arial" charset="0"/>
              </a:rPr>
              <a:t>pumptrack</a:t>
            </a:r>
            <a:r>
              <a:rPr lang="cs-CZ" sz="1400" dirty="0">
                <a:solidFill>
                  <a:schemeClr val="tx1"/>
                </a:solidFill>
                <a:ea typeface="Arial" charset="0"/>
                <a:cs typeface="Arial" charset="0"/>
              </a:rPr>
              <a:t>, …</a:t>
            </a:r>
          </a:p>
          <a:p>
            <a:endParaRPr lang="cs-CZ" b="1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937032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37</a:t>
            </a:fld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418837" y="1931638"/>
            <a:ext cx="8220604" cy="58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dirty="0"/>
          </a:p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9ACC0B-A19F-C8C3-C5C7-C8F528B6889C}"/>
              </a:ext>
            </a:extLst>
          </p:cNvPr>
          <p:cNvSpPr txBox="1"/>
          <p:nvPr/>
        </p:nvSpPr>
        <p:spPr>
          <a:xfrm>
            <a:off x="568581" y="2299013"/>
            <a:ext cx="822060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16C2B7-8DA2-9DD0-5579-C0D6BB8A4B17}"/>
              </a:ext>
            </a:extLst>
          </p:cNvPr>
          <p:cNvSpPr/>
          <p:nvPr/>
        </p:nvSpPr>
        <p:spPr>
          <a:xfrm>
            <a:off x="-2632991" y="95455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3BA99A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Realizované projekty</a:t>
            </a:r>
            <a:endParaRPr lang="cs-CZ" sz="2000" b="1" dirty="0">
              <a:solidFill>
                <a:srgbClr val="3BA99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DC4CEE5-AB2D-0553-032A-AFED51D521E3}"/>
              </a:ext>
            </a:extLst>
          </p:cNvPr>
          <p:cNvSpPr txBox="1"/>
          <p:nvPr/>
        </p:nvSpPr>
        <p:spPr>
          <a:xfrm>
            <a:off x="609965" y="1398564"/>
            <a:ext cx="8225340" cy="15492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B32830A-B14F-E912-7B9E-675A2E754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1" y="1017760"/>
            <a:ext cx="4100973" cy="2516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7EAA7BD-D41E-1CC2-9C6E-7F1B4D2891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997" y="2279269"/>
            <a:ext cx="3918271" cy="2916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92D220F-666D-716C-626F-2AD8955508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2" y="3654776"/>
            <a:ext cx="3156235" cy="2516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88354C1E-6936-40B3-B52C-CCDC1128CB36}"/>
              </a:ext>
            </a:extLst>
          </p:cNvPr>
          <p:cNvSpPr txBox="1"/>
          <p:nvPr/>
        </p:nvSpPr>
        <p:spPr>
          <a:xfrm>
            <a:off x="5004486" y="1878446"/>
            <a:ext cx="253755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Altán ve městě Svitavy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009E1E6-DEF4-02B5-8C63-7C4161B4E211}"/>
              </a:ext>
            </a:extLst>
          </p:cNvPr>
          <p:cNvSpPr txBox="1"/>
          <p:nvPr/>
        </p:nvSpPr>
        <p:spPr>
          <a:xfrm>
            <a:off x="461757" y="665470"/>
            <a:ext cx="253755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Vyhlídka v obci čistá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030C887-FC8E-4FF1-44C3-405EE0929501}"/>
              </a:ext>
            </a:extLst>
          </p:cNvPr>
          <p:cNvSpPr txBox="1"/>
          <p:nvPr/>
        </p:nvSpPr>
        <p:spPr>
          <a:xfrm>
            <a:off x="3656072" y="5655575"/>
            <a:ext cx="371067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Pumptrack</a:t>
            </a: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ve městě Litomyšl</a:t>
            </a:r>
          </a:p>
        </p:txBody>
      </p:sp>
    </p:spTree>
    <p:extLst>
      <p:ext uri="{BB962C8B-B14F-4D97-AF65-F5344CB8AC3E}">
        <p14:creationId xmlns:p14="http://schemas.microsoft.com/office/powerpoint/2010/main" val="2691772666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38</a:t>
            </a:fld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418837" y="1931638"/>
            <a:ext cx="8220604" cy="58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dirty="0"/>
          </a:p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9ACC0B-A19F-C8C3-C5C7-C8F528B6889C}"/>
              </a:ext>
            </a:extLst>
          </p:cNvPr>
          <p:cNvSpPr txBox="1"/>
          <p:nvPr/>
        </p:nvSpPr>
        <p:spPr>
          <a:xfrm>
            <a:off x="568581" y="2299013"/>
            <a:ext cx="822060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16C2B7-8DA2-9DD0-5579-C0D6BB8A4B17}"/>
              </a:ext>
            </a:extLst>
          </p:cNvPr>
          <p:cNvSpPr/>
          <p:nvPr/>
        </p:nvSpPr>
        <p:spPr>
          <a:xfrm>
            <a:off x="106883" y="1764814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3BA99A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SÁTNÍ FOND DOPRAVNÍ INFRASTRUKTURY </a:t>
            </a:r>
            <a:endParaRPr lang="cs-CZ" sz="2000" b="1" dirty="0">
              <a:solidFill>
                <a:srgbClr val="3BA99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02F0CB5-75ED-9F9B-04BB-D416994CE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001" y="2952020"/>
            <a:ext cx="2895995" cy="13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62420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56795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3" name="Title 1"/>
          <p:cNvSpPr txBox="1">
            <a:spLocks noGrp="1"/>
          </p:cNvSpPr>
          <p:nvPr>
            <p:ph type="ctrTitle"/>
          </p:nvPr>
        </p:nvSpPr>
        <p:spPr>
          <a:xfrm>
            <a:off x="461757" y="1876426"/>
            <a:ext cx="5541094" cy="126418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>
                <a:solidFill>
                  <a:srgbClr val="325A91"/>
                </a:solidFill>
              </a:defRPr>
            </a:lvl1pPr>
          </a:lstStyle>
          <a:p>
            <a:r>
              <a:rPr lang="cs-CZ" sz="36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Plan</a:t>
            </a:r>
            <a:endParaRPr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4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294714" y="1905253"/>
            <a:ext cx="8306510" cy="40576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b="1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SFDI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Vyhlášení výzvy 2Q/2023.</a:t>
            </a:r>
            <a:endParaRPr lang="cs-CZ" sz="1800" b="1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Výstavby, rekonstrukce a úpravy.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Výše podpory bude až 85 % způsobilých výdajů, max. výše dotace 20 mil.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Příjemcem obec jako vlastník nebo svazek obcí.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Náklady na PD ve stavebním řízení jsou uznatelné do 7 % ZV.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Rozpočet, projektová dokumentace, stavební povolení.  </a:t>
            </a: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800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u="sng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Neuznatelné náklady</a:t>
            </a: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: </a:t>
            </a: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Veřejné osvětlení, odpočívací plochy, přeložky, kanalizace, sjezdy k sousedním nemovitostem, opěrné zdi, oplocení, demolice objektů překážejících…</a:t>
            </a: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800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EE6BB8D-DA16-467B-A718-A5C9D3BB60D4}"/>
              </a:ext>
            </a:extLst>
          </p:cNvPr>
          <p:cNvSpPr/>
          <p:nvPr/>
        </p:nvSpPr>
        <p:spPr>
          <a:xfrm>
            <a:off x="628799" y="748626"/>
            <a:ext cx="7972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</a:rPr>
              <a:t>Cyklostezky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5249F78-15AA-4FA9-95FC-6BDB20661E6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39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D842A39-2137-4875-897F-22E3B7B9BD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52" y="1022254"/>
            <a:ext cx="2179944" cy="1636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57A2190-B4D3-4880-A905-6B2FDFAE68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646" y="1009650"/>
            <a:ext cx="1607131" cy="1649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912683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3" name="Title 1"/>
          <p:cNvSpPr txBox="1">
            <a:spLocks noGrp="1"/>
          </p:cNvSpPr>
          <p:nvPr>
            <p:ph type="ctrTitle"/>
          </p:nvPr>
        </p:nvSpPr>
        <p:spPr>
          <a:xfrm>
            <a:off x="461757" y="875438"/>
            <a:ext cx="5541094" cy="42409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>
                <a:solidFill>
                  <a:srgbClr val="325A91"/>
                </a:solidFill>
              </a:defRPr>
            </a:lvl1pPr>
          </a:lstStyle>
          <a:p>
            <a:r>
              <a:rPr lang="cs-CZ" sz="36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</a:rPr>
              <a:t>Hlavní činnost</a:t>
            </a:r>
            <a:endParaRPr sz="3600" b="1" dirty="0">
              <a:solidFill>
                <a:srgbClr val="3BA99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4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461759" y="1624613"/>
            <a:ext cx="8306510" cy="435794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realizujeme dlouhodobé mezinárodní projekty - AQUARES, CONDEREFF</a:t>
            </a:r>
            <a:endParaRPr lang="en-US" sz="2000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</a:endParaRP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realizujeme dlouhodobé projekty – I-KAP II a SA II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provozujeme Centrum na podporu zemědělců a Regionální odpadové centrum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2000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</a:endParaRP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zkonzultujeme Váš </a:t>
            </a:r>
            <a:r>
              <a:rPr lang="cs-CZ" sz="2000" b="1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projektový záměr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en-US" sz="2000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0"/>
            <a:ext cx="1128015" cy="2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90819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41157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3" name="Title 1"/>
          <p:cNvSpPr txBox="1">
            <a:spLocks noGrp="1"/>
          </p:cNvSpPr>
          <p:nvPr>
            <p:ph type="ctrTitle"/>
          </p:nvPr>
        </p:nvSpPr>
        <p:spPr>
          <a:xfrm>
            <a:off x="461757" y="1876426"/>
            <a:ext cx="5541094" cy="126418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>
                <a:solidFill>
                  <a:srgbClr val="325A91"/>
                </a:solidFill>
              </a:defRPr>
            </a:lvl1pPr>
          </a:lstStyle>
          <a:p>
            <a:r>
              <a:rPr lang="cs-CZ" sz="36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Plan</a:t>
            </a:r>
            <a:endParaRPr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4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294714" y="1901450"/>
            <a:ext cx="8306510" cy="40576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b="1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SFDI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Vyhlášení 2Q/2023.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Výstavby, rekonstrukce a úpravy, lávky, podchody, bezbariérové úpravy nástupišť, autobusové zálivy.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Výše podpory bude až 85 % způsobilých výdajů, max. 20 mil.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Příjemcem obec jako vlastník.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Projektová dokumentace, rozpočet, SP (s nabytím právní moci).</a:t>
            </a:r>
            <a:endParaRPr lang="cs-CZ" sz="1000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u="sng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Uznatelné náklady</a:t>
            </a: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: </a:t>
            </a: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Přechody - nasvětlení přechodů, instalace světleného signalizačního zařízení na přechodu.</a:t>
            </a: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800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EE6BB8D-DA16-467B-A718-A5C9D3BB60D4}"/>
              </a:ext>
            </a:extLst>
          </p:cNvPr>
          <p:cNvSpPr/>
          <p:nvPr/>
        </p:nvSpPr>
        <p:spPr>
          <a:xfrm>
            <a:off x="628799" y="527586"/>
            <a:ext cx="79724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</a:rPr>
              <a:t>Chodníky</a:t>
            </a:r>
          </a:p>
          <a:p>
            <a:r>
              <a:rPr lang="cs-CZ" sz="24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</a:rPr>
              <a:t>(zvyšování bezpečnosti)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FE1664B-6C79-49C1-A2EE-F50C4659232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40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088B66F-F333-4D21-98F4-E70A5D8A48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56" y="853520"/>
            <a:ext cx="2970042" cy="1979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3114212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41</a:t>
            </a:fld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FA98174C-F432-42FC-9717-EC61125A8A9E}"/>
              </a:ext>
            </a:extLst>
          </p:cNvPr>
          <p:cNvSpPr/>
          <p:nvPr/>
        </p:nvSpPr>
        <p:spPr>
          <a:xfrm>
            <a:off x="628799" y="706313"/>
            <a:ext cx="7972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</a:rPr>
              <a:t>Výzvy NSA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29143B3-22B9-4410-8C52-4045454D65BA}"/>
              </a:ext>
            </a:extLst>
          </p:cNvPr>
          <p:cNvSpPr txBox="1"/>
          <p:nvPr/>
        </p:nvSpPr>
        <p:spPr>
          <a:xfrm>
            <a:off x="628799" y="3162047"/>
            <a:ext cx="8225118" cy="36061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NEINVESTIČNÍ VÝZVY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Můj klub – na podporu činnosti s mládeží ve věku 3 až 19 let, do 30.12.2022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Všesportovní organizace – organizace pravidelných pohybových aktivit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Významné sportovní akce</a:t>
            </a: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INVESTIČNÍ VÝZVY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Regiony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Standardizovaná sportovní infrastruktura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E1358763-C688-4F8C-B66C-C01BD0A633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51" y="1447455"/>
            <a:ext cx="2514034" cy="171459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15BAEDF-D908-2FC9-9B87-9F37AA5E4D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06" y="1546954"/>
            <a:ext cx="2589839" cy="1446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29B2174-F8B7-F0FF-C122-3680D2EFE9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51" y="1580287"/>
            <a:ext cx="1979305" cy="1509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2054333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42</a:t>
            </a:fld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C8BB598-ED8A-48A9-ABFB-CFEF8CEF7DFF}"/>
              </a:ext>
            </a:extLst>
          </p:cNvPr>
          <p:cNvSpPr/>
          <p:nvPr/>
        </p:nvSpPr>
        <p:spPr>
          <a:xfrm>
            <a:off x="542927" y="886859"/>
            <a:ext cx="7972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</a:rPr>
              <a:t>OP  JAK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461698" y="2338030"/>
            <a:ext cx="8220604" cy="3046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Clr>
                <a:srgbClr val="4BB699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Operační program Jan Amos Komenský</a:t>
            </a:r>
          </a:p>
          <a:p>
            <a:pPr marL="285750" indent="-285750">
              <a:buClr>
                <a:srgbClr val="4BB699"/>
              </a:buClr>
              <a:buFont typeface="Wingdings" panose="05000000000000000000" pitchFamily="2" charset="2"/>
              <a:buChar char="ü"/>
            </a:pPr>
            <a:endParaRPr lang="cs-CZ" sz="1600" dirty="0">
              <a:solidFill>
                <a:schemeClr val="tx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Clr>
                <a:srgbClr val="4BB699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Nástupce OP Výzkum, vývoj a vzdělávání.</a:t>
            </a:r>
          </a:p>
          <a:p>
            <a:pPr marL="285750" indent="-285750">
              <a:buClr>
                <a:srgbClr val="4BB699"/>
              </a:buClr>
              <a:buFont typeface="Wingdings" panose="05000000000000000000" pitchFamily="2" charset="2"/>
              <a:buChar char="ü"/>
            </a:pPr>
            <a:endParaRPr lang="cs-CZ" sz="1600" dirty="0">
              <a:solidFill>
                <a:schemeClr val="tx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Clr>
                <a:srgbClr val="4BB699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Priority Výzkum a vývoj, vzdělávání, technická pomoc.</a:t>
            </a:r>
          </a:p>
          <a:p>
            <a:pPr marL="285750" indent="-285750">
              <a:buClr>
                <a:srgbClr val="4BB699"/>
              </a:buClr>
              <a:buFont typeface="Wingdings" panose="05000000000000000000" pitchFamily="2" charset="2"/>
              <a:buChar char="ü"/>
            </a:pPr>
            <a:endParaRPr lang="cs-CZ" sz="1600" dirty="0">
              <a:solidFill>
                <a:schemeClr val="tx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Clr>
                <a:srgbClr val="4BB699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Cílem je podpořit kvalitu a dostupnost vzdělávání na všech úrovních – počínaje předškolním vzděláváním a konče oblastí výzkumu a vývoje. </a:t>
            </a:r>
          </a:p>
          <a:p>
            <a:pPr marL="285750" indent="-285750">
              <a:buClr>
                <a:srgbClr val="4BB699"/>
              </a:buClr>
              <a:buFont typeface="Wingdings" panose="05000000000000000000" pitchFamily="2" charset="2"/>
              <a:buChar char="ü"/>
            </a:pPr>
            <a:endParaRPr lang="cs-CZ" sz="1600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>
              <a:buClr>
                <a:srgbClr val="4BB699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Administrativní kapacity, podpora řízení v oblasti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VaVaI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rekonstrukce a adaptace nevyhovujících prostor. Nová výstavba, studijní pomůcky, digitální gramotnost, kurzy a programy zaměřené na celoživotní učení atd.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FC9F085-EBF4-44F7-8E92-4F26D1DDB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883" y="943289"/>
            <a:ext cx="1903318" cy="94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35120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43</a:t>
            </a:fld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C8BB598-ED8A-48A9-ABFB-CFEF8CEF7DFF}"/>
              </a:ext>
            </a:extLst>
          </p:cNvPr>
          <p:cNvSpPr/>
          <p:nvPr/>
        </p:nvSpPr>
        <p:spPr>
          <a:xfrm>
            <a:off x="542927" y="886859"/>
            <a:ext cx="7972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</a:rPr>
              <a:t>OP  TAK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418837" y="2506856"/>
            <a:ext cx="8220604" cy="2554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Clr>
                <a:srgbClr val="4BB699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Operační program Technologie a aplikace pro konkurenceschopnost</a:t>
            </a:r>
          </a:p>
          <a:p>
            <a:pPr marL="285750" indent="-285750">
              <a:buClr>
                <a:srgbClr val="4BB699"/>
              </a:buClr>
              <a:buFont typeface="Wingdings" panose="05000000000000000000" pitchFamily="2" charset="2"/>
              <a:buChar char="ü"/>
            </a:pPr>
            <a:endParaRPr lang="cs-CZ" sz="1600" dirty="0">
              <a:solidFill>
                <a:schemeClr val="tx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Clr>
                <a:srgbClr val="4BB699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Nástupce OP PIK</a:t>
            </a:r>
          </a:p>
          <a:p>
            <a:pPr marL="285750" indent="-285750">
              <a:buClr>
                <a:srgbClr val="4BB699"/>
              </a:buClr>
              <a:buFont typeface="Wingdings" panose="05000000000000000000" pitchFamily="2" charset="2"/>
              <a:buChar char="ü"/>
            </a:pPr>
            <a:endParaRPr lang="cs-CZ" sz="1600" dirty="0">
              <a:solidFill>
                <a:schemeClr val="tx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Clr>
                <a:srgbClr val="4BB699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Podpora inovací a rozvoje průmyslu 4.0 – robotizace, zefektivnění výroby, energeticky úsporná opatření, podpora podnikového výzkumu a vývoje atd. </a:t>
            </a:r>
          </a:p>
          <a:p>
            <a:pPr>
              <a:buClr>
                <a:srgbClr val="4BB699"/>
              </a:buClr>
            </a:pPr>
            <a:endParaRPr lang="cs-CZ" sz="1600" dirty="0">
              <a:solidFill>
                <a:schemeClr val="tx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Clr>
                <a:srgbClr val="4BB699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4.10.2021 schválen programový dokument</a:t>
            </a:r>
          </a:p>
          <a:p>
            <a:pPr>
              <a:buClr>
                <a:srgbClr val="4BB699"/>
              </a:buClr>
            </a:pPr>
            <a:endParaRPr lang="cs-CZ" sz="1600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>
              <a:buClr>
                <a:srgbClr val="4BB699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Malé a střední podniky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23B1ED-FFC7-4FFD-9AF0-A267614DB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680" y="920947"/>
            <a:ext cx="1974587" cy="92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63031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032951"/>
            <a:ext cx="9144000" cy="493096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10" name="TextovéPole 2"/>
          <p:cNvSpPr txBox="1"/>
          <p:nvPr/>
        </p:nvSpPr>
        <p:spPr>
          <a:xfrm>
            <a:off x="668974" y="3195831"/>
            <a:ext cx="229750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 algn="r"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2800" dirty="0">
                <a:latin typeface="Arial" charset="0"/>
                <a:ea typeface="Arial" charset="0"/>
                <a:cs typeface="Arial" charset="0"/>
                <a:sym typeface="Core Sans C 55 Medium"/>
              </a:rPr>
              <a:t>www.rrapk.cz</a:t>
            </a:r>
            <a:endParaRPr sz="2800" dirty="0"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sp>
        <p:nvSpPr>
          <p:cNvPr id="411" name="Obdélník 5"/>
          <p:cNvSpPr txBox="1"/>
          <p:nvPr/>
        </p:nvSpPr>
        <p:spPr>
          <a:xfrm>
            <a:off x="568731" y="2173093"/>
            <a:ext cx="788257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 defTabSz="390952">
              <a:defRPr sz="4500">
                <a:solidFill>
                  <a:srgbClr val="FFFFFF"/>
                </a:solidFill>
                <a:latin typeface="Core Sans C 65 Bold"/>
                <a:ea typeface="Core Sans C 65 Bold"/>
                <a:cs typeface="Core Sans C 65 Bold"/>
                <a:sym typeface="Core Sans C 65 Bold"/>
              </a:defRPr>
            </a:pPr>
            <a:r>
              <a:rPr lang="cs-CZ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Děkujeme za Vaši pozornost</a:t>
            </a:r>
            <a:endParaRPr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ovéPole 2"/>
          <p:cNvSpPr txBox="1"/>
          <p:nvPr/>
        </p:nvSpPr>
        <p:spPr>
          <a:xfrm>
            <a:off x="7290089" y="6113812"/>
            <a:ext cx="123471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sp>
        <p:nvSpPr>
          <p:cNvPr id="10" name="TextovéPole 2"/>
          <p:cNvSpPr txBox="1"/>
          <p:nvPr/>
        </p:nvSpPr>
        <p:spPr>
          <a:xfrm>
            <a:off x="802119" y="3880014"/>
            <a:ext cx="4328728" cy="2421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2200" dirty="0">
                <a:sym typeface="Core Sans C 55 Medium"/>
              </a:rPr>
              <a:t>info@rrapk.cz</a:t>
            </a:r>
          </a:p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endParaRPr lang="cs-CZ" sz="2200" dirty="0">
              <a:sym typeface="Core Sans C 55 Medium"/>
            </a:endParaRPr>
          </a:p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2200" dirty="0">
                <a:sym typeface="Core Sans C 55 Medium"/>
              </a:rPr>
              <a:t>náměstí Republiky 12</a:t>
            </a:r>
          </a:p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2200" dirty="0">
                <a:sym typeface="Core Sans C 55 Medium"/>
              </a:rPr>
              <a:t>530 21 Pardubice</a:t>
            </a:r>
          </a:p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endParaRPr lang="cs-CZ" sz="2200" dirty="0">
              <a:latin typeface="Arial" charset="0"/>
              <a:ea typeface="Arial" charset="0"/>
              <a:cs typeface="Arial" charset="0"/>
              <a:sym typeface="Core Sans C 55 Medium"/>
            </a:endParaRPr>
          </a:p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endParaRPr sz="2052" dirty="0"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3" y="616791"/>
            <a:ext cx="2358421" cy="755323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02C83DD-AE7A-4389-B07A-F4C22861B32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422956" y="6417936"/>
            <a:ext cx="92396" cy="250197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633076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3" name="Title 1"/>
          <p:cNvSpPr txBox="1">
            <a:spLocks noGrp="1"/>
          </p:cNvSpPr>
          <p:nvPr>
            <p:ph type="ctrTitle"/>
          </p:nvPr>
        </p:nvSpPr>
        <p:spPr>
          <a:xfrm>
            <a:off x="461757" y="1876426"/>
            <a:ext cx="5541094" cy="126418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>
                <a:solidFill>
                  <a:srgbClr val="325A91"/>
                </a:solidFill>
              </a:defRPr>
            </a:lvl1pPr>
          </a:lstStyle>
          <a:p>
            <a:r>
              <a:rPr lang="cs-CZ" sz="36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Plan</a:t>
            </a:r>
            <a:endParaRPr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4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461756" y="1378666"/>
            <a:ext cx="8306510" cy="43584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b="1" dirty="0">
                <a:solidFill>
                  <a:srgbClr val="536B73"/>
                </a:solidFill>
                <a:latin typeface="Arial" charset="0"/>
                <a:cs typeface="Arial" charset="0"/>
              </a:rPr>
              <a:t>OD NÁPADU K PROJEKTOVÉMU ZÁMĚRU</a:t>
            </a:r>
            <a:r>
              <a:rPr lang="cs-CZ" sz="1800" dirty="0">
                <a:solidFill>
                  <a:srgbClr val="536B73"/>
                </a:solidFill>
                <a:latin typeface="Arial" charset="0"/>
                <a:cs typeface="Arial" charset="0"/>
              </a:rPr>
              <a:t>, někdy se nazývá též zakládací nebo identifikační listina projektu → dostačující rozsah 1x A4</a:t>
            </a: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800" dirty="0">
              <a:solidFill>
                <a:srgbClr val="536B73"/>
              </a:solidFill>
              <a:latin typeface="Arial" charset="0"/>
              <a:cs typeface="Arial" charset="0"/>
            </a:endParaRP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cs typeface="Arial" charset="0"/>
              </a:rPr>
              <a:t>volba </a:t>
            </a:r>
            <a:r>
              <a:rPr lang="cs-CZ" sz="1800" b="1" dirty="0">
                <a:solidFill>
                  <a:srgbClr val="536B73"/>
                </a:solidFill>
                <a:latin typeface="Arial" charset="0"/>
                <a:cs typeface="Arial" charset="0"/>
              </a:rPr>
              <a:t>nositele</a:t>
            </a:r>
            <a:r>
              <a:rPr lang="cs-CZ" sz="1800" dirty="0">
                <a:solidFill>
                  <a:srgbClr val="536B73"/>
                </a:solidFill>
                <a:latin typeface="Arial" charset="0"/>
                <a:cs typeface="Arial" charset="0"/>
              </a:rPr>
              <a:t> projektu 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800" dirty="0">
              <a:solidFill>
                <a:srgbClr val="536B73"/>
              </a:solidFill>
              <a:latin typeface="Arial" charset="0"/>
              <a:cs typeface="Arial" charset="0"/>
            </a:endParaRP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b="1" dirty="0">
                <a:solidFill>
                  <a:srgbClr val="536B73"/>
                </a:solidFill>
                <a:latin typeface="Arial" charset="0"/>
                <a:cs typeface="Arial" charset="0"/>
              </a:rPr>
              <a:t>charakter a zaměření projektu - </a:t>
            </a:r>
            <a:r>
              <a:rPr lang="cs-CZ" sz="1800" dirty="0">
                <a:solidFill>
                  <a:srgbClr val="536B73"/>
                </a:solidFill>
                <a:latin typeface="Arial" charset="0"/>
                <a:cs typeface="Arial" charset="0"/>
              </a:rPr>
              <a:t>soulad výzvy s potřebami nositele</a:t>
            </a: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800" dirty="0">
              <a:solidFill>
                <a:srgbClr val="536B73"/>
              </a:solidFill>
              <a:latin typeface="Arial" charset="0"/>
              <a:cs typeface="Arial" charset="0"/>
            </a:endParaRP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b="1" dirty="0">
                <a:solidFill>
                  <a:srgbClr val="536B73"/>
                </a:solidFill>
                <a:latin typeface="Arial" charset="0"/>
                <a:cs typeface="Arial" charset="0"/>
              </a:rPr>
              <a:t>stručný popis 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800" dirty="0">
              <a:solidFill>
                <a:srgbClr val="536B73"/>
              </a:solidFill>
              <a:latin typeface="Arial" charset="0"/>
              <a:cs typeface="Arial" charset="0"/>
            </a:endParaRP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b="1" dirty="0">
                <a:solidFill>
                  <a:srgbClr val="536B73"/>
                </a:solidFill>
                <a:latin typeface="Arial" charset="0"/>
                <a:cs typeface="Arial" charset="0"/>
              </a:rPr>
              <a:t>cíl a přínosy projektu</a:t>
            </a:r>
            <a:endParaRPr lang="cs-CZ" sz="1800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EE6BB8D-DA16-467B-A718-A5C9D3BB60D4}"/>
              </a:ext>
            </a:extLst>
          </p:cNvPr>
          <p:cNvSpPr/>
          <p:nvPr/>
        </p:nvSpPr>
        <p:spPr>
          <a:xfrm>
            <a:off x="628799" y="748626"/>
            <a:ext cx="7972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</a:rPr>
              <a:t>Projektové záměry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F5E4DAE-3C4E-4BB2-98E1-85FDD3F8D8B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41315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3" name="Title 1"/>
          <p:cNvSpPr txBox="1">
            <a:spLocks noGrp="1"/>
          </p:cNvSpPr>
          <p:nvPr>
            <p:ph type="ctrTitle"/>
          </p:nvPr>
        </p:nvSpPr>
        <p:spPr>
          <a:xfrm>
            <a:off x="461757" y="1876426"/>
            <a:ext cx="5541094" cy="126418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>
                <a:solidFill>
                  <a:srgbClr val="325A91"/>
                </a:solidFill>
              </a:defRPr>
            </a:lvl1pPr>
          </a:lstStyle>
          <a:p>
            <a:r>
              <a:rPr lang="cs-CZ" sz="36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Plan</a:t>
            </a:r>
            <a:endParaRPr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4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461756" y="1378666"/>
            <a:ext cx="8306510" cy="43584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b="1" dirty="0">
                <a:solidFill>
                  <a:srgbClr val="536B73"/>
                </a:solidFill>
                <a:latin typeface="Arial" charset="0"/>
                <a:cs typeface="Arial" charset="0"/>
              </a:rPr>
              <a:t>výstupy projektu 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b="1" dirty="0">
                <a:solidFill>
                  <a:srgbClr val="536B73"/>
                </a:solidFill>
                <a:latin typeface="Arial" charset="0"/>
                <a:cs typeface="Arial" charset="0"/>
              </a:rPr>
              <a:t>místo realizace 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b="1" dirty="0">
                <a:solidFill>
                  <a:srgbClr val="536B73"/>
                </a:solidFill>
                <a:latin typeface="Arial" charset="0"/>
                <a:cs typeface="Arial" charset="0"/>
              </a:rPr>
              <a:t>harmonogram projektu 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b="1" dirty="0">
                <a:solidFill>
                  <a:srgbClr val="536B73"/>
                </a:solidFill>
                <a:latin typeface="Arial" charset="0"/>
                <a:cs typeface="Arial" charset="0"/>
              </a:rPr>
              <a:t>náklady projek</a:t>
            </a:r>
            <a:r>
              <a:rPr lang="cs-CZ" sz="1800" dirty="0">
                <a:solidFill>
                  <a:srgbClr val="536B73"/>
                </a:solidFill>
                <a:latin typeface="Arial" charset="0"/>
                <a:cs typeface="Arial" charset="0"/>
              </a:rPr>
              <a:t>tu (celkové náklady projektu, </a:t>
            </a:r>
            <a:r>
              <a:rPr lang="cs-CZ" sz="1800" u="sng" dirty="0">
                <a:solidFill>
                  <a:srgbClr val="536B73"/>
                </a:solidFill>
                <a:latin typeface="Arial" charset="0"/>
                <a:cs typeface="Arial" charset="0"/>
              </a:rPr>
              <a:t>včetně spolufinancování</a:t>
            </a:r>
            <a:r>
              <a:rPr lang="cs-CZ" sz="1800" dirty="0">
                <a:solidFill>
                  <a:srgbClr val="536B73"/>
                </a:solidFill>
                <a:latin typeface="Arial" charset="0"/>
                <a:cs typeface="Arial" charset="0"/>
              </a:rPr>
              <a:t>)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b="1" dirty="0">
                <a:solidFill>
                  <a:srgbClr val="536B73"/>
                </a:solidFill>
                <a:latin typeface="Arial" charset="0"/>
                <a:cs typeface="Arial" charset="0"/>
              </a:rPr>
              <a:t>partneři</a:t>
            </a:r>
            <a:r>
              <a:rPr lang="cs-CZ" sz="1800" dirty="0">
                <a:solidFill>
                  <a:srgbClr val="536B73"/>
                </a:solidFill>
                <a:latin typeface="Arial" charset="0"/>
                <a:cs typeface="Arial" charset="0"/>
              </a:rPr>
              <a:t> 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b="1" dirty="0">
                <a:solidFill>
                  <a:srgbClr val="536B73"/>
                </a:solidFill>
                <a:latin typeface="Arial" charset="0"/>
                <a:cs typeface="Arial" charset="0"/>
              </a:rPr>
              <a:t>stádium příprav 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800" b="1" dirty="0">
              <a:solidFill>
                <a:srgbClr val="536B73"/>
              </a:solidFill>
              <a:latin typeface="Arial" charset="0"/>
              <a:cs typeface="Arial" charset="0"/>
            </a:endParaRP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cs typeface="Arial" charset="0"/>
              </a:rPr>
              <a:t>…nyní lze o projektu reálně jednat s dalšími lidmi, partnery, oponenty, kolegy…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800" b="1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EE6BB8D-DA16-467B-A718-A5C9D3BB60D4}"/>
              </a:ext>
            </a:extLst>
          </p:cNvPr>
          <p:cNvSpPr/>
          <p:nvPr/>
        </p:nvSpPr>
        <p:spPr>
          <a:xfrm>
            <a:off x="628799" y="748626"/>
            <a:ext cx="7972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</a:rPr>
              <a:t>Projektové záměry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F5E4DAE-3C4E-4BB2-98E1-85FDD3F8D8B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192900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3" name="Title 1"/>
          <p:cNvSpPr txBox="1">
            <a:spLocks noGrp="1"/>
          </p:cNvSpPr>
          <p:nvPr>
            <p:ph type="ctrTitle"/>
          </p:nvPr>
        </p:nvSpPr>
        <p:spPr>
          <a:xfrm>
            <a:off x="461757" y="1876426"/>
            <a:ext cx="5541094" cy="126418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>
                <a:solidFill>
                  <a:srgbClr val="325A91"/>
                </a:solidFill>
              </a:defRPr>
            </a:lvl1pPr>
          </a:lstStyle>
          <a:p>
            <a:r>
              <a:rPr lang="cs-CZ" sz="36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Plan</a:t>
            </a:r>
            <a:endParaRPr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4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208842" y="1498804"/>
            <a:ext cx="8306510" cy="43584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cs typeface="Arial" charset="0"/>
              </a:rPr>
              <a:t>DOTACE JSOU VELKÝ BUSINESS → do tohoto odvětví se rekrutuje mnoho „nečestných odborníků“</a:t>
            </a:r>
            <a:endParaRPr lang="cs-CZ" sz="1800" dirty="0">
              <a:solidFill>
                <a:srgbClr val="536B73"/>
              </a:solidFill>
              <a:latin typeface="Arial" charset="0"/>
              <a:cs typeface="Arial" charset="0"/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800" dirty="0">
              <a:solidFill>
                <a:srgbClr val="536B73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cs typeface="Arial" charset="0"/>
              </a:rPr>
              <a:t>Jak poznáte nečestný externí subjekt?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cs typeface="Arial" charset="0"/>
              </a:rPr>
              <a:t>nejasné zdroje financování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cs typeface="Arial" charset="0"/>
              </a:rPr>
              <a:t>máme kontakty v Bruselu, zajistíme Vám přímé dotace z Bruselu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cs typeface="Arial" charset="0"/>
              </a:rPr>
              <a:t>dotace RYCHLE, SNADNO, BEZ ZÁVAZKŮ, BEZ NÁMAHY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cs typeface="Arial" charset="0"/>
              </a:rPr>
              <a:t>stoupající výše poplatků, začínající na výši, kdy zdánlivě nic neriskujete, ale smlouva Vás zavazuje pokračovat zejména v placení dalších poplatků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800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800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EE6BB8D-DA16-467B-A718-A5C9D3BB60D4}"/>
              </a:ext>
            </a:extLst>
          </p:cNvPr>
          <p:cNvSpPr/>
          <p:nvPr/>
        </p:nvSpPr>
        <p:spPr>
          <a:xfrm>
            <a:off x="628799" y="748626"/>
            <a:ext cx="7972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</a:rPr>
              <a:t>Spolupráce s externími subjekty - POZOR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6EF9F2B-F6C8-4BAB-8571-2635B2E9ABA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17836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3" name="Title 1"/>
          <p:cNvSpPr txBox="1">
            <a:spLocks noGrp="1"/>
          </p:cNvSpPr>
          <p:nvPr>
            <p:ph type="ctrTitle"/>
          </p:nvPr>
        </p:nvSpPr>
        <p:spPr>
          <a:xfrm>
            <a:off x="461757" y="1876426"/>
            <a:ext cx="5541094" cy="126418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>
                <a:solidFill>
                  <a:srgbClr val="325A91"/>
                </a:solidFill>
              </a:defRPr>
            </a:lvl1pPr>
          </a:lstStyle>
          <a:p>
            <a:r>
              <a:rPr lang="cs-CZ" sz="36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Plan</a:t>
            </a:r>
            <a:endParaRPr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4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461756" y="1378666"/>
            <a:ext cx="8306510" cy="43584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základem je zpracovaný projektový záměr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konzultujte Váš záměr s více subjekty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u="sng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nikdo Vám dotaci nemůže garantovat</a:t>
            </a: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, lze neuspět z mnoha důvodů a nelze ji nárokovat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800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důležité definovat rozsah spolupráce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definovat odpovědnosti – kdo za co ručí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definovat termíny (soulad s podmínkami výzvy)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požadujte a ověřte si reference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požadujte smlouvu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pro VZ – pojištění profesní odpovědnosti 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nutnost dodržovat podmínky stanovené dotačním titulem </a:t>
            </a: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800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800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EE6BB8D-DA16-467B-A718-A5C9D3BB60D4}"/>
              </a:ext>
            </a:extLst>
          </p:cNvPr>
          <p:cNvSpPr/>
          <p:nvPr/>
        </p:nvSpPr>
        <p:spPr>
          <a:xfrm>
            <a:off x="628799" y="748626"/>
            <a:ext cx="7972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</a:rPr>
              <a:t>Spolupráce s externími subjekty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6EF9F2B-F6C8-4BAB-8571-2635B2E9ABA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6081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336512"/>
            <a:ext cx="9144000" cy="2530366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10" name="TextovéPole 2"/>
          <p:cNvSpPr txBox="1"/>
          <p:nvPr/>
        </p:nvSpPr>
        <p:spPr>
          <a:xfrm>
            <a:off x="608063" y="4623982"/>
            <a:ext cx="187912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2800" dirty="0">
                <a:latin typeface="Arial" charset="0"/>
                <a:ea typeface="Arial" charset="0"/>
                <a:cs typeface="Arial" charset="0"/>
                <a:sym typeface="Core Sans C 55 Medium"/>
              </a:rPr>
              <a:t>Jan Gregor</a:t>
            </a:r>
            <a:endParaRPr sz="2800" dirty="0"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sp>
        <p:nvSpPr>
          <p:cNvPr id="411" name="Obdélník 5"/>
          <p:cNvSpPr txBox="1"/>
          <p:nvPr/>
        </p:nvSpPr>
        <p:spPr>
          <a:xfrm>
            <a:off x="568731" y="2984322"/>
            <a:ext cx="788257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 defTabSz="390952">
              <a:defRPr sz="4500">
                <a:solidFill>
                  <a:srgbClr val="FFFFFF"/>
                </a:solidFill>
                <a:latin typeface="Core Sans C 65 Bold"/>
                <a:ea typeface="Core Sans C 65 Bold"/>
                <a:cs typeface="Core Sans C 65 Bold"/>
                <a:sym typeface="Core Sans C 65 Bold"/>
              </a:defRPr>
            </a:pPr>
            <a:r>
              <a:rPr lang="cs-CZ" sz="3600" b="1" dirty="0">
                <a:solidFill>
                  <a:srgbClr val="4BB699"/>
                </a:solidFill>
                <a:latin typeface="Arial" charset="0"/>
                <a:ea typeface="Arial" charset="0"/>
                <a:cs typeface="Arial" charset="0"/>
              </a:rPr>
              <a:t>Dotační příležitosti pro obce</a:t>
            </a:r>
            <a:endParaRPr sz="3600" b="1" dirty="0">
              <a:solidFill>
                <a:srgbClr val="4BB69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ovéPole 2"/>
          <p:cNvSpPr txBox="1"/>
          <p:nvPr/>
        </p:nvSpPr>
        <p:spPr>
          <a:xfrm>
            <a:off x="7290089" y="6113812"/>
            <a:ext cx="123471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>
                <a:latin typeface="Arial" charset="0"/>
                <a:ea typeface="Arial" charset="0"/>
                <a:cs typeface="Arial" charset="0"/>
              </a:rPr>
              <a:t>www.rrapk.cz</a:t>
            </a:r>
          </a:p>
        </p:txBody>
      </p:sp>
      <p:sp>
        <p:nvSpPr>
          <p:cNvPr id="8" name="TextovéPole 2"/>
          <p:cNvSpPr txBox="1"/>
          <p:nvPr/>
        </p:nvSpPr>
        <p:spPr>
          <a:xfrm>
            <a:off x="568731" y="4466943"/>
            <a:ext cx="79018" cy="4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endParaRPr sz="2052" dirty="0"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sp>
        <p:nvSpPr>
          <p:cNvPr id="10" name="TextovéPole 2"/>
          <p:cNvSpPr txBox="1"/>
          <p:nvPr/>
        </p:nvSpPr>
        <p:spPr>
          <a:xfrm>
            <a:off x="576164" y="5314399"/>
            <a:ext cx="2539564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2052">
                <a:latin typeface="Arial" charset="0"/>
                <a:ea typeface="Arial" charset="0"/>
                <a:cs typeface="Arial" charset="0"/>
                <a:sym typeface="Calibri Light"/>
              </a:rPr>
              <a:t>jan</a:t>
            </a:r>
            <a:r>
              <a:rPr lang="cs-CZ" sz="2052" dirty="0">
                <a:latin typeface="Arial" charset="0"/>
                <a:ea typeface="Arial" charset="0"/>
                <a:cs typeface="Arial" charset="0"/>
                <a:sym typeface="Calibri Light"/>
              </a:rPr>
              <a:t>.gregor@rrapk.cz </a:t>
            </a:r>
          </a:p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2200" dirty="0">
                <a:sym typeface="Core Sans C 55 Medium"/>
              </a:rPr>
              <a:t>603 235 040</a:t>
            </a:r>
            <a:endParaRPr sz="2052" dirty="0"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3" y="615482"/>
            <a:ext cx="5092958" cy="163110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4981A97-7A8A-4C99-9AD8-E83E5BDF9B3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9</a:t>
            </a:fld>
            <a:endParaRPr lang="cs-CZ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2271</TotalTime>
  <Words>3524</Words>
  <Application>Microsoft Office PowerPoint</Application>
  <PresentationFormat>Předvádění na obrazovce (4:3)</PresentationFormat>
  <Paragraphs>793</Paragraphs>
  <Slides>44</Slides>
  <Notes>37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Core Sans C 55 Medium</vt:lpstr>
      <vt:lpstr>Times New Roman</vt:lpstr>
      <vt:lpstr>Wingdings</vt:lpstr>
      <vt:lpstr>Office Theme</vt:lpstr>
      <vt:lpstr>Prezentace aplikace PowerPoint</vt:lpstr>
      <vt:lpstr>Kdo jsme</vt:lpstr>
      <vt:lpstr>Hlavní činnost</vt:lpstr>
      <vt:lpstr>Hlavní činnost</vt:lpstr>
      <vt:lpstr>Plan</vt:lpstr>
      <vt:lpstr>Plan</vt:lpstr>
      <vt:lpstr>Plan</vt:lpstr>
      <vt:lpstr>Plan</vt:lpstr>
      <vt:lpstr>Prezentace aplikace PowerPoint</vt:lpstr>
      <vt:lpstr>Projekt AQUARES  Water reuse policies advancement for resource efficient European regions  </vt:lpstr>
      <vt:lpstr>Projekt CONDEREFF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Plan</vt:lpstr>
      <vt:lpstr>Plan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Klára Štefančová</dc:creator>
  <cp:lastModifiedBy>Jan Gregor</cp:lastModifiedBy>
  <cp:revision>113</cp:revision>
  <dcterms:modified xsi:type="dcterms:W3CDTF">2022-12-08T08:09:59Z</dcterms:modified>
</cp:coreProperties>
</file>