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80" r:id="rId3"/>
    <p:sldId id="264" r:id="rId4"/>
    <p:sldId id="281" r:id="rId5"/>
    <p:sldId id="267" r:id="rId6"/>
    <p:sldId id="274" r:id="rId7"/>
    <p:sldId id="278" r:id="rId8"/>
    <p:sldId id="301" r:id="rId9"/>
    <p:sldId id="302" r:id="rId10"/>
    <p:sldId id="303" r:id="rId11"/>
    <p:sldId id="306" r:id="rId12"/>
    <p:sldId id="304" r:id="rId13"/>
    <p:sldId id="305" r:id="rId14"/>
    <p:sldId id="291" r:id="rId15"/>
    <p:sldId id="298" r:id="rId16"/>
    <p:sldId id="299" r:id="rId17"/>
    <p:sldId id="300" r:id="rId18"/>
    <p:sldId id="290" r:id="rId19"/>
    <p:sldId id="294" r:id="rId20"/>
    <p:sldId id="295" r:id="rId21"/>
    <p:sldId id="292" r:id="rId22"/>
    <p:sldId id="293" r:id="rId23"/>
    <p:sldId id="296" r:id="rId24"/>
    <p:sldId id="297" r:id="rId25"/>
    <p:sldId id="288" r:id="rId26"/>
    <p:sldId id="289" r:id="rId27"/>
    <p:sldId id="279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57" d="100"/>
          <a:sy n="57" d="100"/>
        </p:scale>
        <p:origin x="9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s21\osrk$\ORR\Hlou&#353;kov&#225;\2014-2020\RSK%20a%20tvorba%20RAP\ZPR&#193;VY%20O%20PLN&#282;N&#205;%20RAP,%20V&#221;R%20ZPR\2021\jen%20kraje%20jako%20&#382;adatel%20a%20jen%20podpo&#345;en&#23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s21\osrk$\ORR\Hlou&#353;kov&#225;\2014-2020\RSK%20a%20tvorba%20RAP\ZPR&#193;VY%20O%20PLN&#282;N&#205;%20RAP,%20V&#221;R%20ZPR\2021\Anal&#253;za%20&#269;erp&#225;n&#237;\Za%20IROP,%20OP%20&#381;P,%20OP%20PIK%20a%20Interre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noProof="0" dirty="0"/>
              <a:t>Přepočet</a:t>
            </a:r>
            <a:r>
              <a:rPr lang="en-US" dirty="0"/>
              <a:t> </a:t>
            </a:r>
            <a:r>
              <a:rPr lang="cs-CZ" dirty="0"/>
              <a:t>CZV podpořených projektů  </a:t>
            </a:r>
            <a:r>
              <a:rPr lang="cs-CZ" noProof="0" dirty="0"/>
              <a:t>na 1 obyvatele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CZV!$K$22</c:f>
              <c:strCache>
                <c:ptCount val="1"/>
                <c:pt idx="0">
                  <c:v>Přepočet na 1 obyvatele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D7-4601-A74D-573B0BC289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CZV!$J$23:$J$35</c:f>
              <c:strCache>
                <c:ptCount val="13"/>
                <c:pt idx="0">
                  <c:v>Kraj Vysočina</c:v>
                </c:pt>
                <c:pt idx="1">
                  <c:v>Pardubický kraj</c:v>
                </c:pt>
                <c:pt idx="2">
                  <c:v>Královéhradecký kraj</c:v>
                </c:pt>
                <c:pt idx="3">
                  <c:v>Liberecký kraj</c:v>
                </c:pt>
                <c:pt idx="4">
                  <c:v>Jihomoravský kraj</c:v>
                </c:pt>
                <c:pt idx="5">
                  <c:v>Moravskoslezský kraj</c:v>
                </c:pt>
                <c:pt idx="6">
                  <c:v>Ústecký kraj</c:v>
                </c:pt>
                <c:pt idx="7">
                  <c:v>Olomoucký kraj</c:v>
                </c:pt>
                <c:pt idx="8">
                  <c:v>Jihočeský kraj</c:v>
                </c:pt>
                <c:pt idx="9">
                  <c:v>Karlovarský kraj</c:v>
                </c:pt>
                <c:pt idx="10">
                  <c:v>Středočeský kraj</c:v>
                </c:pt>
                <c:pt idx="11">
                  <c:v>Zlínský kraj</c:v>
                </c:pt>
                <c:pt idx="12">
                  <c:v>Plzeňský kraj</c:v>
                </c:pt>
              </c:strCache>
            </c:strRef>
          </c:cat>
          <c:val>
            <c:numRef>
              <c:f>CZV!$K$23:$K$35</c:f>
              <c:numCache>
                <c:formatCode>#,##0.00</c:formatCode>
                <c:ptCount val="13"/>
                <c:pt idx="0">
                  <c:v>14821.766023598198</c:v>
                </c:pt>
                <c:pt idx="1">
                  <c:v>12286.439478900489</c:v>
                </c:pt>
                <c:pt idx="2">
                  <c:v>11920.791832742447</c:v>
                </c:pt>
                <c:pt idx="3">
                  <c:v>9504.7839816622873</c:v>
                </c:pt>
                <c:pt idx="4">
                  <c:v>7615.9957137503297</c:v>
                </c:pt>
                <c:pt idx="5">
                  <c:v>7559.3050403827783</c:v>
                </c:pt>
                <c:pt idx="6">
                  <c:v>7501.5665021713476</c:v>
                </c:pt>
                <c:pt idx="7">
                  <c:v>7484.8343963573288</c:v>
                </c:pt>
                <c:pt idx="8">
                  <c:v>7439.5675386566081</c:v>
                </c:pt>
                <c:pt idx="9">
                  <c:v>6653.3245271742308</c:v>
                </c:pt>
                <c:pt idx="10">
                  <c:v>6112.9681112490971</c:v>
                </c:pt>
                <c:pt idx="11">
                  <c:v>3771.7838658447763</c:v>
                </c:pt>
                <c:pt idx="12">
                  <c:v>3016.1076383025911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D7-4601-A74D-573B0BC289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1672928"/>
        <c:axId val="1211669120"/>
      </c:barChart>
      <c:catAx>
        <c:axId val="121167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11669120"/>
        <c:crosses val="autoZero"/>
        <c:auto val="1"/>
        <c:lblAlgn val="ctr"/>
        <c:lblOffset val="100"/>
        <c:noMultiLvlLbl val="0"/>
      </c:catAx>
      <c:valAx>
        <c:axId val="121166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11672928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'Za všechny OP'!$J$29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025-4061-A537-DBE718B109E2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025-4061-A537-DBE718B109E2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025-4061-A537-DBE718B109E2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025-4061-A537-DBE718B109E2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'Za všechny OP'!$I$30:$I$44</c:f>
              <c:strCache>
                <c:ptCount val="15"/>
                <c:pt idx="0">
                  <c:v>Lanškroun</c:v>
                </c:pt>
                <c:pt idx="1">
                  <c:v>Ústí nad Orlicí</c:v>
                </c:pt>
                <c:pt idx="2">
                  <c:v>Pardubice</c:v>
                </c:pt>
                <c:pt idx="3">
                  <c:v>Polička</c:v>
                </c:pt>
                <c:pt idx="4">
                  <c:v>Moravská Třebová</c:v>
                </c:pt>
                <c:pt idx="5">
                  <c:v>Králíky</c:v>
                </c:pt>
                <c:pt idx="6">
                  <c:v>Vysoké Mýto</c:v>
                </c:pt>
                <c:pt idx="7">
                  <c:v>Přelouč</c:v>
                </c:pt>
                <c:pt idx="8">
                  <c:v>Hlinsko</c:v>
                </c:pt>
                <c:pt idx="9">
                  <c:v>Litomyšl</c:v>
                </c:pt>
                <c:pt idx="10">
                  <c:v>Svitavy</c:v>
                </c:pt>
                <c:pt idx="11">
                  <c:v>Chrudim</c:v>
                </c:pt>
                <c:pt idx="12">
                  <c:v>Česká Třebová</c:v>
                </c:pt>
                <c:pt idx="13">
                  <c:v>Žamberk</c:v>
                </c:pt>
                <c:pt idx="14">
                  <c:v>Holice</c:v>
                </c:pt>
              </c:strCache>
            </c:strRef>
          </c:cat>
          <c:val>
            <c:numRef>
              <c:f>'Za všechny OP'!$J$30:$J$44</c:f>
              <c:numCache>
                <c:formatCode>General</c:formatCode>
                <c:ptCount val="15"/>
                <c:pt idx="0">
                  <c:v>57792.065183171682</c:v>
                </c:pt>
                <c:pt idx="1">
                  <c:v>56331.784141314689</c:v>
                </c:pt>
                <c:pt idx="2">
                  <c:v>48084.344314994814</c:v>
                </c:pt>
                <c:pt idx="3">
                  <c:v>46500.510616593769</c:v>
                </c:pt>
                <c:pt idx="4">
                  <c:v>46243.697013779347</c:v>
                </c:pt>
                <c:pt idx="5">
                  <c:v>43914.134908294291</c:v>
                </c:pt>
                <c:pt idx="6">
                  <c:v>43180.699586670235</c:v>
                </c:pt>
                <c:pt idx="7">
                  <c:v>38978.613035323724</c:v>
                </c:pt>
                <c:pt idx="8">
                  <c:v>38380.754345393703</c:v>
                </c:pt>
                <c:pt idx="9">
                  <c:v>37233.820091497109</c:v>
                </c:pt>
                <c:pt idx="10">
                  <c:v>34284.847647519113</c:v>
                </c:pt>
                <c:pt idx="11">
                  <c:v>33068.797593188778</c:v>
                </c:pt>
                <c:pt idx="12">
                  <c:v>24052.541809480605</c:v>
                </c:pt>
                <c:pt idx="13">
                  <c:v>22091.141257106628</c:v>
                </c:pt>
                <c:pt idx="14">
                  <c:v>18019.283183679254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25-4061-A537-DBE718B109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1669664"/>
        <c:axId val="1211659872"/>
      </c:barChart>
      <c:catAx>
        <c:axId val="121166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11659872"/>
        <c:crosses val="autoZero"/>
        <c:auto val="1"/>
        <c:lblAlgn val="ctr"/>
        <c:lblOffset val="100"/>
        <c:noMultiLvlLbl val="0"/>
      </c:catAx>
      <c:valAx>
        <c:axId val="121165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11669664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730B9-47BF-4981-972E-B57452F78A0F}" type="datetimeFigureOut">
              <a:rPr lang="cs-CZ" smtClean="0"/>
              <a:t>02.12.2022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544CE-E195-49F7-9FE9-7E7B0D53DC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424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Výsledky ale budou do značné míry ovlivněny přijatým systémem přípravy a realizace projektů v jednotlivých krajích. Pardubický kraj připravuje, podává a realizuje projekty i za své příspěvkové organizace. Pokud v jiných krajích podávají příspěvkové organizace projekty samy za sebe, nejsou tyto projekty zahrnuty do těchto statistik, což může výsledky výrazně ovlivnit.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544CE-E195-49F7-9FE9-7E7B0D53DC3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123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podpořené projekty IROP, OP ŽP, OP PIK a </a:t>
            </a:r>
            <a:r>
              <a:rPr lang="cs-CZ" dirty="0" err="1"/>
              <a:t>Interreg</a:t>
            </a:r>
            <a:r>
              <a:rPr lang="cs-CZ" dirty="0"/>
              <a:t> V-A ČR-PL, BEZ projektů </a:t>
            </a:r>
            <a:r>
              <a:rPr lang="cs-CZ" dirty="0" err="1"/>
              <a:t>Pk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544CE-E195-49F7-9FE9-7E7B0D53DC3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536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9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cs-CZ"/>
              <a:t>Krajský úřad Pardubického kraje</a:t>
            </a:r>
          </a:p>
        </p:txBody>
      </p:sp>
      <p:sp>
        <p:nvSpPr>
          <p:cNvPr id="31747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377C73-DAD4-4DB7-B60B-FBBF383FE315}" type="slidenum">
              <a:rPr lang="cs-CZ" altLang="cs-CZ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cs-CZ" altLang="cs-CZ"/>
          </a:p>
        </p:txBody>
      </p:sp>
      <p:sp>
        <p:nvSpPr>
          <p:cNvPr id="31748" name="Text Box 1"/>
          <p:cNvSpPr txBox="1">
            <a:spLocks noChangeArrowheads="1"/>
          </p:cNvSpPr>
          <p:nvPr/>
        </p:nvSpPr>
        <p:spPr bwMode="auto">
          <a:xfrm>
            <a:off x="0" y="8686800"/>
            <a:ext cx="2951163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/>
              <a:t>Krajský úřad Pardubického kraje</a:t>
            </a:r>
          </a:p>
        </p:txBody>
      </p:sp>
      <p:sp>
        <p:nvSpPr>
          <p:cNvPr id="31749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51163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84FDF29-762D-44A5-B275-B162529A2EBA}" type="slidenum">
              <a:rPr lang="cs-CZ" altLang="cs-CZ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cs-CZ" altLang="cs-CZ"/>
          </a:p>
        </p:txBody>
      </p:sp>
      <p:sp>
        <p:nvSpPr>
          <p:cNvPr id="31750" name="Text Box 3"/>
          <p:cNvSpPr txBox="1">
            <a:spLocks noChangeArrowheads="1"/>
          </p:cNvSpPr>
          <p:nvPr/>
        </p:nvSpPr>
        <p:spPr bwMode="auto">
          <a:xfrm>
            <a:off x="0" y="8686800"/>
            <a:ext cx="2954338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/>
              <a:t>Krajský úřad Pardubického kraje</a:t>
            </a:r>
          </a:p>
        </p:txBody>
      </p:sp>
      <p:sp>
        <p:nvSpPr>
          <p:cNvPr id="31751" name="Text Box 4"/>
          <p:cNvSpPr txBox="1">
            <a:spLocks noChangeArrowheads="1"/>
          </p:cNvSpPr>
          <p:nvPr/>
        </p:nvSpPr>
        <p:spPr bwMode="auto">
          <a:xfrm>
            <a:off x="3886200" y="8686800"/>
            <a:ext cx="2954338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4BE530C-CB3A-434B-B072-19C8F34A57F2}" type="slidenum">
              <a:rPr lang="cs-CZ" altLang="cs-CZ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cs-CZ" altLang="cs-CZ"/>
          </a:p>
        </p:txBody>
      </p:sp>
      <p:sp>
        <p:nvSpPr>
          <p:cNvPr id="31752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04800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/>
              <a:t>A bod 5, který je určen pro územní nástroje.</a:t>
            </a:r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E82022A2-53D9-443E-B78B-2D8698C904E9}" type="slidenum">
              <a:rPr lang="cs-CZ" altLang="cs-CZ" sz="1200" smtClean="0">
                <a:solidFill>
                  <a:srgbClr val="000000"/>
                </a:solidFill>
              </a:rPr>
              <a:pPr/>
              <a:t>9</a:t>
            </a:fld>
            <a:endParaRPr lang="cs-CZ" altLang="cs-CZ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76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8DF2D43B-461E-44A5-A915-B426B133B6BA}" type="slidenum">
              <a:rPr lang="cs-CZ" altLang="cs-CZ" sz="1200" smtClean="0">
                <a:solidFill>
                  <a:srgbClr val="000000"/>
                </a:solidFill>
              </a:rPr>
              <a:pPr/>
              <a:t>11</a:t>
            </a:fld>
            <a:endParaRPr lang="cs-CZ" altLang="cs-CZ" sz="1200">
              <a:solidFill>
                <a:srgbClr val="000000"/>
              </a:solidFill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5175" cy="4003675"/>
          </a:xfrm>
          <a:ln/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5061" name="Text Box 3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SzPct val="100000"/>
            </a:pPr>
            <a:fld id="{990CDEEC-745C-4D41-AA39-EAE41DB1219B}" type="slidenum">
              <a:rPr lang="cs-CZ" altLang="cs-CZ" sz="1400">
                <a:solidFill>
                  <a:srgbClr val="000000"/>
                </a:solidFill>
              </a:rPr>
              <a:pPr algn="r" eaLnBrk="1">
                <a:lnSpc>
                  <a:spcPct val="95000"/>
                </a:lnSpc>
                <a:buSzPct val="100000"/>
              </a:pPr>
              <a:t>11</a:t>
            </a:fld>
            <a:endParaRPr lang="cs-CZ" altLang="cs-CZ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28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8606F3B4-CDAC-42C8-A017-C7289DDC4BE5}" type="slidenum">
              <a:rPr lang="cs-CZ" altLang="cs-CZ" sz="1200" smtClean="0">
                <a:solidFill>
                  <a:srgbClr val="000000"/>
                </a:solidFill>
              </a:rPr>
              <a:pPr/>
              <a:t>12</a:t>
            </a:fld>
            <a:endParaRPr lang="cs-CZ" altLang="cs-CZ" sz="1200">
              <a:solidFill>
                <a:srgbClr val="000000"/>
              </a:solidFill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5175" cy="4003675"/>
          </a:xfrm>
          <a:ln/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109" name="Text Box 3"/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SzPct val="100000"/>
            </a:pPr>
            <a:fld id="{182DB1CB-D3B9-4E13-8ECA-D8CE45C2E1BF}" type="slidenum">
              <a:rPr lang="cs-CZ" altLang="cs-CZ" sz="1400">
                <a:solidFill>
                  <a:srgbClr val="000000"/>
                </a:solidFill>
              </a:rPr>
              <a:pPr algn="r" eaLnBrk="1">
                <a:lnSpc>
                  <a:spcPct val="95000"/>
                </a:lnSpc>
                <a:buSzPct val="100000"/>
              </a:pPr>
              <a:t>12</a:t>
            </a:fld>
            <a:endParaRPr lang="cs-CZ" altLang="cs-CZ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536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629165D1-1CBE-490F-B74C-54F094654EBE}" type="slidenum">
              <a:rPr lang="cs-CZ" altLang="cs-CZ" sz="1200" smtClean="0">
                <a:solidFill>
                  <a:srgbClr val="000000"/>
                </a:solidFill>
              </a:rPr>
              <a:pPr/>
              <a:t>13</a:t>
            </a:fld>
            <a:endParaRPr lang="cs-CZ" altLang="cs-CZ" sz="1200">
              <a:solidFill>
                <a:srgbClr val="000000"/>
              </a:solidFill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5175" cy="4003675"/>
          </a:xfrm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2850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129-3D64-48C0-A267-4C982C374A32}" type="datetimeFigureOut">
              <a:rPr lang="cs-CZ" smtClean="0"/>
              <a:t>02.12.2022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10B1-06F0-4AAC-986F-970995B91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32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129-3D64-48C0-A267-4C982C374A32}" type="datetimeFigureOut">
              <a:rPr lang="cs-CZ" smtClean="0"/>
              <a:t>02.12.2022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10B1-06F0-4AAC-986F-970995B91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145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129-3D64-48C0-A267-4C982C374A32}" type="datetimeFigureOut">
              <a:rPr lang="cs-CZ" smtClean="0"/>
              <a:t>02.12.2022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10B1-06F0-4AAC-986F-970995B91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99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129-3D64-48C0-A267-4C982C374A32}" type="datetimeFigureOut">
              <a:rPr lang="cs-CZ" smtClean="0"/>
              <a:t>02.12.2022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10B1-06F0-4AAC-986F-970995B91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08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129-3D64-48C0-A267-4C982C374A32}" type="datetimeFigureOut">
              <a:rPr lang="cs-CZ" smtClean="0"/>
              <a:t>02.12.2022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10B1-06F0-4AAC-986F-970995B91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06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129-3D64-48C0-A267-4C982C374A32}" type="datetimeFigureOut">
              <a:rPr lang="cs-CZ" smtClean="0"/>
              <a:t>02.12.2022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10B1-06F0-4AAC-986F-970995B91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92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129-3D64-48C0-A267-4C982C374A32}" type="datetimeFigureOut">
              <a:rPr lang="cs-CZ" smtClean="0"/>
              <a:t>02.12.2022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10B1-06F0-4AAC-986F-970995B91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79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129-3D64-48C0-A267-4C982C374A32}" type="datetimeFigureOut">
              <a:rPr lang="cs-CZ" smtClean="0"/>
              <a:t>02.12.2022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10B1-06F0-4AAC-986F-970995B91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03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129-3D64-48C0-A267-4C982C374A32}" type="datetimeFigureOut">
              <a:rPr lang="cs-CZ" smtClean="0"/>
              <a:t>02.12.2022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10B1-06F0-4AAC-986F-970995B91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3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129-3D64-48C0-A267-4C982C374A32}" type="datetimeFigureOut">
              <a:rPr lang="cs-CZ" smtClean="0"/>
              <a:t>02.12.2022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10B1-06F0-4AAC-986F-970995B91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72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129-3D64-48C0-A267-4C982C374A32}" type="datetimeFigureOut">
              <a:rPr lang="cs-CZ" smtClean="0"/>
              <a:t>02.12.2022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10B1-06F0-4AAC-986F-970995B91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94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7D129-3D64-48C0-A267-4C982C374A32}" type="datetimeFigureOut">
              <a:rPr lang="cs-CZ" smtClean="0"/>
              <a:t>02.12.2022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C10B1-06F0-4AAC-986F-970995B91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84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rop.mmr.cz/cs/irop-2021-2027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dubickykraj.cz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90550"/>
            <a:ext cx="9144000" cy="700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416050" y="5972175"/>
            <a:ext cx="9359900" cy="4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416050" y="1"/>
            <a:ext cx="9359900" cy="981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416050" y="6088064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spcBef>
                <a:spcPts val="600"/>
              </a:spcBef>
              <a:defRPr/>
            </a:pPr>
            <a:r>
              <a:rPr lang="cs-CZ" b="1" dirty="0">
                <a:solidFill>
                  <a:prstClr val="black"/>
                </a:solidFill>
              </a:rPr>
              <a:t>Mgr. Miroslav Smejkal</a:t>
            </a:r>
          </a:p>
          <a:p>
            <a:pPr algn="r">
              <a:spcBef>
                <a:spcPts val="600"/>
              </a:spcBef>
              <a:defRPr/>
            </a:pPr>
            <a:r>
              <a:rPr lang="cs-CZ" sz="1600" dirty="0">
                <a:solidFill>
                  <a:prstClr val="black"/>
                </a:solidFill>
              </a:rPr>
              <a:t>odbor rozvoje </a:t>
            </a:r>
          </a:p>
          <a:p>
            <a:pPr algn="r">
              <a:defRPr/>
            </a:pPr>
            <a:r>
              <a:rPr lang="cs-CZ" sz="1600" dirty="0">
                <a:solidFill>
                  <a:prstClr val="black"/>
                </a:solidFill>
              </a:rPr>
              <a:t>Krajský úřad Pardubického kraje</a:t>
            </a:r>
          </a:p>
        </p:txBody>
      </p:sp>
      <p:pic>
        <p:nvPicPr>
          <p:cNvPr id="29702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269039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416050" y="1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29704" name="Nadpis 2"/>
          <p:cNvSpPr>
            <a:spLocks noGrp="1"/>
          </p:cNvSpPr>
          <p:nvPr>
            <p:ph type="ctrTitle"/>
          </p:nvPr>
        </p:nvSpPr>
        <p:spPr>
          <a:xfrm>
            <a:off x="2209800" y="160339"/>
            <a:ext cx="7772400" cy="503237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Školení pro obce 1.12.2022 – Programové období 2021 - 2027</a:t>
            </a:r>
          </a:p>
        </p:txBody>
      </p:sp>
    </p:spTree>
    <p:extLst>
      <p:ext uri="{BB962C8B-B14F-4D97-AF65-F5344CB8AC3E}">
        <p14:creationId xmlns:p14="http://schemas.microsoft.com/office/powerpoint/2010/main" val="1642548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208214" y="549276"/>
            <a:ext cx="8135937" cy="62785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altLang="cs-CZ" sz="2400" b="1" dirty="0"/>
              <a:t>ZÁSADNÍ NOVÉ VSTUPY</a:t>
            </a:r>
          </a:p>
          <a:p>
            <a:pPr algn="ctr">
              <a:defRPr/>
            </a:pPr>
            <a:br>
              <a:rPr lang="cs-CZ" b="1" dirty="0"/>
            </a:br>
            <a:endParaRPr lang="cs-CZ" dirty="0"/>
          </a:p>
          <a:p>
            <a:pPr marL="1200150" lvl="2" indent="-285750" algn="just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Fond spravedlivé transformace – jeden z finančních nástrojů JTF ale bude </a:t>
            </a:r>
            <a:r>
              <a:rPr lang="cs-CZ" dirty="0"/>
              <a:t>určen pouze pro „</a:t>
            </a:r>
            <a:r>
              <a:rPr lang="cs-CZ" dirty="0" err="1"/>
              <a:t>restartové</a:t>
            </a:r>
            <a:r>
              <a:rPr lang="cs-CZ" dirty="0"/>
              <a:t>“ kraje (Ústecký, Karlovarský, Moravskoslezský)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Modernizační fond – zaměřeno na snížení emisí a podporu obnovitelných zdrojů energie – cca 300 mld. Kč. Témata: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Výroba a využití energie z obnovitelných zdroj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Energetická účinnost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Zařízení pro akumulaci a distribuci energie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COVID-19 (REACT-EU atd.) – hlavně zdravotnictví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Národní plány obnovy  - 182 mld. pro ČR. 100 % dotace. Témata: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Digitální infrastruktura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Fyzická infrastruktura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Vzdělávání a trh práce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Instituce a regulace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Věda výzkum a inovace</a:t>
            </a:r>
          </a:p>
          <a:p>
            <a:pPr marL="16573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Zdraví a odolnost populace</a:t>
            </a:r>
          </a:p>
          <a:p>
            <a:pPr lvl="3" algn="just">
              <a:defRPr/>
            </a:pPr>
            <a:endParaRPr lang="cs-CZ" altLang="cs-CZ" dirty="0"/>
          </a:p>
          <a:p>
            <a:pPr lvl="3" algn="just">
              <a:defRPr/>
            </a:pPr>
            <a:r>
              <a:rPr lang="cs-CZ" altLang="cs-CZ" b="1" dirty="0"/>
              <a:t>Do všeho se promítá Green </a:t>
            </a:r>
            <a:r>
              <a:rPr lang="cs-CZ" altLang="cs-CZ" b="1" dirty="0" err="1"/>
              <a:t>Deal</a:t>
            </a:r>
            <a:endParaRPr lang="cs-CZ" altLang="cs-CZ" b="1" dirty="0"/>
          </a:p>
          <a:p>
            <a:pPr algn="just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7348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2152650" y="765176"/>
            <a:ext cx="78867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3000"/>
              </a:lnSpc>
              <a:buSzPct val="100000"/>
              <a:defRPr/>
            </a:pPr>
            <a:r>
              <a:rPr lang="cs-CZ" altLang="cs-CZ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Příprava programů po roce 2020 na národní úrovni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811339" y="1268414"/>
            <a:ext cx="8569325" cy="44481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>
            <a:lvl1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457200" indent="-454025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2">
              <a:lnSpc>
                <a:spcPct val="150000"/>
              </a:lnSpc>
              <a:spcAft>
                <a:spcPts val="850"/>
              </a:spcAft>
              <a:buSzPct val="100000"/>
              <a:buFont typeface="Arial" pitchFamily="34" charset="0"/>
              <a:buChar char="•"/>
              <a:defRPr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Národní koncepce realizace politiky soudržnosti po roce 2020 (schválena)</a:t>
            </a:r>
          </a:p>
          <a:p>
            <a:pPr lvl="2">
              <a:lnSpc>
                <a:spcPct val="150000"/>
              </a:lnSpc>
              <a:spcAft>
                <a:spcPts val="850"/>
              </a:spcAft>
              <a:buSzPct val="100000"/>
              <a:buFont typeface="Arial" pitchFamily="34" charset="0"/>
              <a:buChar char="•"/>
              <a:defRPr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Strategie regionálního rozvoje ČR 2021+ (schválena)</a:t>
            </a:r>
          </a:p>
          <a:p>
            <a:pPr lvl="2">
              <a:lnSpc>
                <a:spcPct val="150000"/>
              </a:lnSpc>
              <a:spcAft>
                <a:spcPts val="850"/>
              </a:spcAft>
              <a:buSzPct val="100000"/>
              <a:buFont typeface="Arial" pitchFamily="34" charset="0"/>
              <a:buChar char="•"/>
              <a:defRPr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Jednotný národní rámec pravidel a postupů v období 2021–2027 (schválen)</a:t>
            </a:r>
          </a:p>
          <a:p>
            <a:pPr lvl="2">
              <a:lnSpc>
                <a:spcPct val="150000"/>
              </a:lnSpc>
              <a:spcAft>
                <a:spcPts val="850"/>
              </a:spcAft>
              <a:buSzPct val="100000"/>
              <a:buFont typeface="Arial" pitchFamily="34" charset="0"/>
              <a:buChar char="•"/>
              <a:defRPr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Pravidla spolufinancování projektů ze státního rozpočtu (schválena)</a:t>
            </a:r>
          </a:p>
          <a:p>
            <a:pPr lvl="2">
              <a:lnSpc>
                <a:spcPct val="150000"/>
              </a:lnSpc>
              <a:spcAft>
                <a:spcPts val="850"/>
              </a:spcAft>
              <a:buSzPct val="100000"/>
              <a:buFont typeface="Arial" pitchFamily="34" charset="0"/>
              <a:buChar char="•"/>
              <a:defRPr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Dohoda o partnerství 2021–2027 (schválena v květnu 2022)</a:t>
            </a:r>
          </a:p>
          <a:p>
            <a:pPr lvl="2">
              <a:lnSpc>
                <a:spcPct val="150000"/>
              </a:lnSpc>
              <a:spcAft>
                <a:spcPts val="850"/>
              </a:spcAft>
              <a:buSzPct val="100000"/>
              <a:buFont typeface="Arial" pitchFamily="34" charset="0"/>
              <a:buChar char="•"/>
              <a:defRPr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Operační programy (téměř všechny už odsouhlaseny ze strany Evropské komise )</a:t>
            </a:r>
          </a:p>
          <a:p>
            <a:pPr lvl="2">
              <a:lnSpc>
                <a:spcPct val="150000"/>
              </a:lnSpc>
              <a:spcAft>
                <a:spcPts val="850"/>
              </a:spcAft>
              <a:buSzPct val="100000"/>
              <a:buFont typeface="Arial" pitchFamily="34" charset="0"/>
              <a:buChar char="•"/>
              <a:defRPr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Příprava monitorovacího systému MS2021+ (probíhá testování)</a:t>
            </a:r>
          </a:p>
          <a:p>
            <a:pPr lvl="2">
              <a:lnSpc>
                <a:spcPct val="150000"/>
              </a:lnSpc>
              <a:spcAft>
                <a:spcPts val="850"/>
              </a:spcAft>
              <a:buSzPct val="100000"/>
              <a:buFont typeface="Arial" pitchFamily="34" charset="0"/>
              <a:buChar char="•"/>
              <a:defRPr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Příprava integrovaných strategií ITI a CLLD (probíhá) </a:t>
            </a:r>
          </a:p>
          <a:p>
            <a:pPr lvl="2">
              <a:lnSpc>
                <a:spcPct val="150000"/>
              </a:lnSpc>
              <a:spcAft>
                <a:spcPts val="850"/>
              </a:spcAft>
              <a:buSzPct val="100000"/>
              <a:defRPr/>
            </a:pPr>
            <a:endParaRPr lang="cs-CZ" altLang="cs-CZ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lvl="2" indent="-455613">
              <a:lnSpc>
                <a:spcPct val="104000"/>
              </a:lnSpc>
              <a:spcAft>
                <a:spcPts val="850"/>
              </a:spcAft>
              <a:buSzPct val="100000"/>
              <a:defRPr/>
            </a:pPr>
            <a:endParaRPr lang="cs-CZ" altLang="cs-CZ" sz="1200" dirty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lvl="2" indent="-455613">
              <a:lnSpc>
                <a:spcPct val="104000"/>
              </a:lnSpc>
              <a:spcAft>
                <a:spcPts val="850"/>
              </a:spcAft>
              <a:buSzPct val="100000"/>
              <a:defRPr/>
            </a:pPr>
            <a:endParaRPr lang="cs-CZ" altLang="cs-CZ" sz="1200" dirty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lvl="2">
              <a:lnSpc>
                <a:spcPct val="104000"/>
              </a:lnSpc>
              <a:spcAft>
                <a:spcPts val="850"/>
              </a:spcAft>
              <a:buSzPct val="100000"/>
              <a:defRPr/>
            </a:pPr>
            <a:endParaRPr lang="cs-CZ" altLang="cs-CZ" sz="1200" dirty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lvl="2">
              <a:lnSpc>
                <a:spcPct val="104000"/>
              </a:lnSpc>
              <a:spcAft>
                <a:spcPts val="850"/>
              </a:spcAft>
              <a:buSzPct val="100000"/>
              <a:defRPr/>
            </a:pPr>
            <a:endParaRPr lang="cs-CZ" altLang="cs-CZ" sz="1200" dirty="0">
              <a:solidFill>
                <a:srgbClr val="40404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8688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1992314" y="836613"/>
            <a:ext cx="80359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3000"/>
              </a:lnSpc>
              <a:buSzPct val="100000"/>
              <a:defRPr/>
            </a:pPr>
            <a:r>
              <a:rPr lang="cs-CZ" altLang="cs-CZ" sz="29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altLang="cs-CZ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Alokace programů v období 2021–2027 v mld. EUR </a:t>
            </a:r>
          </a:p>
        </p:txBody>
      </p:sp>
      <p:pic>
        <p:nvPicPr>
          <p:cNvPr id="46083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4" y="1341439"/>
            <a:ext cx="8791575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6669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1992314" y="373063"/>
            <a:ext cx="81375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  <a:defRPr/>
            </a:pPr>
            <a:r>
              <a:rPr lang="cs-CZ" altLang="cs-CZ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Rozdělení alokace v IROP</a:t>
            </a:r>
          </a:p>
        </p:txBody>
      </p:sp>
      <p:pic>
        <p:nvPicPr>
          <p:cNvPr id="48131" name="Obrázek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341438"/>
            <a:ext cx="8610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9232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415480" y="6088534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2"/>
          <p:cNvSpPr>
            <a:spLocks noGrp="1"/>
          </p:cNvSpPr>
          <p:nvPr>
            <p:ph type="ctrTitle"/>
          </p:nvPr>
        </p:nvSpPr>
        <p:spPr>
          <a:xfrm>
            <a:off x="2286032" y="764942"/>
            <a:ext cx="7772400" cy="119187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2400" b="1" dirty="0">
                <a:latin typeface="+mn-lt"/>
              </a:rPr>
              <a:t>Hlavní zásady přípravy projektů do evropských fondů</a:t>
            </a:r>
            <a:br>
              <a:rPr lang="cs-CZ" altLang="cs-CZ" sz="2400" b="1" dirty="0">
                <a:latin typeface="+mn-lt"/>
              </a:rPr>
            </a:br>
            <a:br>
              <a:rPr lang="cs-CZ" altLang="cs-CZ" sz="2400" dirty="0"/>
            </a:br>
            <a:endParaRPr lang="cs-CZ" sz="2400" dirty="0"/>
          </a:p>
        </p:txBody>
      </p:sp>
      <p:sp>
        <p:nvSpPr>
          <p:cNvPr id="11" name="Obdélník 10"/>
          <p:cNvSpPr/>
          <p:nvPr/>
        </p:nvSpPr>
        <p:spPr>
          <a:xfrm flipV="1">
            <a:off x="1484979" y="371518"/>
            <a:ext cx="9361040" cy="67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" descr="C:\Users\Martin\Documents\__PRACE\__PROJEKTY\PK_2018\Pk_2018_03_07 Prezentace\znak_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81" y="6135390"/>
            <a:ext cx="856637" cy="63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917304" y="908721"/>
            <a:ext cx="8208912" cy="51798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cs-CZ" sz="1400" dirty="0"/>
          </a:p>
        </p:txBody>
      </p:sp>
      <p:sp>
        <p:nvSpPr>
          <p:cNvPr id="2" name="Obdélník 1"/>
          <p:cNvSpPr/>
          <p:nvPr/>
        </p:nvSpPr>
        <p:spPr>
          <a:xfrm>
            <a:off x="2243572" y="1628801"/>
            <a:ext cx="79928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Dotace pro </a:t>
            </a:r>
            <a:r>
              <a:rPr lang="cs-CZ" altLang="cs-CZ"/>
              <a:t>obce 85%</a:t>
            </a:r>
            <a:endParaRPr lang="cs-CZ" altLang="cs-CZ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Platby nemají zálohový charakter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Velký důraz na připravenost projektů – u většiny programů jsou průběžné výzvy – tzn. hrozí, že velmi krátký časový okamžik po jejich otevření může být alokace rozebrána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Je třeba počítat s tím, že dotace je poskytována až po realizaci projektu – je třeba mít prostředky na zahájení realizace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Nepodceňovat provozní výdaje realizovaných projektů  - zejména v dnešní době energetické krize to může být významná položka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Je potřeba alespoň rámcově znát podmínky programu – být partnerem pro případné subjekty, které obci zpracovávají žádosti </a:t>
            </a:r>
          </a:p>
        </p:txBody>
      </p:sp>
    </p:spTree>
    <p:extLst>
      <p:ext uri="{BB962C8B-B14F-4D97-AF65-F5344CB8AC3E}">
        <p14:creationId xmlns:p14="http://schemas.microsoft.com/office/powerpoint/2010/main" val="2815306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415480" y="6088534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2"/>
          <p:cNvSpPr>
            <a:spLocks noGrp="1"/>
          </p:cNvSpPr>
          <p:nvPr>
            <p:ph type="ctrTitle"/>
          </p:nvPr>
        </p:nvSpPr>
        <p:spPr>
          <a:xfrm>
            <a:off x="2063552" y="357807"/>
            <a:ext cx="8208912" cy="694929"/>
          </a:xfrm>
        </p:spPr>
        <p:txBody>
          <a:bodyPr>
            <a:noAutofit/>
          </a:bodyPr>
          <a:lstStyle/>
          <a:p>
            <a:pPr algn="l"/>
            <a:r>
              <a:rPr lang="cs-CZ" altLang="cs-CZ" sz="2400" b="1" dirty="0">
                <a:latin typeface="+mn-lt"/>
              </a:rPr>
              <a:t>Dotační možnosti pro obce  - otevřené výzvy IROP</a:t>
            </a:r>
            <a:br>
              <a:rPr lang="cs-CZ" altLang="cs-CZ" sz="2400" b="1" dirty="0">
                <a:latin typeface="+mn-lt"/>
              </a:rPr>
            </a:br>
            <a:endParaRPr lang="cs-CZ" sz="2400" dirty="0">
              <a:latin typeface="+mn-lt"/>
            </a:endParaRPr>
          </a:p>
        </p:txBody>
      </p:sp>
      <p:sp>
        <p:nvSpPr>
          <p:cNvPr id="11" name="Obdélník 10"/>
          <p:cNvSpPr/>
          <p:nvPr/>
        </p:nvSpPr>
        <p:spPr>
          <a:xfrm flipV="1">
            <a:off x="1415480" y="692697"/>
            <a:ext cx="9361040" cy="67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" descr="C:\Users\Martin\Documents\__PRACE\__PROJEKTY\PK_2018\Pk_2018_03_07 Prezentace\znak_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81" y="6135390"/>
            <a:ext cx="856637" cy="63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2175010" y="970012"/>
            <a:ext cx="8208912" cy="51798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cs-CZ" sz="1400" dirty="0"/>
          </a:p>
        </p:txBody>
      </p:sp>
      <p:sp>
        <p:nvSpPr>
          <p:cNvPr id="2" name="Obdélník 1"/>
          <p:cNvSpPr/>
          <p:nvPr/>
        </p:nvSpPr>
        <p:spPr>
          <a:xfrm>
            <a:off x="1946819" y="1094831"/>
            <a:ext cx="81954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cs-CZ" alt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1946818" y="954606"/>
            <a:ext cx="8037614" cy="972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600" b="1" dirty="0"/>
              <a:t>Název: </a:t>
            </a:r>
            <a:r>
              <a:rPr lang="cs-CZ" sz="1600" dirty="0"/>
              <a:t>40. výzva - Infrastruktura pro bezpečnou nemotorovou dopravu</a:t>
            </a:r>
          </a:p>
          <a:p>
            <a:pPr algn="just"/>
            <a:r>
              <a:rPr lang="cs-CZ" sz="1600" b="1" dirty="0"/>
              <a:t>Termíny zahájení a ukončení příjmu žádosti: </a:t>
            </a:r>
            <a:r>
              <a:rPr lang="cs-CZ" sz="1600" dirty="0"/>
              <a:t>20.10.2022 – 6.10.2023</a:t>
            </a:r>
          </a:p>
          <a:p>
            <a:pPr algn="just"/>
            <a:r>
              <a:rPr lang="cs-CZ" sz="1600" b="1" dirty="0"/>
              <a:t>Zaměření: </a:t>
            </a:r>
            <a:r>
              <a:rPr lang="cs-CZ" sz="1600" dirty="0"/>
              <a:t>výstavba, modernizace a rekonstrukce komunikací pro pěší v trase nebo v křížení pozemní komunikace s vysokou intenzitou dopravy; zvyšování bezpečnosti nemotorové dopravy stavebními úpravami komunikací pro pěší a pro cyklisty a instalací prvků zklidňujících dopravu v nehodových lokalitách.</a:t>
            </a:r>
          </a:p>
          <a:p>
            <a:pPr algn="just"/>
            <a:r>
              <a:rPr lang="cs-CZ" sz="1600" b="1" dirty="0"/>
              <a:t>Min. a max. výše celkových způsobilých výdajů: </a:t>
            </a:r>
            <a:r>
              <a:rPr lang="cs-CZ" sz="1600" dirty="0"/>
              <a:t>3 mil. Kč – 30 mil. Kč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b="1" dirty="0"/>
              <a:t>Název: </a:t>
            </a:r>
            <a:r>
              <a:rPr lang="cs-CZ" sz="1600" dirty="0"/>
              <a:t>8. výzva - </a:t>
            </a:r>
            <a:r>
              <a:rPr lang="cs-CZ" sz="1600" dirty="0" err="1"/>
              <a:t>EGovernment</a:t>
            </a:r>
            <a:r>
              <a:rPr lang="cs-CZ" sz="1600" dirty="0"/>
              <a:t> </a:t>
            </a:r>
          </a:p>
          <a:p>
            <a:pPr algn="just"/>
            <a:r>
              <a:rPr lang="cs-CZ" sz="1600" b="1" dirty="0"/>
              <a:t>Termíny zahájení a ukončení příjmu žádosti: </a:t>
            </a:r>
            <a:r>
              <a:rPr lang="cs-CZ" sz="1600" dirty="0"/>
              <a:t>17.10.2022 – 28.2.2023</a:t>
            </a:r>
          </a:p>
          <a:p>
            <a:pPr algn="just"/>
            <a:r>
              <a:rPr lang="cs-CZ" sz="1600" b="1" dirty="0"/>
              <a:t>Zaměření: </a:t>
            </a:r>
            <a:r>
              <a:rPr lang="cs-CZ" sz="1600" dirty="0"/>
              <a:t>Elektronizace vybraných služeb veřejné správy; Rozšíření propojeného datového fondu; Integrace elektronických služeb veřejné správy a informací o službách veřejné správy na portál gov.cz; Opatření vedoucí k intenzivnímu využívání existujících bezpečných systémů elektronické identifikace; Publikace dat veřejné správy jako </a:t>
            </a:r>
            <a:r>
              <a:rPr lang="cs-CZ" sz="1600" dirty="0" err="1"/>
              <a:t>OpenData</a:t>
            </a:r>
            <a:r>
              <a:rPr lang="cs-CZ" sz="1600" dirty="0"/>
              <a:t>;  Transakční portálová řešení s využitím zaručené elektronické identity; Automatizace zpracování digitálních dat (robotizace); Centralizace, standardizace a sdílení elektronických služeb veřejné správy</a:t>
            </a:r>
          </a:p>
          <a:p>
            <a:pPr algn="just"/>
            <a:r>
              <a:rPr lang="cs-CZ" sz="1600" b="1" dirty="0"/>
              <a:t>Min. a max. výše celkových způsobilých výdajů: </a:t>
            </a:r>
            <a:r>
              <a:rPr lang="cs-CZ" sz="1600" dirty="0"/>
              <a:t>1 mil. Kč – 50 mil. Kč</a:t>
            </a:r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73842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415480" y="6088534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2"/>
          <p:cNvSpPr>
            <a:spLocks noGrp="1"/>
          </p:cNvSpPr>
          <p:nvPr>
            <p:ph type="ctrTitle"/>
          </p:nvPr>
        </p:nvSpPr>
        <p:spPr>
          <a:xfrm>
            <a:off x="2063552" y="357807"/>
            <a:ext cx="8208912" cy="694929"/>
          </a:xfrm>
        </p:spPr>
        <p:txBody>
          <a:bodyPr>
            <a:noAutofit/>
          </a:bodyPr>
          <a:lstStyle/>
          <a:p>
            <a:pPr algn="l"/>
            <a:r>
              <a:rPr lang="cs-CZ" altLang="cs-CZ" sz="2400" b="1" dirty="0"/>
              <a:t>Dotační možnosti pro obce  - otevřené výzvy IROP</a:t>
            </a:r>
            <a:br>
              <a:rPr lang="cs-CZ" altLang="cs-CZ" sz="2400" b="1" dirty="0"/>
            </a:br>
            <a:endParaRPr lang="cs-CZ" sz="2400" dirty="0"/>
          </a:p>
        </p:txBody>
      </p:sp>
      <p:sp>
        <p:nvSpPr>
          <p:cNvPr id="11" name="Obdélník 10"/>
          <p:cNvSpPr/>
          <p:nvPr/>
        </p:nvSpPr>
        <p:spPr>
          <a:xfrm flipV="1">
            <a:off x="1415480" y="692697"/>
            <a:ext cx="9361040" cy="67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" descr="C:\Users\Martin\Documents\__PRACE\__PROJEKTY\PK_2018\Pk_2018_03_07 Prezentace\znak_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81" y="6135390"/>
            <a:ext cx="856637" cy="63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2175010" y="970012"/>
            <a:ext cx="8208912" cy="51798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cs-CZ" sz="1400" dirty="0"/>
          </a:p>
        </p:txBody>
      </p:sp>
      <p:sp>
        <p:nvSpPr>
          <p:cNvPr id="2" name="Obdélník 1"/>
          <p:cNvSpPr/>
          <p:nvPr/>
        </p:nvSpPr>
        <p:spPr>
          <a:xfrm>
            <a:off x="1946819" y="1094831"/>
            <a:ext cx="81954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cs-CZ" alt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1946818" y="726319"/>
            <a:ext cx="8037614" cy="1043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600" b="1" dirty="0"/>
              <a:t>Název: 33</a:t>
            </a:r>
            <a:r>
              <a:rPr lang="cs-CZ" sz="1600" dirty="0"/>
              <a:t>. IROP – Muzea </a:t>
            </a:r>
          </a:p>
          <a:p>
            <a:pPr algn="just"/>
            <a:r>
              <a:rPr lang="cs-CZ" sz="1600" b="1" dirty="0"/>
              <a:t>Termíny zahájení a ukončení příjmu žádosti: </a:t>
            </a:r>
            <a:r>
              <a:rPr lang="cs-CZ" sz="1600" dirty="0"/>
              <a:t>6.10.2022 – 27.4.2023</a:t>
            </a:r>
          </a:p>
          <a:p>
            <a:r>
              <a:rPr lang="cs-CZ" sz="1600" b="1" dirty="0"/>
              <a:t>Zaměření: </a:t>
            </a:r>
            <a:r>
              <a:rPr lang="cs-CZ" sz="1600" dirty="0"/>
              <a:t>Revitalizace, odborná infrastruktura a vybavení pro činnost muzeí</a:t>
            </a:r>
          </a:p>
          <a:p>
            <a:pPr algn="just"/>
            <a:r>
              <a:rPr lang="cs-CZ" sz="1600" b="1" dirty="0"/>
              <a:t>Min. a max. výše celkových způsobilých výdajů: </a:t>
            </a:r>
            <a:r>
              <a:rPr lang="cs-CZ" sz="1600" dirty="0"/>
              <a:t>3 mil. Kč – 80 mil. Kč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b="1" dirty="0"/>
              <a:t>Název: 27</a:t>
            </a:r>
            <a:r>
              <a:rPr lang="cs-CZ" sz="1600" dirty="0"/>
              <a:t>. výzva – </a:t>
            </a:r>
            <a:r>
              <a:rPr lang="cs-CZ" sz="1600" dirty="0" err="1"/>
              <a:t>Nízkoemisní</a:t>
            </a:r>
            <a:r>
              <a:rPr lang="cs-CZ" sz="1600" dirty="0"/>
              <a:t> a bezemisní vozidla pro veřejnou dopravu</a:t>
            </a:r>
          </a:p>
          <a:p>
            <a:pPr algn="just"/>
            <a:r>
              <a:rPr lang="cs-CZ" sz="1600" b="1" dirty="0"/>
              <a:t>Termíny zahájení a ukončení příjmu žádosti: </a:t>
            </a:r>
            <a:r>
              <a:rPr lang="cs-CZ" sz="1600" dirty="0"/>
              <a:t>3.10.2022 – 31.8.2023</a:t>
            </a:r>
          </a:p>
          <a:p>
            <a:pPr algn="just"/>
            <a:r>
              <a:rPr lang="cs-CZ" sz="1600" b="1" dirty="0"/>
              <a:t>Zaměření: </a:t>
            </a:r>
            <a:r>
              <a:rPr lang="cs-CZ" sz="1600" dirty="0"/>
              <a:t>nákup silničních bezemisních vozidel k poskytování veřejných služeb v přepravě</a:t>
            </a:r>
            <a:br>
              <a:rPr lang="cs-CZ" sz="1600" dirty="0"/>
            </a:br>
            <a:r>
              <a:rPr lang="cs-CZ" sz="1600" dirty="0"/>
              <a:t>cestujících, využívajících alternativní energie elektřiny nebo vodíku; nákup bezemisních drážních vozidel k poskytování veřejných služeb v přepravě cestujících v městské hromadné dopravě (tramvají nebo trolejbusů); nákup silničních </a:t>
            </a:r>
            <a:r>
              <a:rPr lang="cs-CZ" sz="1600" dirty="0" err="1"/>
              <a:t>nízkoemisních</a:t>
            </a:r>
            <a:r>
              <a:rPr lang="cs-CZ" sz="1600" dirty="0"/>
              <a:t> vozidel k poskytování veřejných služeb v přepravě cestujících, využívajících alternativní palivo </a:t>
            </a:r>
            <a:r>
              <a:rPr lang="cs-CZ" sz="1600" dirty="0" err="1"/>
              <a:t>biometan</a:t>
            </a:r>
            <a:r>
              <a:rPr lang="cs-CZ" sz="1600" dirty="0"/>
              <a:t>.</a:t>
            </a:r>
          </a:p>
          <a:p>
            <a:r>
              <a:rPr lang="cs-CZ" sz="1600" b="1" dirty="0"/>
              <a:t>Min. a max. výše celkových způsobilých výdajů: </a:t>
            </a:r>
            <a:r>
              <a:rPr lang="cs-CZ" sz="1600" dirty="0"/>
              <a:t>5 mil. Kč – 300 mil. Kč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b="1" dirty="0"/>
              <a:t>Název: 35.</a:t>
            </a:r>
            <a:r>
              <a:rPr lang="cs-CZ" sz="1600" dirty="0"/>
              <a:t> výzva – Infrastruktura pro cyklistickou dopravu</a:t>
            </a:r>
          </a:p>
          <a:p>
            <a:pPr algn="just"/>
            <a:r>
              <a:rPr lang="cs-CZ" sz="1600" b="1" dirty="0"/>
              <a:t>Termíny zahájení a ukončení příjmu žádosti: </a:t>
            </a:r>
            <a:r>
              <a:rPr lang="cs-CZ" sz="1600" dirty="0"/>
              <a:t>11.10.2022 – 27.9.2023</a:t>
            </a:r>
          </a:p>
          <a:p>
            <a:r>
              <a:rPr lang="cs-CZ" sz="1600" b="1" dirty="0"/>
              <a:t>Zaměření: </a:t>
            </a:r>
            <a:r>
              <a:rPr lang="cs-CZ" sz="1600" dirty="0"/>
              <a:t>výstavba, modernizace a rekonstrukce vyhrazených komunikací pro cyklisty sloužících k dopravě do zaměstnání, škol a za službami, včetně doprovodné infrastruktury; výstavba, modernizace a rekonstrukce vyhrazených komunikací pro cyklisty na hlavních trasách cyklistické dopravy v ČR, včetně doprovodné infrastruktury; realizace doprovodné cyklistické infrastruktury při vyhrazených komunikacích pro cyklisty s vysokou intenzitou dopravy</a:t>
            </a:r>
            <a:endParaRPr lang="cs-CZ" sz="1600" b="1" dirty="0"/>
          </a:p>
          <a:p>
            <a:r>
              <a:rPr lang="cs-CZ" sz="1600" b="1" dirty="0"/>
              <a:t>Min. a max. výše celkových způsobilých výdajů: </a:t>
            </a:r>
            <a:r>
              <a:rPr lang="cs-CZ" sz="1600" dirty="0"/>
              <a:t>3 mil. Kč – 50 mil. Kč</a:t>
            </a:r>
          </a:p>
          <a:p>
            <a:pPr algn="just"/>
            <a:endParaRPr lang="cs-CZ" sz="1600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831700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415480" y="6088534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2"/>
          <p:cNvSpPr>
            <a:spLocks noGrp="1"/>
          </p:cNvSpPr>
          <p:nvPr>
            <p:ph type="ctrTitle"/>
          </p:nvPr>
        </p:nvSpPr>
        <p:spPr>
          <a:xfrm>
            <a:off x="2063552" y="357807"/>
            <a:ext cx="8208912" cy="694929"/>
          </a:xfrm>
        </p:spPr>
        <p:txBody>
          <a:bodyPr>
            <a:noAutofit/>
          </a:bodyPr>
          <a:lstStyle/>
          <a:p>
            <a:pPr algn="l"/>
            <a:r>
              <a:rPr lang="cs-CZ" altLang="cs-CZ" sz="2400" b="1" dirty="0"/>
              <a:t>Dotační možnosti pro obce  - otevřené výzvy IROP</a:t>
            </a:r>
            <a:br>
              <a:rPr lang="cs-CZ" altLang="cs-CZ" sz="2400" b="1" dirty="0"/>
            </a:br>
            <a:endParaRPr lang="cs-CZ" sz="2400" dirty="0"/>
          </a:p>
        </p:txBody>
      </p:sp>
      <p:sp>
        <p:nvSpPr>
          <p:cNvPr id="11" name="Obdélník 10"/>
          <p:cNvSpPr/>
          <p:nvPr/>
        </p:nvSpPr>
        <p:spPr>
          <a:xfrm flipV="1">
            <a:off x="1415480" y="692697"/>
            <a:ext cx="9361040" cy="67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" descr="C:\Users\Martin\Documents\__PRACE\__PROJEKTY\PK_2018\Pk_2018_03_07 Prezentace\znak_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81" y="6135390"/>
            <a:ext cx="856637" cy="63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2175010" y="970012"/>
            <a:ext cx="8208912" cy="51798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cs-CZ" sz="1400" dirty="0"/>
          </a:p>
        </p:txBody>
      </p:sp>
      <p:sp>
        <p:nvSpPr>
          <p:cNvPr id="2" name="Obdélník 1"/>
          <p:cNvSpPr/>
          <p:nvPr/>
        </p:nvSpPr>
        <p:spPr>
          <a:xfrm>
            <a:off x="1946819" y="1094831"/>
            <a:ext cx="81954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cs-CZ" alt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2457766" y="1441635"/>
            <a:ext cx="8037614" cy="790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600" b="1" dirty="0"/>
              <a:t>Název: 25</a:t>
            </a:r>
            <a:r>
              <a:rPr lang="cs-CZ" sz="1600" dirty="0"/>
              <a:t>. výzva – Sociální bydlení</a:t>
            </a:r>
          </a:p>
          <a:p>
            <a:pPr algn="just"/>
            <a:r>
              <a:rPr lang="cs-CZ" sz="1600" b="1" dirty="0"/>
              <a:t>Termíny zahájení a ukončení příjmu žádosti: 26</a:t>
            </a:r>
            <a:r>
              <a:rPr lang="cs-CZ" sz="1600" dirty="0"/>
              <a:t>.9.2022 – 29.8.2023</a:t>
            </a:r>
          </a:p>
          <a:p>
            <a:pPr algn="just"/>
            <a:r>
              <a:rPr lang="cs-CZ" sz="1600" b="1" dirty="0"/>
              <a:t>Zaměření: </a:t>
            </a:r>
            <a:r>
              <a:rPr lang="cs-CZ" sz="1600" dirty="0"/>
              <a:t>Sociální bydlení </a:t>
            </a:r>
          </a:p>
          <a:p>
            <a:pPr algn="just"/>
            <a:r>
              <a:rPr lang="cs-CZ" sz="1600" b="1" dirty="0"/>
              <a:t>Min. a max. výše celkových způsobilých výdajů: 500</a:t>
            </a:r>
            <a:r>
              <a:rPr lang="cs-CZ" sz="1600" dirty="0"/>
              <a:t> tis. Kč – 90 mil. Kč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b="1" dirty="0"/>
              <a:t>Název: 14</a:t>
            </a:r>
            <a:r>
              <a:rPr lang="cs-CZ" sz="1600" dirty="0"/>
              <a:t>. výzva – Sociální služby</a:t>
            </a:r>
          </a:p>
          <a:p>
            <a:pPr algn="just"/>
            <a:r>
              <a:rPr lang="cs-CZ" sz="1600" b="1" dirty="0"/>
              <a:t>Termíny zahájení a ukončení příjmu žádosti: 23</a:t>
            </a:r>
            <a:r>
              <a:rPr lang="cs-CZ" sz="1600" dirty="0"/>
              <a:t>.9.2022 – 29.8.2023</a:t>
            </a:r>
          </a:p>
          <a:p>
            <a:pPr algn="just"/>
            <a:r>
              <a:rPr lang="cs-CZ" sz="1600" b="1" dirty="0"/>
              <a:t>Zaměření: </a:t>
            </a:r>
            <a:r>
              <a:rPr lang="cs-CZ" sz="1600" dirty="0"/>
              <a:t>Sociální služby </a:t>
            </a:r>
          </a:p>
          <a:p>
            <a:pPr algn="just"/>
            <a:r>
              <a:rPr lang="cs-CZ" sz="1600" b="1" dirty="0"/>
              <a:t>Min. a max. výše celkových způsobilých výdajů: 500</a:t>
            </a:r>
            <a:r>
              <a:rPr lang="cs-CZ" sz="1600" dirty="0"/>
              <a:t> tis. Kč – 90 mil. Kč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b="1" dirty="0"/>
              <a:t>Název: 1</a:t>
            </a:r>
            <a:r>
              <a:rPr lang="cs-CZ" sz="1600" dirty="0"/>
              <a:t>. výzva – Knihovny</a:t>
            </a:r>
          </a:p>
          <a:p>
            <a:pPr algn="just"/>
            <a:r>
              <a:rPr lang="cs-CZ" sz="1600" b="1" dirty="0"/>
              <a:t>Termíny zahájení a ukončení příjmu žádosti: 28</a:t>
            </a:r>
            <a:r>
              <a:rPr lang="cs-CZ" sz="1600" dirty="0"/>
              <a:t>.7.2022 – 2.2.2023</a:t>
            </a:r>
          </a:p>
          <a:p>
            <a:pPr algn="just"/>
            <a:r>
              <a:rPr lang="cs-CZ" sz="1600" b="1" dirty="0"/>
              <a:t>Zaměření: </a:t>
            </a:r>
            <a:r>
              <a:rPr lang="cs-CZ" sz="1600" dirty="0"/>
              <a:t>Revitalizace, odborná infrastruktura a vybavení pro činnost knihoven</a:t>
            </a:r>
            <a:endParaRPr lang="cs-CZ" sz="1600" b="1" dirty="0"/>
          </a:p>
          <a:p>
            <a:r>
              <a:rPr lang="cs-CZ" sz="1600" b="1" dirty="0"/>
              <a:t>Min. a max. výše celkových způsobilých výdajů: </a:t>
            </a:r>
            <a:r>
              <a:rPr lang="cs-CZ" sz="1600" dirty="0"/>
              <a:t>Základní knihovny se specializovaným knihovním fondem: 1 mil. Kč – 10 mil. Kč</a:t>
            </a:r>
            <a:br>
              <a:rPr lang="cs-CZ" sz="1600" dirty="0"/>
            </a:br>
            <a:r>
              <a:rPr lang="cs-CZ" sz="1600" dirty="0"/>
              <a:t>Ostatní typy knihoven: 5 000 000 - 80 000 000 Kč</a:t>
            </a:r>
            <a:endParaRPr lang="cs-CZ" sz="1600" b="1" dirty="0"/>
          </a:p>
          <a:p>
            <a:endParaRPr lang="cs-CZ" b="1" dirty="0"/>
          </a:p>
          <a:p>
            <a:r>
              <a:rPr lang="cs-CZ" dirty="0">
                <a:hlinkClick r:id="rId3"/>
              </a:rPr>
              <a:t>https://irop.mmr.cz/cs/irop-2021-2027</a:t>
            </a:r>
            <a:r>
              <a:rPr lang="cs-CZ" dirty="0"/>
              <a:t> </a:t>
            </a:r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19450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285A27D0-BEE9-4FE5-A104-07549DCC15F4}"/>
              </a:ext>
            </a:extLst>
          </p:cNvPr>
          <p:cNvSpPr/>
          <p:nvPr/>
        </p:nvSpPr>
        <p:spPr>
          <a:xfrm>
            <a:off x="1416050" y="6088064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4100" name="Picture 3" descr="C:\Users\Martin\Desktop\Pk - nove logo\a.jpg">
            <a:extLst>
              <a:ext uri="{FF2B5EF4-FFF2-40B4-BE49-F238E27FC236}">
                <a16:creationId xmlns:a16="http://schemas.microsoft.com/office/drawing/2014/main" id="{91B69EFF-D067-46B0-A0DC-BDEA79EE7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269039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BE98664A-8AB1-4B60-BF0B-F8B54DFC7747}"/>
              </a:ext>
            </a:extLst>
          </p:cNvPr>
          <p:cNvSpPr/>
          <p:nvPr/>
        </p:nvSpPr>
        <p:spPr>
          <a:xfrm>
            <a:off x="1416050" y="6042025"/>
            <a:ext cx="9359900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4102" name="Nadpis 2">
            <a:extLst>
              <a:ext uri="{FF2B5EF4-FFF2-40B4-BE49-F238E27FC236}">
                <a16:creationId xmlns:a16="http://schemas.microsoft.com/office/drawing/2014/main" id="{8B244C4C-F0F3-4E4B-BE4D-02858A174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1784" y="2263459"/>
            <a:ext cx="7772400" cy="9651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2800" b="1" dirty="0">
                <a:latin typeface="+mn-lt"/>
                <a:cs typeface="Arial" panose="020B0604020202020204" pitchFamily="34" charset="0"/>
              </a:rPr>
              <a:t>Dotační programy Pardubického kraje pro rok 2023</a:t>
            </a:r>
          </a:p>
        </p:txBody>
      </p:sp>
      <p:sp>
        <p:nvSpPr>
          <p:cNvPr id="11" name="Podnadpis 4">
            <a:extLst>
              <a:ext uri="{FF2B5EF4-FFF2-40B4-BE49-F238E27FC236}">
                <a16:creationId xmlns:a16="http://schemas.microsoft.com/office/drawing/2014/main" id="{B3A1F98E-462E-4399-BEDB-88474DF3D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4826" y="1125539"/>
            <a:ext cx="8569647" cy="4606925"/>
          </a:xfrm>
        </p:spPr>
        <p:txBody>
          <a:bodyPr rtlCol="0">
            <a:normAutofit/>
          </a:bodyPr>
          <a:lstStyle/>
          <a:p>
            <a:pPr algn="just">
              <a:defRPr/>
            </a:pPr>
            <a:endParaRPr lang="cs-CZ" sz="2000" dirty="0">
              <a:cs typeface="Arial" panose="020B0604020202020204" pitchFamily="34" charset="0"/>
            </a:endParaRPr>
          </a:p>
          <a:p>
            <a:pPr algn="l">
              <a:defRPr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663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285A27D0-BEE9-4FE5-A104-07549DCC15F4}"/>
              </a:ext>
            </a:extLst>
          </p:cNvPr>
          <p:cNvSpPr/>
          <p:nvPr/>
        </p:nvSpPr>
        <p:spPr>
          <a:xfrm>
            <a:off x="1416050" y="6088064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4100" name="Picture 3" descr="C:\Users\Martin\Desktop\Pk - nove logo\a.jpg">
            <a:extLst>
              <a:ext uri="{FF2B5EF4-FFF2-40B4-BE49-F238E27FC236}">
                <a16:creationId xmlns:a16="http://schemas.microsoft.com/office/drawing/2014/main" id="{91B69EFF-D067-46B0-A0DC-BDEA79EE7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269039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BE98664A-8AB1-4B60-BF0B-F8B54DFC7747}"/>
              </a:ext>
            </a:extLst>
          </p:cNvPr>
          <p:cNvSpPr/>
          <p:nvPr/>
        </p:nvSpPr>
        <p:spPr>
          <a:xfrm>
            <a:off x="1416050" y="6042025"/>
            <a:ext cx="9359900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4102" name="Nadpis 2">
            <a:extLst>
              <a:ext uri="{FF2B5EF4-FFF2-40B4-BE49-F238E27FC236}">
                <a16:creationId xmlns:a16="http://schemas.microsoft.com/office/drawing/2014/main" id="{8B244C4C-F0F3-4E4B-BE4D-02858A174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60339"/>
            <a:ext cx="7772400" cy="96519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b="1" dirty="0">
                <a:latin typeface="+mn-lt"/>
                <a:cs typeface="Arial" panose="020B0604020202020204" pitchFamily="34" charset="0"/>
              </a:rPr>
              <a:t>Dotační programy PK  - základní charakteristika</a:t>
            </a:r>
          </a:p>
        </p:txBody>
      </p:sp>
      <p:sp>
        <p:nvSpPr>
          <p:cNvPr id="11" name="Podnadpis 4">
            <a:extLst>
              <a:ext uri="{FF2B5EF4-FFF2-40B4-BE49-F238E27FC236}">
                <a16:creationId xmlns:a16="http://schemas.microsoft.com/office/drawing/2014/main" id="{B3A1F98E-462E-4399-BEDB-88474DF3D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4826" y="1125539"/>
            <a:ext cx="8569647" cy="4606925"/>
          </a:xfrm>
        </p:spPr>
        <p:txBody>
          <a:bodyPr rtlCol="0">
            <a:normAutofit/>
          </a:bodyPr>
          <a:lstStyle/>
          <a:p>
            <a:pPr algn="just">
              <a:defRPr/>
            </a:pPr>
            <a:endParaRPr lang="cs-CZ" sz="2000" dirty="0"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cs typeface="Arial" panose="020B0604020202020204" pitchFamily="34" charset="0"/>
              </a:rPr>
              <a:t>Obvykle vyhlašovány na podzim předchozího roku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cs typeface="Arial" panose="020B0604020202020204" pitchFamily="34" charset="0"/>
              </a:rPr>
              <a:t>Sběr žádostí  - cca leden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cs typeface="Arial" panose="020B0604020202020204" pitchFamily="34" charset="0"/>
              </a:rPr>
              <a:t>Schvalování výsledků na únorových a zejména dubnových jednání </a:t>
            </a:r>
            <a:r>
              <a:rPr lang="cs-CZ" sz="2000" dirty="0" err="1">
                <a:cs typeface="Arial" panose="020B0604020202020204" pitchFamily="34" charset="0"/>
              </a:rPr>
              <a:t>ZPk</a:t>
            </a:r>
            <a:endParaRPr lang="cs-CZ" sz="2000" dirty="0"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cs typeface="Arial" panose="020B0604020202020204" pitchFamily="34" charset="0"/>
              </a:rPr>
              <a:t>Struktura je poměrně stálá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cs typeface="Arial" panose="020B0604020202020204" pitchFamily="34" charset="0"/>
              </a:rPr>
              <a:t>Vlivem COVID – 19 došlo k dočasnému snížení alokací – postupně se Pk dostává na úroveň z roku 2019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cs typeface="Arial" panose="020B0604020202020204" pitchFamily="34" charset="0"/>
              </a:rPr>
              <a:t>Významné uplatnění územní dimenze – zvýhodnění problémových regionů, malých obcí apod.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cs typeface="Arial" panose="020B0604020202020204" pitchFamily="34" charset="0"/>
              </a:rPr>
              <a:t>Pro rok 2023 je vyhlášeno cca 60 programů a podprogramů s celkovou alokací cca 200 mil. Kč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133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1416050" y="1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416050" y="6088064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30724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269039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416050" y="6042025"/>
            <a:ext cx="9359900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150" name="Nadpis 2"/>
          <p:cNvSpPr>
            <a:spLocks noGrp="1"/>
          </p:cNvSpPr>
          <p:nvPr>
            <p:ph type="ctrTitle"/>
          </p:nvPr>
        </p:nvSpPr>
        <p:spPr>
          <a:xfrm>
            <a:off x="2209800" y="160339"/>
            <a:ext cx="7989888" cy="5032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Analýza čerpání fondů EU v Pardubickém kraji 2014-2021</a:t>
            </a:r>
            <a:endParaRPr lang="cs-CZ" altLang="cs-CZ" sz="2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7" name="Podnadpis 4"/>
          <p:cNvSpPr>
            <a:spLocks noGrp="1"/>
          </p:cNvSpPr>
          <p:nvPr>
            <p:ph type="subTitle" idx="1"/>
          </p:nvPr>
        </p:nvSpPr>
        <p:spPr>
          <a:xfrm>
            <a:off x="1847850" y="977901"/>
            <a:ext cx="8496300" cy="4644327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alt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2000" dirty="0">
                <a:cs typeface="Arial" panose="020B0604020202020204" pitchFamily="34" charset="0"/>
              </a:rPr>
              <a:t>zdrojem data z MS2014+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2000" dirty="0">
                <a:cs typeface="Arial" panose="020B0604020202020204" pitchFamily="34" charset="0"/>
              </a:rPr>
              <a:t>sledovány CZV projektů PODPOŘENÝCH (schválené, v realizaci a ukončené)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000" dirty="0"/>
              <a:t>zaměření zejména na IROP, OP PIK, OP ŽP (</a:t>
            </a:r>
            <a:r>
              <a:rPr lang="cs-CZ" altLang="cs-CZ" sz="2000" dirty="0">
                <a:cs typeface="Arial" panose="020B0604020202020204" pitchFamily="34" charset="0"/>
              </a:rPr>
              <a:t>do mezikrajského srovnání zahrnuty dále OP VVV, OP D a OP Z)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000" dirty="0"/>
              <a:t>samostatnou kapitolu má i program přeshraniční spolupráce </a:t>
            </a:r>
            <a:r>
              <a:rPr lang="cs-CZ" sz="2000" dirty="0" err="1"/>
              <a:t>Interreg</a:t>
            </a:r>
            <a:r>
              <a:rPr lang="cs-CZ" sz="2000" dirty="0"/>
              <a:t> V-A ČR– PL</a:t>
            </a:r>
            <a:endParaRPr lang="cs-CZ" altLang="cs-CZ" sz="2000" dirty="0"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000" dirty="0"/>
              <a:t>kromě mezikrajského srovnání především čerpání za jednotlivé ORP Pardubického kraje</a:t>
            </a:r>
            <a:endParaRPr lang="cs-CZ" altLang="cs-CZ" sz="2000" dirty="0"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2000" dirty="0">
                <a:cs typeface="Arial" panose="020B0604020202020204" pitchFamily="34" charset="0"/>
              </a:rPr>
              <a:t>výsledky dle možností relativizovány – tj. přepočítány na počet obyvatel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2000" dirty="0">
                <a:cs typeface="Arial" panose="020B0604020202020204" pitchFamily="34" charset="0"/>
              </a:rPr>
              <a:t>bližší analýza HSOÚ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2000" dirty="0">
                <a:cs typeface="Arial" panose="020B0604020202020204" pitchFamily="34" charset="0"/>
              </a:rPr>
              <a:t>závěr věnovaný integrovaným nástrojům ITI a CLLD</a:t>
            </a:r>
          </a:p>
        </p:txBody>
      </p:sp>
    </p:spTree>
    <p:extLst>
      <p:ext uri="{BB962C8B-B14F-4D97-AF65-F5344CB8AC3E}">
        <p14:creationId xmlns:p14="http://schemas.microsoft.com/office/powerpoint/2010/main" val="1172195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285A27D0-BEE9-4FE5-A104-07549DCC15F4}"/>
              </a:ext>
            </a:extLst>
          </p:cNvPr>
          <p:cNvSpPr/>
          <p:nvPr/>
        </p:nvSpPr>
        <p:spPr>
          <a:xfrm>
            <a:off x="1416050" y="6088064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4100" name="Picture 3" descr="C:\Users\Martin\Desktop\Pk - nove logo\a.jpg">
            <a:extLst>
              <a:ext uri="{FF2B5EF4-FFF2-40B4-BE49-F238E27FC236}">
                <a16:creationId xmlns:a16="http://schemas.microsoft.com/office/drawing/2014/main" id="{91B69EFF-D067-46B0-A0DC-BDEA79EE7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269039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BE98664A-8AB1-4B60-BF0B-F8B54DFC7747}"/>
              </a:ext>
            </a:extLst>
          </p:cNvPr>
          <p:cNvSpPr/>
          <p:nvPr/>
        </p:nvSpPr>
        <p:spPr>
          <a:xfrm>
            <a:off x="1416050" y="6042025"/>
            <a:ext cx="9359900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4102" name="Nadpis 2">
            <a:extLst>
              <a:ext uri="{FF2B5EF4-FFF2-40B4-BE49-F238E27FC236}">
                <a16:creationId xmlns:a16="http://schemas.microsoft.com/office/drawing/2014/main" id="{8B244C4C-F0F3-4E4B-BE4D-02858A174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60339"/>
            <a:ext cx="7772400" cy="54374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Dotační programy PK  - </a:t>
            </a:r>
            <a:r>
              <a:rPr lang="cs-CZ" alt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tématické</a:t>
            </a: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zaměření</a:t>
            </a:r>
          </a:p>
        </p:txBody>
      </p:sp>
      <p:sp>
        <p:nvSpPr>
          <p:cNvPr id="11" name="Podnadpis 4">
            <a:extLst>
              <a:ext uri="{FF2B5EF4-FFF2-40B4-BE49-F238E27FC236}">
                <a16:creationId xmlns:a16="http://schemas.microsoft.com/office/drawing/2014/main" id="{B3A1F98E-462E-4399-BEDB-88474DF3D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4826" y="1125539"/>
            <a:ext cx="8569647" cy="4606925"/>
          </a:xfrm>
        </p:spPr>
        <p:txBody>
          <a:bodyPr rtlCol="0">
            <a:normAutofit/>
          </a:bodyPr>
          <a:lstStyle/>
          <a:p>
            <a:pPr algn="just">
              <a:defRPr/>
            </a:pPr>
            <a:endParaRPr lang="cs-CZ" sz="2000" dirty="0">
              <a:cs typeface="Arial" panose="020B0604020202020204" pitchFamily="34" charset="0"/>
            </a:endParaRPr>
          </a:p>
          <a:p>
            <a:pPr algn="l">
              <a:defRPr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844731" y="1014934"/>
            <a:ext cx="10607040" cy="7435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"/>
              </a:spcAft>
              <a:defRPr/>
            </a:pPr>
            <a:r>
              <a:rPr lang="cs-CZ" altLang="cs-CZ" sz="2000" b="1" dirty="0">
                <a:solidFill>
                  <a:srgbClr val="0070C0"/>
                </a:solidFill>
              </a:rPr>
              <a:t>                    </a:t>
            </a:r>
            <a:r>
              <a:rPr lang="cs-CZ" altLang="cs-CZ" sz="2000" b="1" dirty="0"/>
              <a:t>Vyhlášené dotační programy – 22.11.2022</a:t>
            </a:r>
          </a:p>
          <a:p>
            <a:pPr algn="ctr">
              <a:spcAft>
                <a:spcPts val="100"/>
              </a:spcAft>
              <a:defRPr/>
            </a:pPr>
            <a:endParaRPr lang="cs-CZ" altLang="cs-CZ" sz="500" b="1" dirty="0"/>
          </a:p>
          <a:p>
            <a:pPr marL="285750" indent="-285750"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b="1" dirty="0"/>
              <a:t>Dotační programy v oblasti územního plánování a regionálního rozvoje </a:t>
            </a:r>
            <a:r>
              <a:rPr lang="cs-CZ" altLang="cs-CZ" dirty="0"/>
              <a:t>(územní plány, strategické dokumenty, podpora přípravy projektů, podpora projektů obcí)</a:t>
            </a:r>
          </a:p>
          <a:p>
            <a:pPr marL="285750" indent="-285750"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b="1" dirty="0"/>
              <a:t>Dotační program v oblasti kultury a památkové péče </a:t>
            </a:r>
            <a:r>
              <a:rPr lang="cs-CZ" altLang="cs-CZ" dirty="0"/>
              <a:t>(kulturní aktivity, sbírky a muzea, památková péče, podpora subjektů činných v kultuře aj.</a:t>
            </a:r>
          </a:p>
          <a:p>
            <a:pPr marL="285750" indent="-285750"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/>
              <a:t>Dotační programy v oblasti sportu a volnočasových aktivit </a:t>
            </a:r>
            <a:r>
              <a:rPr lang="cs-CZ" dirty="0"/>
              <a:t>(sportovní infrastruktura, činnosti dětí a mládeže, handicapovaní sportovci, volnočasové aktivity, sport pro všechny, reprezentace kraje, významné akce)</a:t>
            </a:r>
          </a:p>
          <a:p>
            <a:pPr marL="285750" indent="-285750"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/>
              <a:t>Dotační programy  v oblasti sociálních věcí a neziskového sektoru </a:t>
            </a:r>
            <a:r>
              <a:rPr lang="cs-CZ" dirty="0"/>
              <a:t>(sociální podnikání, </a:t>
            </a:r>
            <a:r>
              <a:rPr lang="cs-CZ" dirty="0" err="1"/>
              <a:t>fundraising</a:t>
            </a:r>
            <a:r>
              <a:rPr lang="cs-CZ" dirty="0"/>
              <a:t>, materiální zabezpečení soc. služeb, dobrovolnictví, nový program Pardubický kraj pro rodinu – společná témata OSV, OŠ, volný čas dětí)</a:t>
            </a:r>
          </a:p>
          <a:p>
            <a:pPr marL="285750" indent="-285750"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b="1" dirty="0"/>
              <a:t>Dotační program v oblasti spolupráce se zahraničními regiony</a:t>
            </a:r>
          </a:p>
          <a:p>
            <a:pPr marL="285750" indent="-285750"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/>
              <a:t>Dotační programy v oblasti cestovního ruchu </a:t>
            </a:r>
            <a:r>
              <a:rPr lang="cs-CZ" dirty="0"/>
              <a:t>(doplňková infrastruktura, bezbariérový cestovní ruch)</a:t>
            </a:r>
          </a:p>
          <a:p>
            <a:pPr marL="285750" indent="-285750"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/>
              <a:t>Dotační program v oblasti bezpečnosti silničního provozu a </a:t>
            </a:r>
            <a:r>
              <a:rPr lang="cs-CZ" b="1" dirty="0" err="1"/>
              <a:t>cyklodopravy</a:t>
            </a:r>
            <a:r>
              <a:rPr lang="cs-CZ" b="1" dirty="0"/>
              <a:t> </a:t>
            </a:r>
            <a:r>
              <a:rPr lang="cs-CZ" dirty="0"/>
              <a:t>(dětská hřiště, příprava cyklostezek a cyklotras a podpora městské mobility formou </a:t>
            </a:r>
            <a:r>
              <a:rPr lang="cs-CZ" dirty="0" err="1"/>
              <a:t>bikesharing</a:t>
            </a:r>
            <a:r>
              <a:rPr lang="cs-CZ" dirty="0"/>
              <a:t>)</a:t>
            </a:r>
          </a:p>
          <a:p>
            <a:pPr marL="285750" indent="-285750"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cs-CZ" b="1"/>
              <a:t>Dotační programy </a:t>
            </a:r>
            <a:r>
              <a:rPr lang="cs-CZ" b="1" dirty="0"/>
              <a:t>v oblasti zdravotnictví </a:t>
            </a:r>
            <a:r>
              <a:rPr lang="cs-CZ" dirty="0"/>
              <a:t>(mladí lékaři, automatizovaný externí defibrilátor)</a:t>
            </a:r>
          </a:p>
          <a:p>
            <a:pPr marL="285750" indent="-285750"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b="1" dirty="0"/>
              <a:t>Dotační programy Pk v oblasti </a:t>
            </a:r>
            <a:r>
              <a:rPr lang="cs-CZ" altLang="cs-CZ" b="1" dirty="0" err="1"/>
              <a:t>ekovýchovy</a:t>
            </a:r>
            <a:r>
              <a:rPr lang="cs-CZ" altLang="cs-CZ" b="1" dirty="0"/>
              <a:t>, péče o ŽP a lesního hospodářství</a:t>
            </a:r>
            <a:r>
              <a:rPr lang="cs-CZ" altLang="cs-CZ" dirty="0"/>
              <a:t> (vzdělávaní a osvěta, péče o ŽP, včelaři, kůrovec, p</a:t>
            </a:r>
            <a:r>
              <a:rPr lang="cs-CZ" dirty="0"/>
              <a:t>odpora výstav pořádaných chovatel. organizacemi</a:t>
            </a:r>
            <a:r>
              <a:rPr lang="cs-CZ" altLang="cs-CZ" dirty="0"/>
              <a:t>)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57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415480" y="6088534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2"/>
          <p:cNvSpPr>
            <a:spLocks noGrp="1"/>
          </p:cNvSpPr>
          <p:nvPr>
            <p:ph type="ctrTitle"/>
          </p:nvPr>
        </p:nvSpPr>
        <p:spPr>
          <a:xfrm>
            <a:off x="2063552" y="116633"/>
            <a:ext cx="8208912" cy="643309"/>
          </a:xfrm>
        </p:spPr>
        <p:txBody>
          <a:bodyPr>
            <a:noAutofit/>
          </a:bodyPr>
          <a:lstStyle/>
          <a:p>
            <a:pPr algn="l"/>
            <a:r>
              <a:rPr lang="cs-CZ" altLang="cs-CZ" sz="2400" b="1" dirty="0">
                <a:latin typeface="+mn-lt"/>
              </a:rPr>
              <a:t>Dotační programy Pk v oblasti regionálního rozvoje  - rok 2023</a:t>
            </a:r>
            <a:endParaRPr lang="cs-CZ" sz="2400" dirty="0">
              <a:latin typeface="+mn-lt"/>
            </a:endParaRPr>
          </a:p>
        </p:txBody>
      </p:sp>
      <p:sp>
        <p:nvSpPr>
          <p:cNvPr id="11" name="Obdélník 10"/>
          <p:cNvSpPr/>
          <p:nvPr/>
        </p:nvSpPr>
        <p:spPr>
          <a:xfrm flipV="1">
            <a:off x="1415480" y="692697"/>
            <a:ext cx="9361040" cy="67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" descr="C:\Users\Martin\Documents\__PRACE\__PROJEKTY\PK_2018\Pk_2018_03_07 Prezentace\znak_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81" y="6135390"/>
            <a:ext cx="856637" cy="63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2175010" y="970012"/>
            <a:ext cx="8208912" cy="51798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cs-CZ" sz="1400" dirty="0"/>
          </a:p>
        </p:txBody>
      </p:sp>
      <p:sp>
        <p:nvSpPr>
          <p:cNvPr id="2" name="Obdélník 1"/>
          <p:cNvSpPr/>
          <p:nvPr/>
        </p:nvSpPr>
        <p:spPr>
          <a:xfrm>
            <a:off x="2076983" y="970012"/>
            <a:ext cx="8195481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s-CZ" altLang="cs-CZ" sz="1600" b="1" dirty="0"/>
              <a:t>Obecné charakteristiky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altLang="cs-CZ" sz="1600" dirty="0"/>
              <a:t>Předpokládáme jejich schválení na jednání </a:t>
            </a:r>
            <a:r>
              <a:rPr lang="cs-CZ" altLang="cs-CZ" sz="1600" dirty="0" err="1"/>
              <a:t>RPk</a:t>
            </a:r>
            <a:r>
              <a:rPr lang="cs-CZ" altLang="cs-CZ" sz="1600" dirty="0"/>
              <a:t> 21.11.2021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altLang="cs-CZ" sz="1600" dirty="0"/>
              <a:t>Sběr žádostí během ledna 2023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altLang="cs-CZ" sz="1600" dirty="0"/>
              <a:t>Rozhodnutí na jednání </a:t>
            </a:r>
            <a:r>
              <a:rPr lang="cs-CZ" altLang="cs-CZ" sz="1600" dirty="0" err="1"/>
              <a:t>ZPk</a:t>
            </a:r>
            <a:r>
              <a:rPr lang="cs-CZ" altLang="cs-CZ" sz="1600" dirty="0"/>
              <a:t> 18.4.2023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altLang="cs-CZ" sz="1600" dirty="0"/>
              <a:t>Informace na webu </a:t>
            </a:r>
            <a:r>
              <a:rPr lang="cs-CZ" altLang="cs-CZ" sz="1600" dirty="0">
                <a:hlinkClick r:id="rId3"/>
              </a:rPr>
              <a:t>www.pardubickykraj.cz</a:t>
            </a:r>
            <a:r>
              <a:rPr lang="cs-CZ" altLang="cs-CZ" sz="1600" dirty="0"/>
              <a:t>, sekce Dotace a Dotační programy v oblasti územního plánování a regionálního rozvoje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cs-CZ" altLang="cs-CZ" sz="1600" dirty="0"/>
          </a:p>
          <a:p>
            <a:pPr algn="just">
              <a:defRPr/>
            </a:pPr>
            <a:r>
              <a:rPr lang="cs-CZ" altLang="cs-CZ" sz="1600" b="1" dirty="0"/>
              <a:t>1</a:t>
            </a:r>
            <a:r>
              <a:rPr lang="cs-CZ" altLang="cs-CZ" sz="1600" dirty="0"/>
              <a:t>. </a:t>
            </a:r>
            <a:r>
              <a:rPr lang="cs-CZ" sz="1600" b="1" dirty="0"/>
              <a:t>Program Podpora zpracování strategických dokumentů obcí Pardubického kraje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je zaměřen na podporu </a:t>
            </a:r>
          </a:p>
          <a:p>
            <a:pPr marL="800100" lvl="1" indent="-342900">
              <a:buAutoNum type="alphaLcParenR"/>
            </a:pPr>
            <a:r>
              <a:rPr lang="cs-CZ" sz="1600" dirty="0"/>
              <a:t>zpracování strategických dokumentů obcí zpracovaných komunitní metodou a na strategie SMART řešení v obcích</a:t>
            </a:r>
          </a:p>
          <a:p>
            <a:pPr marL="800100" lvl="1" indent="-342900">
              <a:buAutoNum type="alphaLcParenR"/>
            </a:pPr>
            <a:r>
              <a:rPr lang="cs-CZ" sz="1600" dirty="0"/>
              <a:t>pasportů majetku obcí. pro místní komunikace, vodovody a kanalizace, veřejné osvětlení a nově pro témata digitalizace, zeleň a energetiku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žadatelé u strategických dokumentů jsou všechny obce v Pk do 3 000 obyvatel a u pasportů majetku obcí pouze obce do 1 000 obyvatel,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celkový objem 2 350 000 Kč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min. výše podpory 10/20 tis. Kč, max. výše podpory 50 tis. Kč,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poměr dotace je 70% dotace Pk a 30% vlastní podíl žadatele,   územní dimenzi uplatňujeme u všech problémových obcí (samostatně vymezených , nebo v problémových POÚ či ORP) poměrem  80/20 a speciálně u obcí v ORP Česká a Moravská Třebová  90/10 </a:t>
            </a:r>
          </a:p>
          <a:p>
            <a:r>
              <a:rPr lang="cs-CZ" sz="1600" dirty="0"/>
              <a:t> </a:t>
            </a:r>
            <a:endParaRPr lang="cs-CZ" alt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cs-CZ" alt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cs-CZ" alt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cs-CZ" alt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cs-CZ" alt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cs-CZ" alt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cs-CZ" alt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cs-CZ" alt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cs-CZ" altLang="cs-CZ" sz="1600" dirty="0"/>
          </a:p>
          <a:p>
            <a:pPr algn="just">
              <a:defRPr/>
            </a:pP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530076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415480" y="6088534"/>
            <a:ext cx="9361040" cy="796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2"/>
          <p:cNvSpPr>
            <a:spLocks noGrp="1"/>
          </p:cNvSpPr>
          <p:nvPr>
            <p:ph type="ctrTitle"/>
          </p:nvPr>
        </p:nvSpPr>
        <p:spPr>
          <a:xfrm>
            <a:off x="2063552" y="116633"/>
            <a:ext cx="8208912" cy="576064"/>
          </a:xfrm>
        </p:spPr>
        <p:txBody>
          <a:bodyPr>
            <a:noAutofit/>
          </a:bodyPr>
          <a:lstStyle/>
          <a:p>
            <a:pPr algn="l"/>
            <a:r>
              <a:rPr lang="cs-CZ" altLang="cs-CZ" sz="2400" b="1" dirty="0">
                <a:latin typeface="+mn-lt"/>
              </a:rPr>
              <a:t>Dotační programy Pk v oblasti regionálního rozvoje - rok 2023</a:t>
            </a:r>
            <a:endParaRPr lang="cs-CZ" sz="2400" dirty="0">
              <a:latin typeface="+mn-lt"/>
            </a:endParaRPr>
          </a:p>
        </p:txBody>
      </p:sp>
      <p:sp>
        <p:nvSpPr>
          <p:cNvPr id="11" name="Obdélník 10"/>
          <p:cNvSpPr/>
          <p:nvPr/>
        </p:nvSpPr>
        <p:spPr>
          <a:xfrm flipV="1">
            <a:off x="1415480" y="692697"/>
            <a:ext cx="9361040" cy="67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" descr="C:\Users\Martin\Documents\__PRACE\__PROJEKTY\PK_2018\Pk_2018_03_07 Prezentace\znak_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81" y="6135390"/>
            <a:ext cx="856637" cy="63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2175010" y="970012"/>
            <a:ext cx="8208912" cy="51798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cs-CZ" sz="1400" dirty="0"/>
          </a:p>
        </p:txBody>
      </p:sp>
      <p:sp>
        <p:nvSpPr>
          <p:cNvPr id="2" name="Obdélník 1"/>
          <p:cNvSpPr/>
          <p:nvPr/>
        </p:nvSpPr>
        <p:spPr>
          <a:xfrm>
            <a:off x="2157744" y="692696"/>
            <a:ext cx="8195481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500" dirty="0"/>
              <a:t>2. </a:t>
            </a:r>
            <a:r>
              <a:rPr lang="cs-CZ" sz="1500" b="1" dirty="0"/>
              <a:t>Podpora investic obcí zlepšujících podnikatelské prostředí</a:t>
            </a:r>
            <a:endParaRPr lang="cs-CZ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/>
              <a:t>je zaměřen na podporu přípravy infrastruktury sloužící následně k podnikání, týká se obecního majetku (rekonstrukce a modernizace stávajících objektů a jejich následné využití pro podnikatelské účely, výstavby objektů a jejich následné využití pro podnikatelské účely, výstavby a rekonstrukce </a:t>
            </a:r>
            <a:r>
              <a:rPr lang="cs-CZ" sz="1500" dirty="0" err="1"/>
              <a:t>tech</a:t>
            </a:r>
            <a:r>
              <a:rPr lang="cs-CZ" sz="1500" dirty="0"/>
              <a:t>. infrastruktury a následné využití </a:t>
            </a:r>
            <a:r>
              <a:rPr lang="cs-CZ" sz="1500" dirty="0" err="1"/>
              <a:t>zainvest</a:t>
            </a:r>
            <a:r>
              <a:rPr lang="cs-CZ" sz="1500" dirty="0"/>
              <a:t>. ploch pro podnikatelské účely, zřízení prostor pro drobné živnost. podnikání a další služby obyvatelům),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/>
              <a:t>pouze pro vybrané problémové obce (problémové obce, problémové POÚ, problémové ORP ) do 5 000 obyvatel a jejich příspěvkové či jimi zřizované organizace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/>
              <a:t>celkový objem  9 000 000 Kč, min. výše podpory 100 tis. Kč, max. výše podpory 1 000 tis. Kč,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/>
              <a:t>poměr 50%  dotace Pk a 50%  vlastní podíl žadatele</a:t>
            </a:r>
          </a:p>
          <a:p>
            <a:r>
              <a:rPr lang="cs-CZ" sz="1500" dirty="0"/>
              <a:t> </a:t>
            </a:r>
          </a:p>
          <a:p>
            <a:r>
              <a:rPr lang="cs-CZ" altLang="cs-CZ" sz="1500" dirty="0"/>
              <a:t>3. </a:t>
            </a:r>
            <a:r>
              <a:rPr lang="cs-CZ" sz="1500" b="1" i="1" dirty="0"/>
              <a:t>Podpora zpracování dokumentace pro projekty s uplatněním v evropských dotačních nástrojích v období 2021-2027</a:t>
            </a:r>
            <a:endParaRPr lang="cs-CZ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/>
              <a:t>je zaměřen na podporu zpracování (pořízení) případně aktualizaci projektové dokumentace pro infrastrukturní projekty s uplatněním v </a:t>
            </a:r>
            <a:r>
              <a:rPr lang="cs-CZ" sz="1500" dirty="0" err="1"/>
              <a:t>evr</a:t>
            </a:r>
            <a:r>
              <a:rPr lang="cs-CZ" sz="1500" dirty="0"/>
              <a:t>. dotačních nástrojích v období 2021 – 2027 + národních dotačních titulech se zaměřením na oblast energetiky (zateplení veřejných budov, změna vytápění veřejných budov, veřejné osvětlení, komunitní energetika apod.) Podpořeno může být např. zpracování studie proveditelnosti, vyhledávací a objemové studie, </a:t>
            </a:r>
            <a:r>
              <a:rPr lang="cs-CZ" sz="1500" dirty="0" err="1"/>
              <a:t>energ</a:t>
            </a:r>
            <a:r>
              <a:rPr lang="cs-CZ" sz="1500" dirty="0"/>
              <a:t>. auditu, architekt. studie, DÚR, DSP, DPS, studie a žádost (dokumentace) o podporu projektu,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/>
              <a:t>žadatel musí nejpozději do 31. 12. 2025  úspěšně uplatnit výsledný projekt,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/>
              <a:t>celkový objem 1 500 000 Kč, min. výše podpory 50 tis. Kč, max. výše podpory 200 tis. Kč,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/>
              <a:t>pouze pro vybrané problémové obce do 5 000 obyvatel (problémové obce, problémové POÚ, problémové ORP)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/>
              <a:t>poměr dotace  80/20 a u obcí v ORP Česká a Moravská Třebová na 90/10 </a:t>
            </a:r>
          </a:p>
          <a:p>
            <a:r>
              <a:rPr lang="cs-CZ" sz="1600" dirty="0"/>
              <a:t> </a:t>
            </a:r>
            <a:endParaRPr lang="cs-CZ" altLang="cs-CZ" sz="1600" b="1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cs-CZ" alt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cs-CZ" alt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cs-CZ" alt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cs-CZ" alt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cs-CZ" alt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cs-CZ" altLang="cs-CZ" sz="1600" dirty="0"/>
          </a:p>
          <a:p>
            <a:pPr algn="just">
              <a:defRPr/>
            </a:pP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2555522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285A27D0-BEE9-4FE5-A104-07549DCC15F4}"/>
              </a:ext>
            </a:extLst>
          </p:cNvPr>
          <p:cNvSpPr/>
          <p:nvPr/>
        </p:nvSpPr>
        <p:spPr>
          <a:xfrm>
            <a:off x="1416050" y="6088064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4100" name="Picture 3" descr="C:\Users\Martin\Desktop\Pk - nove logo\a.jpg">
            <a:extLst>
              <a:ext uri="{FF2B5EF4-FFF2-40B4-BE49-F238E27FC236}">
                <a16:creationId xmlns:a16="http://schemas.microsoft.com/office/drawing/2014/main" id="{91B69EFF-D067-46B0-A0DC-BDEA79EE7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269039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BE98664A-8AB1-4B60-BF0B-F8B54DFC7747}"/>
              </a:ext>
            </a:extLst>
          </p:cNvPr>
          <p:cNvSpPr/>
          <p:nvPr/>
        </p:nvSpPr>
        <p:spPr>
          <a:xfrm>
            <a:off x="1416050" y="6042025"/>
            <a:ext cx="9359900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4102" name="Nadpis 2">
            <a:extLst>
              <a:ext uri="{FF2B5EF4-FFF2-40B4-BE49-F238E27FC236}">
                <a16:creationId xmlns:a16="http://schemas.microsoft.com/office/drawing/2014/main" id="{8B244C4C-F0F3-4E4B-BE4D-02858A174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60339"/>
            <a:ext cx="7772400" cy="64439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Nově vyhlášené dotační programy</a:t>
            </a:r>
          </a:p>
        </p:txBody>
      </p:sp>
      <p:sp>
        <p:nvSpPr>
          <p:cNvPr id="11" name="Podnadpis 4">
            <a:extLst>
              <a:ext uri="{FF2B5EF4-FFF2-40B4-BE49-F238E27FC236}">
                <a16:creationId xmlns:a16="http://schemas.microsoft.com/office/drawing/2014/main" id="{B3A1F98E-462E-4399-BEDB-88474DF3D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1176" y="804734"/>
            <a:ext cx="8569647" cy="5468870"/>
          </a:xfrm>
        </p:spPr>
        <p:txBody>
          <a:bodyPr rtlCol="0">
            <a:normAutofit fontScale="62500" lnSpcReduction="20000"/>
          </a:bodyPr>
          <a:lstStyle/>
          <a:p>
            <a:pPr algn="just">
              <a:defRPr/>
            </a:pPr>
            <a:endParaRPr lang="cs-CZ" sz="2000" dirty="0"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cs-CZ" sz="2600" b="1" dirty="0">
                <a:cs typeface="Arial" panose="020B0604020202020204" pitchFamily="34" charset="0"/>
              </a:rPr>
              <a:t>Podpora výstav pořádaných chovatelskými organizacemi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cs-CZ" sz="2600" b="1" dirty="0">
                <a:cs typeface="Arial" panose="020B0604020202020204" pitchFamily="34" charset="0"/>
              </a:rPr>
              <a:t>Podpora přípravy cyklostezek a cyklotras v Pardubickém kraji</a:t>
            </a:r>
          </a:p>
          <a:p>
            <a:pPr algn="just">
              <a:lnSpc>
                <a:spcPct val="120000"/>
              </a:lnSpc>
              <a:defRPr/>
            </a:pPr>
            <a:r>
              <a:rPr lang="cs-CZ" sz="2600" dirty="0">
                <a:cs typeface="Arial" panose="020B0604020202020204" pitchFamily="34" charset="0"/>
              </a:rPr>
              <a:t>projektová dokumentace všech stupňů [dokumentace pro územní rozhodnutí (dále jen „DÚR“), dokumentace pro stavební povolení (dále jen „DSP“), dokumentace pro zadání stavby (dále jen „DZS“)] pro dálkové cyklotrasy a cyklostezky a pro přivaděče na dálkové cyklotrasy. Dále pro cyklostezky se zásadním významem pro </a:t>
            </a:r>
            <a:r>
              <a:rPr lang="cs-CZ" sz="2600" dirty="0" err="1">
                <a:cs typeface="Arial" panose="020B0604020202020204" pitchFamily="34" charset="0"/>
              </a:rPr>
              <a:t>cyklodopravu</a:t>
            </a:r>
            <a:r>
              <a:rPr lang="cs-CZ" sz="2600" dirty="0">
                <a:cs typeface="Arial" panose="020B0604020202020204" pitchFamily="34" charset="0"/>
              </a:rPr>
              <a:t> a cykloturistiku.</a:t>
            </a:r>
          </a:p>
          <a:p>
            <a:pPr algn="just">
              <a:defRPr/>
            </a:pPr>
            <a:endParaRPr lang="cs-CZ" sz="26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cs-CZ" sz="2600" b="1" dirty="0">
                <a:cs typeface="Arial" panose="020B0604020202020204" pitchFamily="34" charset="0"/>
              </a:rPr>
              <a:t>Podpora městské mobility formou </a:t>
            </a:r>
            <a:r>
              <a:rPr lang="cs-CZ" sz="2600" b="1" dirty="0" err="1">
                <a:cs typeface="Arial" panose="020B0604020202020204" pitchFamily="34" charset="0"/>
              </a:rPr>
              <a:t>Bikesharing</a:t>
            </a:r>
            <a:r>
              <a:rPr lang="cs-CZ" sz="2600" b="1" dirty="0"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20000"/>
              </a:lnSpc>
              <a:defRPr/>
            </a:pPr>
            <a:r>
              <a:rPr lang="cs-CZ" sz="2600" dirty="0">
                <a:cs typeface="Arial" panose="020B0604020202020204" pitchFamily="34" charset="0"/>
              </a:rPr>
              <a:t>úhrada nákladů sdílených kol/</a:t>
            </a:r>
            <a:r>
              <a:rPr lang="cs-CZ" sz="2600" dirty="0" err="1">
                <a:cs typeface="Arial" panose="020B0604020202020204" pitchFamily="34" charset="0"/>
              </a:rPr>
              <a:t>elektrokol</a:t>
            </a:r>
            <a:r>
              <a:rPr lang="cs-CZ" sz="2600" dirty="0">
                <a:cs typeface="Arial" panose="020B0604020202020204" pitchFamily="34" charset="0"/>
              </a:rPr>
              <a:t>, které připadají na prvních patnáct minut zapůjčení dopravního prostředku. Za těchto prvních patnáct minut nebude občan (uživatel) hradit žádné poplatky za užití dopravního prostředku. </a:t>
            </a:r>
          </a:p>
          <a:p>
            <a:pPr algn="l">
              <a:defRPr/>
            </a:pPr>
            <a:endParaRPr lang="cs-CZ" sz="2600" b="1" dirty="0"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cs-CZ" sz="2600" b="1" dirty="0">
                <a:cs typeface="Arial" panose="020B0604020202020204" pitchFamily="34" charset="0"/>
              </a:rPr>
              <a:t>Pardubický kraj pro rodinu – shrnutí a doplnění stávajících programů pro rodinu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pt-BR" sz="2600" dirty="0">
                <a:cs typeface="Arial" panose="020B0604020202020204" pitchFamily="34" charset="0"/>
              </a:rPr>
              <a:t>1 Podprogram A - Prevence a podpora rodin v nepříznivé sociální situaci</a:t>
            </a:r>
            <a:endParaRPr lang="cs-CZ" sz="2600" dirty="0">
              <a:cs typeface="Arial" panose="020B06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pl-PL" sz="2600" dirty="0">
                <a:cs typeface="Arial" panose="020B0604020202020204" pitchFamily="34" charset="0"/>
              </a:rPr>
              <a:t>2 Podprogram B - Podpora rodinného života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cs-CZ" sz="2600" dirty="0">
                <a:cs typeface="Arial" panose="020B0604020202020204" pitchFamily="34" charset="0"/>
              </a:rPr>
              <a:t>3 Podprogram C – Podpora aktivit škol/školských zařízení zaměřených na </a:t>
            </a:r>
          </a:p>
          <a:p>
            <a:pPr lvl="1" algn="l">
              <a:defRPr/>
            </a:pPr>
            <a:r>
              <a:rPr lang="cs-CZ" sz="2600" dirty="0">
                <a:cs typeface="Arial" panose="020B0604020202020204" pitchFamily="34" charset="0"/>
              </a:rPr>
              <a:t>       partnerské a rodinné vztahy, životní hodnoty a rodičovství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pt-BR" sz="2600" dirty="0">
                <a:cs typeface="Arial" panose="020B0604020202020204" pitchFamily="34" charset="0"/>
              </a:rPr>
              <a:t>4 Podprogram D - Podpora aktivního trávení volného času dětí a mládeže</a:t>
            </a:r>
            <a:endParaRPr lang="cs-CZ" sz="2600" dirty="0"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753490" y="941832"/>
            <a:ext cx="89611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037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285A27D0-BEE9-4FE5-A104-07549DCC15F4}"/>
              </a:ext>
            </a:extLst>
          </p:cNvPr>
          <p:cNvSpPr/>
          <p:nvPr/>
        </p:nvSpPr>
        <p:spPr>
          <a:xfrm>
            <a:off x="1416050" y="6088064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4100" name="Picture 3" descr="C:\Users\Martin\Desktop\Pk - nove logo\a.jpg">
            <a:extLst>
              <a:ext uri="{FF2B5EF4-FFF2-40B4-BE49-F238E27FC236}">
                <a16:creationId xmlns:a16="http://schemas.microsoft.com/office/drawing/2014/main" id="{91B69EFF-D067-46B0-A0DC-BDEA79EE7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269039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BE98664A-8AB1-4B60-BF0B-F8B54DFC7747}"/>
              </a:ext>
            </a:extLst>
          </p:cNvPr>
          <p:cNvSpPr/>
          <p:nvPr/>
        </p:nvSpPr>
        <p:spPr>
          <a:xfrm>
            <a:off x="1416050" y="6042025"/>
            <a:ext cx="9359900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4102" name="Nadpis 2">
            <a:extLst>
              <a:ext uri="{FF2B5EF4-FFF2-40B4-BE49-F238E27FC236}">
                <a16:creationId xmlns:a16="http://schemas.microsoft.com/office/drawing/2014/main" id="{8B244C4C-F0F3-4E4B-BE4D-02858A174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60339"/>
            <a:ext cx="7772400" cy="965199"/>
          </a:xfrm>
        </p:spPr>
        <p:txBody>
          <a:bodyPr>
            <a:normAutofit/>
          </a:bodyPr>
          <a:lstStyle/>
          <a:p>
            <a:r>
              <a:rPr lang="cs-CZ" sz="2400" b="1" dirty="0">
                <a:latin typeface="+mn-lt"/>
              </a:rPr>
              <a:t>Dotační programy vyhlášené v jiných termínech</a:t>
            </a:r>
            <a:br>
              <a:rPr lang="cs-CZ" sz="2400" b="1" dirty="0">
                <a:latin typeface="+mn-lt"/>
              </a:rPr>
            </a:br>
            <a:endParaRPr lang="cs-CZ" altLang="cs-CZ" sz="2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Podnadpis 4">
            <a:extLst>
              <a:ext uri="{FF2B5EF4-FFF2-40B4-BE49-F238E27FC236}">
                <a16:creationId xmlns:a16="http://schemas.microsoft.com/office/drawing/2014/main" id="{B3A1F98E-462E-4399-BEDB-88474DF3D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4826" y="1125539"/>
            <a:ext cx="8569647" cy="4606925"/>
          </a:xfrm>
        </p:spPr>
        <p:txBody>
          <a:bodyPr rtlCol="0">
            <a:normAutofit/>
          </a:bodyPr>
          <a:lstStyle/>
          <a:p>
            <a:pPr algn="just">
              <a:defRPr/>
            </a:pPr>
            <a:endParaRPr lang="cs-CZ" sz="2000" dirty="0">
              <a:cs typeface="Arial" panose="020B0604020202020204" pitchFamily="34" charset="0"/>
            </a:endParaRPr>
          </a:p>
          <a:p>
            <a:pPr algn="l">
              <a:defRPr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753490" y="941832"/>
            <a:ext cx="896112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Dotační program v oblasti regionálního rozvoje (startovací a inovační vouchery)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Dotační program v oblasti cestovního ruchu (podporu turistických informačních center)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Dotační program v oblasti podpory obcí UNESCO (infrastruktura v obcích)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altLang="cs-CZ" sz="2000" dirty="0"/>
          </a:p>
          <a:p>
            <a:pPr>
              <a:defRPr/>
            </a:pPr>
            <a:r>
              <a:rPr lang="cs-CZ" altLang="cs-CZ" sz="2000" b="1" dirty="0"/>
              <a:t>Víceleté dotační programy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Dotační program v oblasti sociálních služeb (víceleté financování sociálních služeb)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Dotační programy v oblasti životního prostředí (infrastruktura pro vodní hospodářství)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Program obnovy venkova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Finanční podpora jednotek SDH a ostatních složek IZS (dobrovolní hasiči, ostatní složky IZS, podpora nestátních neziskových organizací v této oblasti)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alt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17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0A96A013-C4A1-4822-BB54-B1A742650657}"/>
              </a:ext>
            </a:extLst>
          </p:cNvPr>
          <p:cNvSpPr/>
          <p:nvPr/>
        </p:nvSpPr>
        <p:spPr>
          <a:xfrm>
            <a:off x="1416050" y="6088064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3076" name="Picture 3" descr="C:\Users\Martin\Desktop\Pk - nove logo\a.jpg">
            <a:extLst>
              <a:ext uri="{FF2B5EF4-FFF2-40B4-BE49-F238E27FC236}">
                <a16:creationId xmlns:a16="http://schemas.microsoft.com/office/drawing/2014/main" id="{2FDB0DB7-BFFF-46D1-8E2B-FE995EF9B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269039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B3B35600-1DC3-483E-A85C-0E5BD271CAFC}"/>
              </a:ext>
            </a:extLst>
          </p:cNvPr>
          <p:cNvSpPr/>
          <p:nvPr/>
        </p:nvSpPr>
        <p:spPr>
          <a:xfrm>
            <a:off x="1416050" y="6042025"/>
            <a:ext cx="9359900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3078" name="Nadpis 2">
            <a:extLst>
              <a:ext uri="{FF2B5EF4-FFF2-40B4-BE49-F238E27FC236}">
                <a16:creationId xmlns:a16="http://schemas.microsoft.com/office/drawing/2014/main" id="{92F24D4A-F451-4752-A66B-86B959DB4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60339"/>
            <a:ext cx="7772400" cy="746125"/>
          </a:xfrm>
        </p:spPr>
        <p:txBody>
          <a:bodyPr/>
          <a:lstStyle/>
          <a:p>
            <a:pPr eaLnBrk="1" hangingPunct="1"/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Web Pardubického kraje</a:t>
            </a:r>
          </a:p>
        </p:txBody>
      </p:sp>
      <p:sp>
        <p:nvSpPr>
          <p:cNvPr id="11" name="Podnadpis 4">
            <a:extLst>
              <a:ext uri="{FF2B5EF4-FFF2-40B4-BE49-F238E27FC236}">
                <a16:creationId xmlns:a16="http://schemas.microsoft.com/office/drawing/2014/main" id="{323F0C28-9E21-42D6-B1E6-659E9D21B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7528" y="1125539"/>
            <a:ext cx="8568952" cy="4778373"/>
          </a:xfrm>
        </p:spPr>
        <p:txBody>
          <a:bodyPr rtlCol="0">
            <a:normAutofit/>
          </a:bodyPr>
          <a:lstStyle/>
          <a:p>
            <a:endParaRPr lang="cs-CZ" altLang="cs-CZ" sz="19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D0A3F51-3D05-4F12-B65F-546E4E4AE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0014"/>
            <a:ext cx="9144000" cy="513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15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285A27D0-BEE9-4FE5-A104-07549DCC15F4}"/>
              </a:ext>
            </a:extLst>
          </p:cNvPr>
          <p:cNvSpPr/>
          <p:nvPr/>
        </p:nvSpPr>
        <p:spPr>
          <a:xfrm>
            <a:off x="1416050" y="6088064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4100" name="Picture 3" descr="C:\Users\Martin\Desktop\Pk - nove logo\a.jpg">
            <a:extLst>
              <a:ext uri="{FF2B5EF4-FFF2-40B4-BE49-F238E27FC236}">
                <a16:creationId xmlns:a16="http://schemas.microsoft.com/office/drawing/2014/main" id="{91B69EFF-D067-46B0-A0DC-BDEA79EE7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269039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BE98664A-8AB1-4B60-BF0B-F8B54DFC7747}"/>
              </a:ext>
            </a:extLst>
          </p:cNvPr>
          <p:cNvSpPr/>
          <p:nvPr/>
        </p:nvSpPr>
        <p:spPr>
          <a:xfrm>
            <a:off x="1416050" y="6042025"/>
            <a:ext cx="9359900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4102" name="Nadpis 2">
            <a:extLst>
              <a:ext uri="{FF2B5EF4-FFF2-40B4-BE49-F238E27FC236}">
                <a16:creationId xmlns:a16="http://schemas.microsoft.com/office/drawing/2014/main" id="{8B244C4C-F0F3-4E4B-BE4D-02858A174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60339"/>
            <a:ext cx="7772400" cy="655637"/>
          </a:xfrm>
        </p:spPr>
        <p:txBody>
          <a:bodyPr/>
          <a:lstStyle/>
          <a:p>
            <a:pPr eaLnBrk="1" hangingPunct="1"/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Web Pardubického kraje</a:t>
            </a:r>
          </a:p>
        </p:txBody>
      </p:sp>
      <p:sp>
        <p:nvSpPr>
          <p:cNvPr id="11" name="Podnadpis 4">
            <a:extLst>
              <a:ext uri="{FF2B5EF4-FFF2-40B4-BE49-F238E27FC236}">
                <a16:creationId xmlns:a16="http://schemas.microsoft.com/office/drawing/2014/main" id="{B3A1F98E-462E-4399-BEDB-88474DF3D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7528" y="1125539"/>
            <a:ext cx="8568952" cy="4606925"/>
          </a:xfrm>
        </p:spPr>
        <p:txBody>
          <a:bodyPr rtlCol="0">
            <a:normAutofit/>
          </a:bodyPr>
          <a:lstStyle/>
          <a:p>
            <a:pPr>
              <a:defRPr/>
            </a:pPr>
            <a:endParaRPr lang="cs-CZ" altLang="cs-CZ" sz="300" dirty="0">
              <a:solidFill>
                <a:srgbClr val="0070C0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DA9F57F-588A-4915-939F-4F35CA3EB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1416050" y="1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416050" y="6088064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35844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269039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416050" y="6042025"/>
            <a:ext cx="9359900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35847" name="Podnadpis 4"/>
          <p:cNvSpPr>
            <a:spLocks noGrp="1"/>
          </p:cNvSpPr>
          <p:nvPr>
            <p:ph type="subTitle" idx="1"/>
          </p:nvPr>
        </p:nvSpPr>
        <p:spPr>
          <a:xfrm>
            <a:off x="2208214" y="842963"/>
            <a:ext cx="7775575" cy="4889500"/>
          </a:xfrm>
        </p:spPr>
        <p:txBody>
          <a:bodyPr/>
          <a:lstStyle/>
          <a:p>
            <a:pPr eaLnBrk="1" hangingPunct="1"/>
            <a:endParaRPr lang="cs-CZ" alt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alt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Děkuji za pozornost.</a:t>
            </a:r>
          </a:p>
          <a:p>
            <a:pPr eaLnBrk="1" hangingPunct="1"/>
            <a:endParaRPr lang="cs-CZ" alt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alt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1200"/>
              </a:spcAft>
            </a:pP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Mgr. Miroslav Smejkal</a:t>
            </a:r>
          </a:p>
          <a:p>
            <a:pPr algn="r">
              <a:spcBef>
                <a:spcPts val="0"/>
              </a:spcBef>
              <a:defRPr/>
            </a:pPr>
            <a:r>
              <a:rPr lang="cs-CZ" sz="2000" dirty="0">
                <a:solidFill>
                  <a:prstClr val="black"/>
                </a:solidFill>
              </a:rPr>
              <a:t>odbor rozvoje </a:t>
            </a:r>
          </a:p>
          <a:p>
            <a:pPr algn="r">
              <a:spcBef>
                <a:spcPts val="0"/>
              </a:spcBef>
              <a:defRPr/>
            </a:pPr>
            <a:r>
              <a:rPr lang="cs-CZ" sz="2000" dirty="0">
                <a:solidFill>
                  <a:prstClr val="black"/>
                </a:solidFill>
              </a:rPr>
              <a:t>Krajský úřad Pardubického kraje</a:t>
            </a:r>
          </a:p>
          <a:p>
            <a:pPr algn="r" eaLnBrk="1" hangingPunct="1"/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724 496 029</a:t>
            </a:r>
          </a:p>
          <a:p>
            <a:pPr algn="r" eaLnBrk="1" hangingPunct="1"/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miroslav.smejkal@pardubickykraj.cz</a:t>
            </a:r>
          </a:p>
        </p:txBody>
      </p:sp>
    </p:spTree>
    <p:extLst>
      <p:ext uri="{BB962C8B-B14F-4D97-AF65-F5344CB8AC3E}">
        <p14:creationId xmlns:p14="http://schemas.microsoft.com/office/powerpoint/2010/main" val="3144116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1416050" y="1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416050" y="6088064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30724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269039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416050" y="6042025"/>
            <a:ext cx="9359900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150" name="Nadpis 2"/>
          <p:cNvSpPr>
            <a:spLocks noGrp="1"/>
          </p:cNvSpPr>
          <p:nvPr>
            <p:ph type="ctrTitle"/>
          </p:nvPr>
        </p:nvSpPr>
        <p:spPr>
          <a:xfrm>
            <a:off x="2209800" y="545307"/>
            <a:ext cx="7989888" cy="5032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Analýza čerpání fondů EU v Pardubickém kraji 2014-2021</a:t>
            </a:r>
            <a:b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Využití finančních prostředků v jednotlivých krajích České republiky</a:t>
            </a:r>
          </a:p>
        </p:txBody>
      </p:sp>
      <p:sp>
        <p:nvSpPr>
          <p:cNvPr id="30727" name="Podnadpis 4"/>
          <p:cNvSpPr>
            <a:spLocks noGrp="1"/>
          </p:cNvSpPr>
          <p:nvPr>
            <p:ph type="subTitle" idx="1"/>
          </p:nvPr>
        </p:nvSpPr>
        <p:spPr>
          <a:xfrm>
            <a:off x="1416050" y="1342231"/>
            <a:ext cx="9359900" cy="4566443"/>
          </a:xfrm>
        </p:spPr>
        <p:txBody>
          <a:bodyPr>
            <a:norm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/>
              <a:t>CZV podpořených projektů na území </a:t>
            </a:r>
            <a:r>
              <a:rPr lang="cs-CZ" sz="1800" dirty="0" err="1"/>
              <a:t>Pk</a:t>
            </a:r>
            <a:r>
              <a:rPr lang="cs-CZ" sz="1800" dirty="0"/>
              <a:t> v letech 2014–2021 ve vybraných OP téměř 50 mld. Kč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/>
              <a:t>v přepočtu na 1 obyvatele cca 95 tisíc korun = 2. nejvyšší čerpání v mezikrajském srovnání v ČR</a:t>
            </a:r>
          </a:p>
          <a:p>
            <a:pPr algn="just">
              <a:spcAft>
                <a:spcPts val="1200"/>
              </a:spcAft>
            </a:pPr>
            <a:endParaRPr lang="cs-CZ" altLang="cs-CZ" sz="1800" dirty="0"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563" y="2126932"/>
            <a:ext cx="6682361" cy="391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55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1416050" y="1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416050" y="6088064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30724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269039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416050" y="6042025"/>
            <a:ext cx="9359900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150" name="Nadpis 2"/>
          <p:cNvSpPr>
            <a:spLocks noGrp="1"/>
          </p:cNvSpPr>
          <p:nvPr>
            <p:ph type="ctrTitle"/>
          </p:nvPr>
        </p:nvSpPr>
        <p:spPr>
          <a:xfrm>
            <a:off x="2209800" y="545307"/>
            <a:ext cx="7989888" cy="5032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Analýza čerpání fondů EU v Pardubickém kraji 2014-2021</a:t>
            </a:r>
            <a:b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 v roli žadatele</a:t>
            </a:r>
          </a:p>
        </p:txBody>
      </p:sp>
      <p:sp>
        <p:nvSpPr>
          <p:cNvPr id="30727" name="Podnadpis 4"/>
          <p:cNvSpPr>
            <a:spLocks noGrp="1"/>
          </p:cNvSpPr>
          <p:nvPr>
            <p:ph type="subTitle" idx="1"/>
          </p:nvPr>
        </p:nvSpPr>
        <p:spPr>
          <a:xfrm>
            <a:off x="1416050" y="1342231"/>
            <a:ext cx="9359900" cy="4566443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cs-CZ" sz="1800" dirty="0"/>
              <a:t>Na základě zjištěných údajů lze uvést, že za období 2014–2021 Pardubický kraj jako žadatel:</a:t>
            </a:r>
          </a:p>
          <a:p>
            <a:pPr algn="just">
              <a:spcAft>
                <a:spcPts val="600"/>
              </a:spcAft>
            </a:pPr>
            <a:r>
              <a:rPr lang="cs-CZ" sz="1800" dirty="0"/>
              <a:t>	1. připravil nejvyšší počet podpořených projektů mezi kraji,</a:t>
            </a:r>
          </a:p>
          <a:p>
            <a:pPr algn="just">
              <a:spcAft>
                <a:spcPts val="600"/>
              </a:spcAft>
            </a:pPr>
            <a:r>
              <a:rPr lang="cs-CZ" sz="1800" dirty="0"/>
              <a:t>	2. dosáhl v přepočtu na počet obyvatel na druhé nejvyšší čerpání prostředků                              	z relevantních OP mezi kraji.</a:t>
            </a:r>
          </a:p>
          <a:p>
            <a:pPr algn="just">
              <a:spcAft>
                <a:spcPts val="1200"/>
              </a:spcAft>
            </a:pPr>
            <a:endParaRPr lang="cs-CZ" altLang="cs-CZ" sz="1800" dirty="0">
              <a:cs typeface="Arial" panose="020B0604020202020204" pitchFamily="34" charset="0"/>
            </a:endParaRPr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181513"/>
              </p:ext>
            </p:extLst>
          </p:nvPr>
        </p:nvGraphicFramePr>
        <p:xfrm>
          <a:off x="3438001" y="3094292"/>
          <a:ext cx="5315998" cy="2857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51682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1416050" y="1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416050" y="6088064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33796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269039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416050" y="6042025"/>
            <a:ext cx="9359900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150" name="Nadpis 2"/>
          <p:cNvSpPr>
            <a:spLocks noGrp="1"/>
          </p:cNvSpPr>
          <p:nvPr>
            <p:ph type="ctrTitle"/>
          </p:nvPr>
        </p:nvSpPr>
        <p:spPr>
          <a:xfrm>
            <a:off x="2209801" y="160339"/>
            <a:ext cx="7847013" cy="5032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Analýza čerpání fondů EU v Pardubickém kraji 2014-2021</a:t>
            </a:r>
            <a:endParaRPr lang="cs-CZ" altLang="cs-CZ" sz="2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9" name="Podnadpis 4"/>
          <p:cNvSpPr>
            <a:spLocks noGrp="1"/>
          </p:cNvSpPr>
          <p:nvPr>
            <p:ph type="subTitle" idx="1"/>
          </p:nvPr>
        </p:nvSpPr>
        <p:spPr>
          <a:xfrm>
            <a:off x="2208214" y="842963"/>
            <a:ext cx="7775575" cy="48895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cs-CZ" altLang="cs-CZ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v ORP Pardubického kraje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nejúspěšnější ORP Ústí nad Orlicí, ORP Polička a ORP Svitavy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alt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578" y="1892406"/>
            <a:ext cx="6854187" cy="401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56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1416050" y="1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416050" y="6088064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35844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269039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416050" y="6042025"/>
            <a:ext cx="9359900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150" name="Nadpis 2"/>
          <p:cNvSpPr>
            <a:spLocks noGrp="1"/>
          </p:cNvSpPr>
          <p:nvPr>
            <p:ph type="ctrTitle"/>
          </p:nvPr>
        </p:nvSpPr>
        <p:spPr>
          <a:xfrm>
            <a:off x="2209801" y="160339"/>
            <a:ext cx="7847013" cy="5032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Analýza čerpání fondů EU v Pardubickém kraji 2014-2021</a:t>
            </a:r>
            <a:endParaRPr lang="cs-CZ" altLang="cs-CZ" sz="2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7" name="Podnadpis 4"/>
          <p:cNvSpPr>
            <a:spLocks noGrp="1"/>
          </p:cNvSpPr>
          <p:nvPr>
            <p:ph type="subTitle" idx="1"/>
          </p:nvPr>
        </p:nvSpPr>
        <p:spPr>
          <a:xfrm>
            <a:off x="1416050" y="957265"/>
            <a:ext cx="9359900" cy="4775198"/>
          </a:xfrm>
        </p:spPr>
        <p:txBody>
          <a:bodyPr/>
          <a:lstStyle/>
          <a:p>
            <a:r>
              <a:rPr lang="cs-CZ" sz="1800" b="1" dirty="0">
                <a:solidFill>
                  <a:schemeClr val="accent1">
                    <a:lumMod val="75000"/>
                  </a:schemeClr>
                </a:solidFill>
              </a:rPr>
              <a:t>Celkové hodnocení ORP </a:t>
            </a:r>
            <a:r>
              <a:rPr lang="cs-CZ" sz="1800" b="1" dirty="0" err="1">
                <a:solidFill>
                  <a:schemeClr val="accent1">
                    <a:lumMod val="75000"/>
                  </a:schemeClr>
                </a:solidFill>
              </a:rPr>
              <a:t>Pk</a:t>
            </a: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</a:rPr>
              <a:t> (IROP, OP ŽP, OP PIK a </a:t>
            </a:r>
            <a:r>
              <a:rPr lang="cs-CZ" sz="1800" b="1" dirty="0" err="1">
                <a:solidFill>
                  <a:schemeClr val="accent1">
                    <a:lumMod val="75000"/>
                  </a:schemeClr>
                </a:solidFill>
              </a:rPr>
              <a:t>Interreg</a:t>
            </a: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</a:rPr>
              <a:t> V-A ČR-PL)</a:t>
            </a:r>
          </a:p>
          <a:p>
            <a:pPr algn="just">
              <a:spcBef>
                <a:spcPts val="0"/>
              </a:spcBef>
            </a:pPr>
            <a:endParaRPr lang="cs-CZ" sz="8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sz="1600" b="1" dirty="0"/>
              <a:t>v čele čerpání ORP Ústí nad Orlicí, následován ORP Lanškroun a ORP Polička</a:t>
            </a: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540" y="2112265"/>
            <a:ext cx="6631534" cy="388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9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1416050" y="1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416050" y="6088064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35844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269039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416050" y="6042025"/>
            <a:ext cx="9359900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150" name="Nadpis 2"/>
          <p:cNvSpPr>
            <a:spLocks noGrp="1"/>
          </p:cNvSpPr>
          <p:nvPr>
            <p:ph type="ctrTitle"/>
          </p:nvPr>
        </p:nvSpPr>
        <p:spPr>
          <a:xfrm>
            <a:off x="2209801" y="160339"/>
            <a:ext cx="7847013" cy="5032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Analýza čerpání fondů EU v Pardubickém kraji 2014-2021</a:t>
            </a:r>
            <a:endParaRPr lang="cs-CZ" altLang="cs-CZ" sz="2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7" name="Podnadpis 4"/>
          <p:cNvSpPr>
            <a:spLocks noGrp="1"/>
          </p:cNvSpPr>
          <p:nvPr>
            <p:ph type="subTitle" idx="1"/>
          </p:nvPr>
        </p:nvSpPr>
        <p:spPr>
          <a:xfrm>
            <a:off x="1416050" y="969962"/>
            <a:ext cx="9359900" cy="5072061"/>
          </a:xfrm>
        </p:spPr>
        <p:txBody>
          <a:bodyPr>
            <a:normAutofit/>
          </a:bodyPr>
          <a:lstStyle/>
          <a:p>
            <a:r>
              <a:rPr lang="cs-CZ" sz="1800" b="1" dirty="0">
                <a:solidFill>
                  <a:schemeClr val="accent1">
                    <a:lumMod val="75000"/>
                  </a:schemeClr>
                </a:solidFill>
              </a:rPr>
              <a:t>Hospodářsky a sociálně ohrožená území Pardubického kraje (HSOÚ)</a:t>
            </a:r>
          </a:p>
          <a:p>
            <a:pPr algn="l"/>
            <a:endParaRPr lang="cs-CZ" sz="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cs-CZ" sz="1600" dirty="0"/>
              <a:t>ORP Moravská Třebová a ORP Králíky patří mezi úspěšnější ORP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cs-CZ" sz="1600" dirty="0"/>
              <a:t>ORP Česká Třebová patří mezi nejméně čerpající ORP v Pardubickém kraji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cs-CZ" sz="1600" dirty="0"/>
              <a:t>ORP Svitavy dosáhl průměrných výsledků</a:t>
            </a:r>
          </a:p>
          <a:p>
            <a:endParaRPr lang="cs-CZ" dirty="0"/>
          </a:p>
          <a:p>
            <a:pPr algn="just" eaLnBrk="1" hangingPunct="1"/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3143899085"/>
              </p:ext>
            </p:extLst>
          </p:nvPr>
        </p:nvGraphicFramePr>
        <p:xfrm>
          <a:off x="3004725" y="2861121"/>
          <a:ext cx="6257163" cy="3007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6698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2135189" y="115889"/>
            <a:ext cx="79073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24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2041525" y="579439"/>
            <a:ext cx="80010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 dirty="0">
                <a:solidFill>
                  <a:schemeClr val="tx1"/>
                </a:solidFill>
                <a:latin typeface="+mn-lt"/>
              </a:rPr>
              <a:t>Období 2021 – 2027 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351088" y="1412876"/>
            <a:ext cx="7848600" cy="379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587375" indent="-587375">
              <a:tabLst>
                <a:tab pos="587375" algn="l"/>
                <a:tab pos="1035050" algn="l"/>
                <a:tab pos="1484313" algn="l"/>
                <a:tab pos="1933575" algn="l"/>
                <a:tab pos="2382838" algn="l"/>
                <a:tab pos="2832100" algn="l"/>
                <a:tab pos="3281363" algn="l"/>
                <a:tab pos="3730625" algn="l"/>
                <a:tab pos="4179888" algn="l"/>
                <a:tab pos="4629150" algn="l"/>
                <a:tab pos="5078413" algn="l"/>
                <a:tab pos="5527675" algn="l"/>
                <a:tab pos="5976938" algn="l"/>
                <a:tab pos="6426200" algn="l"/>
                <a:tab pos="6875463" algn="l"/>
                <a:tab pos="7324725" algn="l"/>
                <a:tab pos="7773988" algn="l"/>
                <a:tab pos="8223250" algn="l"/>
                <a:tab pos="8672513" algn="l"/>
                <a:tab pos="9121775" algn="l"/>
                <a:tab pos="9571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587375" algn="l"/>
                <a:tab pos="1035050" algn="l"/>
                <a:tab pos="1484313" algn="l"/>
                <a:tab pos="1933575" algn="l"/>
                <a:tab pos="2382838" algn="l"/>
                <a:tab pos="2832100" algn="l"/>
                <a:tab pos="3281363" algn="l"/>
                <a:tab pos="3730625" algn="l"/>
                <a:tab pos="4179888" algn="l"/>
                <a:tab pos="4629150" algn="l"/>
                <a:tab pos="5078413" algn="l"/>
                <a:tab pos="5527675" algn="l"/>
                <a:tab pos="5976938" algn="l"/>
                <a:tab pos="6426200" algn="l"/>
                <a:tab pos="6875463" algn="l"/>
                <a:tab pos="7324725" algn="l"/>
                <a:tab pos="7773988" algn="l"/>
                <a:tab pos="8223250" algn="l"/>
                <a:tab pos="8672513" algn="l"/>
                <a:tab pos="9121775" algn="l"/>
                <a:tab pos="9571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587375" algn="l"/>
                <a:tab pos="1035050" algn="l"/>
                <a:tab pos="1484313" algn="l"/>
                <a:tab pos="1933575" algn="l"/>
                <a:tab pos="2382838" algn="l"/>
                <a:tab pos="2832100" algn="l"/>
                <a:tab pos="3281363" algn="l"/>
                <a:tab pos="3730625" algn="l"/>
                <a:tab pos="4179888" algn="l"/>
                <a:tab pos="4629150" algn="l"/>
                <a:tab pos="5078413" algn="l"/>
                <a:tab pos="5527675" algn="l"/>
                <a:tab pos="5976938" algn="l"/>
                <a:tab pos="6426200" algn="l"/>
                <a:tab pos="6875463" algn="l"/>
                <a:tab pos="7324725" algn="l"/>
                <a:tab pos="7773988" algn="l"/>
                <a:tab pos="8223250" algn="l"/>
                <a:tab pos="8672513" algn="l"/>
                <a:tab pos="9121775" algn="l"/>
                <a:tab pos="9571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587375" algn="l"/>
                <a:tab pos="1035050" algn="l"/>
                <a:tab pos="1484313" algn="l"/>
                <a:tab pos="1933575" algn="l"/>
                <a:tab pos="2382838" algn="l"/>
                <a:tab pos="2832100" algn="l"/>
                <a:tab pos="3281363" algn="l"/>
                <a:tab pos="3730625" algn="l"/>
                <a:tab pos="4179888" algn="l"/>
                <a:tab pos="4629150" algn="l"/>
                <a:tab pos="5078413" algn="l"/>
                <a:tab pos="5527675" algn="l"/>
                <a:tab pos="5976938" algn="l"/>
                <a:tab pos="6426200" algn="l"/>
                <a:tab pos="6875463" algn="l"/>
                <a:tab pos="7324725" algn="l"/>
                <a:tab pos="7773988" algn="l"/>
                <a:tab pos="8223250" algn="l"/>
                <a:tab pos="8672513" algn="l"/>
                <a:tab pos="9121775" algn="l"/>
                <a:tab pos="9571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587375" algn="l"/>
                <a:tab pos="1035050" algn="l"/>
                <a:tab pos="1484313" algn="l"/>
                <a:tab pos="1933575" algn="l"/>
                <a:tab pos="2382838" algn="l"/>
                <a:tab pos="2832100" algn="l"/>
                <a:tab pos="3281363" algn="l"/>
                <a:tab pos="3730625" algn="l"/>
                <a:tab pos="4179888" algn="l"/>
                <a:tab pos="4629150" algn="l"/>
                <a:tab pos="5078413" algn="l"/>
                <a:tab pos="5527675" algn="l"/>
                <a:tab pos="5976938" algn="l"/>
                <a:tab pos="6426200" algn="l"/>
                <a:tab pos="6875463" algn="l"/>
                <a:tab pos="7324725" algn="l"/>
                <a:tab pos="7773988" algn="l"/>
                <a:tab pos="8223250" algn="l"/>
                <a:tab pos="8672513" algn="l"/>
                <a:tab pos="9121775" algn="l"/>
                <a:tab pos="9571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7375" algn="l"/>
                <a:tab pos="1035050" algn="l"/>
                <a:tab pos="1484313" algn="l"/>
                <a:tab pos="1933575" algn="l"/>
                <a:tab pos="2382838" algn="l"/>
                <a:tab pos="2832100" algn="l"/>
                <a:tab pos="3281363" algn="l"/>
                <a:tab pos="3730625" algn="l"/>
                <a:tab pos="4179888" algn="l"/>
                <a:tab pos="4629150" algn="l"/>
                <a:tab pos="5078413" algn="l"/>
                <a:tab pos="5527675" algn="l"/>
                <a:tab pos="5976938" algn="l"/>
                <a:tab pos="6426200" algn="l"/>
                <a:tab pos="6875463" algn="l"/>
                <a:tab pos="7324725" algn="l"/>
                <a:tab pos="7773988" algn="l"/>
                <a:tab pos="8223250" algn="l"/>
                <a:tab pos="8672513" algn="l"/>
                <a:tab pos="9121775" algn="l"/>
                <a:tab pos="9571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7375" algn="l"/>
                <a:tab pos="1035050" algn="l"/>
                <a:tab pos="1484313" algn="l"/>
                <a:tab pos="1933575" algn="l"/>
                <a:tab pos="2382838" algn="l"/>
                <a:tab pos="2832100" algn="l"/>
                <a:tab pos="3281363" algn="l"/>
                <a:tab pos="3730625" algn="l"/>
                <a:tab pos="4179888" algn="l"/>
                <a:tab pos="4629150" algn="l"/>
                <a:tab pos="5078413" algn="l"/>
                <a:tab pos="5527675" algn="l"/>
                <a:tab pos="5976938" algn="l"/>
                <a:tab pos="6426200" algn="l"/>
                <a:tab pos="6875463" algn="l"/>
                <a:tab pos="7324725" algn="l"/>
                <a:tab pos="7773988" algn="l"/>
                <a:tab pos="8223250" algn="l"/>
                <a:tab pos="8672513" algn="l"/>
                <a:tab pos="9121775" algn="l"/>
                <a:tab pos="9571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7375" algn="l"/>
                <a:tab pos="1035050" algn="l"/>
                <a:tab pos="1484313" algn="l"/>
                <a:tab pos="1933575" algn="l"/>
                <a:tab pos="2382838" algn="l"/>
                <a:tab pos="2832100" algn="l"/>
                <a:tab pos="3281363" algn="l"/>
                <a:tab pos="3730625" algn="l"/>
                <a:tab pos="4179888" algn="l"/>
                <a:tab pos="4629150" algn="l"/>
                <a:tab pos="5078413" algn="l"/>
                <a:tab pos="5527675" algn="l"/>
                <a:tab pos="5976938" algn="l"/>
                <a:tab pos="6426200" algn="l"/>
                <a:tab pos="6875463" algn="l"/>
                <a:tab pos="7324725" algn="l"/>
                <a:tab pos="7773988" algn="l"/>
                <a:tab pos="8223250" algn="l"/>
                <a:tab pos="8672513" algn="l"/>
                <a:tab pos="9121775" algn="l"/>
                <a:tab pos="9571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87375" algn="l"/>
                <a:tab pos="1035050" algn="l"/>
                <a:tab pos="1484313" algn="l"/>
                <a:tab pos="1933575" algn="l"/>
                <a:tab pos="2382838" algn="l"/>
                <a:tab pos="2832100" algn="l"/>
                <a:tab pos="3281363" algn="l"/>
                <a:tab pos="3730625" algn="l"/>
                <a:tab pos="4179888" algn="l"/>
                <a:tab pos="4629150" algn="l"/>
                <a:tab pos="5078413" algn="l"/>
                <a:tab pos="5527675" algn="l"/>
                <a:tab pos="5976938" algn="l"/>
                <a:tab pos="6426200" algn="l"/>
                <a:tab pos="6875463" algn="l"/>
                <a:tab pos="7324725" algn="l"/>
                <a:tab pos="7773988" algn="l"/>
                <a:tab pos="8223250" algn="l"/>
                <a:tab pos="8672513" algn="l"/>
                <a:tab pos="9121775" algn="l"/>
                <a:tab pos="9571038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Začátkem května 2018 Komise předložila návrh nového rozpočtu – na kohezní politiku je 17,76 mld. Kč.</a:t>
            </a:r>
          </a:p>
          <a:p>
            <a:pPr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 Koncem května 2018 předložila Komise návrhy nových nařízení</a:t>
            </a:r>
          </a:p>
          <a:p>
            <a:pPr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Zásadní posun na jednání Evropské rady červenec 2020</a:t>
            </a:r>
          </a:p>
          <a:p>
            <a:pPr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V červnu 2021 schválena legislativa, 2022 dochází ke schvalování operačních programů</a:t>
            </a:r>
          </a:p>
          <a:p>
            <a:pPr marL="0" indent="0">
              <a:spcBef>
                <a:spcPts val="500"/>
              </a:spcBef>
              <a:buClr>
                <a:srgbClr val="000099"/>
              </a:buClr>
              <a:buSzPct val="100000"/>
              <a:defRPr/>
            </a:pPr>
            <a:r>
              <a:rPr lang="cs-CZ" altLang="cs-CZ" sz="2000" i="1" dirty="0">
                <a:solidFill>
                  <a:schemeClr val="tx1"/>
                </a:solidFill>
                <a:latin typeface="+mn-lt"/>
              </a:rPr>
              <a:t>Vybrané výstupy jednání: </a:t>
            </a:r>
          </a:p>
          <a:p>
            <a:pPr marL="0" indent="0">
              <a:spcBef>
                <a:spcPts val="500"/>
              </a:spcBef>
              <a:buClr>
                <a:srgbClr val="000099"/>
              </a:buClr>
              <a:buSzPct val="100000"/>
              <a:defRPr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        a) snížení míry spolufinancování z EU – pro Pardubický kraj</a:t>
            </a:r>
          </a:p>
          <a:p>
            <a:pPr marL="0" indent="0">
              <a:spcBef>
                <a:spcPts val="500"/>
              </a:spcBef>
              <a:buClr>
                <a:srgbClr val="000099"/>
              </a:buClr>
              <a:buSzPct val="100000"/>
              <a:defRPr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            zůstává 85 % ale některé české regiony se dostávají</a:t>
            </a:r>
          </a:p>
          <a:p>
            <a:pPr marL="0" indent="0">
              <a:spcBef>
                <a:spcPts val="500"/>
              </a:spcBef>
              <a:buClr>
                <a:srgbClr val="000099"/>
              </a:buClr>
              <a:buSzPct val="100000"/>
              <a:defRPr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            jako přechodové regiony na menší částky (bude dorovnáno </a:t>
            </a:r>
          </a:p>
          <a:p>
            <a:pPr marL="0" indent="0">
              <a:spcBef>
                <a:spcPts val="500"/>
              </a:spcBef>
              <a:buClr>
                <a:srgbClr val="000099"/>
              </a:buClr>
              <a:buSzPct val="100000"/>
              <a:defRPr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            státním rozpočtem)</a:t>
            </a:r>
          </a:p>
          <a:p>
            <a:pPr marL="0" indent="0">
              <a:spcBef>
                <a:spcPts val="500"/>
              </a:spcBef>
              <a:buClr>
                <a:srgbClr val="000099"/>
              </a:buClr>
              <a:buSzPct val="100000"/>
              <a:defRPr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        b) vyšší míra koncentrace – 70% všech investic půjde na </a:t>
            </a:r>
          </a:p>
          <a:p>
            <a:pPr marL="0" indent="0">
              <a:spcBef>
                <a:spcPts val="500"/>
              </a:spcBef>
              <a:buClr>
                <a:srgbClr val="000099"/>
              </a:buClr>
              <a:buSzPct val="100000"/>
              <a:defRPr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             inovace, malé a střední firmy, elektronizace, životní </a:t>
            </a:r>
          </a:p>
          <a:p>
            <a:pPr marL="0" indent="0">
              <a:spcBef>
                <a:spcPts val="500"/>
              </a:spcBef>
              <a:buClr>
                <a:srgbClr val="000099"/>
              </a:buClr>
              <a:buSzPct val="100000"/>
              <a:defRPr/>
            </a:pP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             prostředí včetně zateplování, energetiku</a:t>
            </a:r>
          </a:p>
          <a:p>
            <a:pPr marL="588963" algn="just">
              <a:spcBef>
                <a:spcPts val="500"/>
              </a:spcBef>
              <a:buSzPct val="100000"/>
              <a:defRPr/>
            </a:pPr>
            <a:endParaRPr lang="cs-CZ" altLang="cs-CZ" sz="1800" dirty="0">
              <a:solidFill>
                <a:srgbClr val="000099"/>
              </a:solidFill>
              <a:latin typeface="+mn-lt"/>
            </a:endParaRPr>
          </a:p>
          <a:p>
            <a:pPr marL="588963">
              <a:lnSpc>
                <a:spcPct val="90000"/>
              </a:lnSpc>
              <a:spcBef>
                <a:spcPts val="600"/>
              </a:spcBef>
              <a:buSzPct val="100000"/>
              <a:defRPr/>
            </a:pPr>
            <a:endParaRPr lang="cs-CZ" altLang="cs-CZ" dirty="0">
              <a:solidFill>
                <a:srgbClr val="000099"/>
              </a:solidFill>
            </a:endParaRPr>
          </a:p>
          <a:p>
            <a:pPr marL="588963">
              <a:lnSpc>
                <a:spcPct val="90000"/>
              </a:lnSpc>
              <a:spcBef>
                <a:spcPts val="600"/>
              </a:spcBef>
              <a:buSzPct val="100000"/>
              <a:defRPr/>
            </a:pPr>
            <a:endParaRPr lang="cs-CZ" altLang="cs-CZ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37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2279650" y="692150"/>
            <a:ext cx="7704138" cy="51706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dirty="0"/>
              <a:t>CÍLE POLITIKY (CP)</a:t>
            </a:r>
          </a:p>
          <a:p>
            <a:pPr algn="ctr">
              <a:defRPr/>
            </a:pPr>
            <a:endParaRPr lang="cs-CZ" sz="600" b="1" dirty="0"/>
          </a:p>
          <a:p>
            <a:pPr algn="just">
              <a:defRPr/>
            </a:pPr>
            <a:r>
              <a:rPr lang="cs-CZ" sz="1600" dirty="0"/>
              <a:t>Jedenáct tematických cílů používaných v období 2014–2020 bylo v tomto nařízení zjednodušeno na pět jasně stanovených cílů politiky:</a:t>
            </a:r>
          </a:p>
          <a:p>
            <a:pPr algn="just">
              <a:defRPr/>
            </a:pPr>
            <a:endParaRPr lang="cs-CZ" sz="1600" dirty="0"/>
          </a:p>
          <a:p>
            <a:pPr marL="342900" indent="-342900" algn="just">
              <a:buFontTx/>
              <a:buAutoNum type="arabicPeriod"/>
              <a:defRPr/>
            </a:pPr>
            <a:r>
              <a:rPr lang="cs-CZ" sz="1600" b="1" dirty="0"/>
              <a:t>„inteligentnější Evropa díky podpoře inovativní a inteligentní ekonomické transformace“ </a:t>
            </a:r>
            <a:r>
              <a:rPr lang="cs-CZ" sz="1600" dirty="0"/>
              <a:t>(dále jen „CP 1“) – 40% alokace ERDF</a:t>
            </a:r>
          </a:p>
          <a:p>
            <a:pPr marL="342900" indent="-342900" algn="just">
              <a:buFontTx/>
              <a:buAutoNum type="arabicPeriod"/>
              <a:defRPr/>
            </a:pPr>
            <a:endParaRPr lang="cs-CZ" sz="1600" b="1" dirty="0"/>
          </a:p>
          <a:p>
            <a:pPr marL="342900" indent="-342900" algn="just">
              <a:buFontTx/>
              <a:buAutoNum type="arabicPeriod"/>
              <a:defRPr/>
            </a:pPr>
            <a:r>
              <a:rPr lang="cs-CZ" sz="1600" b="1" dirty="0"/>
              <a:t>„zelenější, nízkouhlíková Evropa díky podpoře přechodu na čistou a spravedlivou energii, zelených a modrých investic, oběhového hospodářství, přizpůsobení se změnám klimatu a prevence a řízení rizik“</a:t>
            </a:r>
            <a:r>
              <a:rPr lang="cs-CZ" sz="1600" dirty="0"/>
              <a:t>(dále jen „CP 2“) – 30% alokace ERDF</a:t>
            </a:r>
            <a:endParaRPr lang="cs-CZ" sz="1600" b="1" dirty="0"/>
          </a:p>
          <a:p>
            <a:pPr marL="342900" indent="-342900" algn="just">
              <a:buFontTx/>
              <a:buAutoNum type="arabicPeriod"/>
              <a:defRPr/>
            </a:pPr>
            <a:endParaRPr lang="cs-CZ" sz="1600" b="1" dirty="0"/>
          </a:p>
          <a:p>
            <a:pPr marL="342900" indent="-342900" algn="just">
              <a:buFontTx/>
              <a:buAutoNum type="arabicPeriod"/>
              <a:defRPr/>
            </a:pPr>
            <a:r>
              <a:rPr lang="cs-CZ" sz="1600" b="1" dirty="0"/>
              <a:t>„propojenější Evropa díky zvyšování mobility a regionálního propojení IKT“ </a:t>
            </a:r>
            <a:r>
              <a:rPr lang="cs-CZ" sz="1600" dirty="0"/>
              <a:t>(dále jen „CP 3“)</a:t>
            </a:r>
          </a:p>
          <a:p>
            <a:pPr marL="342900" indent="-342900" algn="just">
              <a:buFontTx/>
              <a:buAutoNum type="arabicPeriod"/>
              <a:defRPr/>
            </a:pPr>
            <a:endParaRPr lang="cs-CZ" sz="1600" b="1" dirty="0"/>
          </a:p>
          <a:p>
            <a:pPr marL="342900" indent="-342900" algn="just">
              <a:buFontTx/>
              <a:buAutoNum type="arabicPeriod"/>
              <a:defRPr/>
            </a:pPr>
            <a:r>
              <a:rPr lang="cs-CZ" sz="1600" b="1" dirty="0"/>
              <a:t>„sociálnější Evropa díky provádění evropského pilíře sociálních práv“ </a:t>
            </a:r>
            <a:r>
              <a:rPr lang="cs-CZ" sz="1600" dirty="0"/>
              <a:t>(dále jen „CP 4“)</a:t>
            </a:r>
          </a:p>
          <a:p>
            <a:pPr marL="342900" indent="-342900" algn="just">
              <a:buFontTx/>
              <a:buAutoNum type="arabicPeriod"/>
              <a:defRPr/>
            </a:pPr>
            <a:endParaRPr lang="cs-CZ" sz="1600" b="1" dirty="0"/>
          </a:p>
          <a:p>
            <a:pPr marL="342900" indent="-342900" algn="just">
              <a:buFontTx/>
              <a:buAutoNum type="arabicPeriod"/>
              <a:defRPr/>
            </a:pPr>
            <a:r>
              <a:rPr lang="cs-CZ" sz="1600" b="1" dirty="0"/>
              <a:t>„Evropa bližší občanům díky podpoře udržitelného a integrovaného rozvoje městských, venkovských a pobřežních oblastí a místních iniciativ“ </a:t>
            </a:r>
            <a:r>
              <a:rPr lang="cs-CZ" sz="1600" dirty="0"/>
              <a:t>(dále jen „CP 5“)</a:t>
            </a:r>
          </a:p>
          <a:p>
            <a:pPr marL="342900" indent="-342900">
              <a:buFontTx/>
              <a:buAutoNum type="arabicPeriod"/>
              <a:defRPr/>
            </a:pPr>
            <a:endParaRPr lang="cs-CZ" b="1" cap="all" dirty="0"/>
          </a:p>
          <a:p>
            <a:pPr>
              <a:defRPr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5578844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2817</Words>
  <Application>Microsoft Office PowerPoint</Application>
  <PresentationFormat>Širokoúhlá obrazovka</PresentationFormat>
  <Paragraphs>326</Paragraphs>
  <Slides>27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Trebuchet MS</vt:lpstr>
      <vt:lpstr>Wingdings</vt:lpstr>
      <vt:lpstr>Motiv Office</vt:lpstr>
      <vt:lpstr>Školení pro obce 1.12.2022 – Programové období 2021 - 2027</vt:lpstr>
      <vt:lpstr>Analýza čerpání fondů EU v Pardubickém kraji 2014-2021</vt:lpstr>
      <vt:lpstr>Analýza čerpání fondů EU v Pardubickém kraji 2014-2021  Využití finančních prostředků v jednotlivých krajích České republiky</vt:lpstr>
      <vt:lpstr>Analýza čerpání fondů EU v Pardubickém kraji 2014-2021  Kraj v roli žadatele</vt:lpstr>
      <vt:lpstr>Analýza čerpání fondů EU v Pardubickém kraji 2014-2021</vt:lpstr>
      <vt:lpstr>Analýza čerpání fondů EU v Pardubickém kraji 2014-2021</vt:lpstr>
      <vt:lpstr>Analýza čerpání fondů EU v Pardubickém kraji 2014-2021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Hlavní zásady přípravy projektů do evropských fondů  </vt:lpstr>
      <vt:lpstr>Dotační možnosti pro obce  - otevřené výzvy IROP </vt:lpstr>
      <vt:lpstr>Dotační možnosti pro obce  - otevřené výzvy IROP </vt:lpstr>
      <vt:lpstr>Dotační možnosti pro obce  - otevřené výzvy IROP </vt:lpstr>
      <vt:lpstr>Dotační programy Pardubického kraje pro rok 2023</vt:lpstr>
      <vt:lpstr>Dotační programy PK  - základní charakteristika</vt:lpstr>
      <vt:lpstr>Dotační programy PK  - tématické zaměření</vt:lpstr>
      <vt:lpstr>Dotační programy Pk v oblasti regionálního rozvoje  - rok 2023</vt:lpstr>
      <vt:lpstr>Dotační programy Pk v oblasti regionálního rozvoje - rok 2023</vt:lpstr>
      <vt:lpstr>Nově vyhlášené dotační programy</vt:lpstr>
      <vt:lpstr>Dotační programy vyhlášené v jiných termínech </vt:lpstr>
      <vt:lpstr>Web Pardubického kraje</vt:lpstr>
      <vt:lpstr>Web Pardubického kraje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čerpání dotací EU v Pardubickém kraji 2014-2020</dc:title>
  <dc:creator>Vitková Martina Mgr.</dc:creator>
  <cp:lastModifiedBy>Jan Gregor</cp:lastModifiedBy>
  <cp:revision>33</cp:revision>
  <dcterms:created xsi:type="dcterms:W3CDTF">2022-04-04T10:25:19Z</dcterms:created>
  <dcterms:modified xsi:type="dcterms:W3CDTF">2022-12-02T09:42:39Z</dcterms:modified>
</cp:coreProperties>
</file>