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310" r:id="rId6"/>
    <p:sldId id="299" r:id="rId7"/>
    <p:sldId id="312" r:id="rId8"/>
    <p:sldId id="263" r:id="rId9"/>
    <p:sldId id="277" r:id="rId10"/>
    <p:sldId id="278" r:id="rId11"/>
    <p:sldId id="291" r:id="rId12"/>
    <p:sldId id="262" r:id="rId13"/>
    <p:sldId id="302" r:id="rId14"/>
    <p:sldId id="280" r:id="rId15"/>
    <p:sldId id="289" r:id="rId16"/>
    <p:sldId id="268" r:id="rId17"/>
    <p:sldId id="269" r:id="rId18"/>
    <p:sldId id="281" r:id="rId19"/>
    <p:sldId id="292" r:id="rId20"/>
    <p:sldId id="303" r:id="rId21"/>
    <p:sldId id="306" r:id="rId22"/>
    <p:sldId id="304" r:id="rId23"/>
    <p:sldId id="305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pos="2751" userDrawn="1">
          <p15:clr>
            <a:srgbClr val="A4A3A4"/>
          </p15:clr>
        </p15:guide>
        <p15:guide id="6" pos="5133" userDrawn="1">
          <p15:clr>
            <a:srgbClr val="A4A3A4"/>
          </p15:clr>
        </p15:guide>
        <p15:guide id="7" orient="horz" pos="17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áclav Fremut" initials="VF [7]" lastIdx="1" clrIdx="6"/>
  <p:cmAuthor id="1" name="Václav Fremut" initials="VF" lastIdx="1" clrIdx="0"/>
  <p:cmAuthor id="8" name="Václav Fremut" initials="VF [8]" lastIdx="1" clrIdx="7"/>
  <p:cmAuthor id="2" name="Václav Fremut" initials="VF [2]" lastIdx="1" clrIdx="1"/>
  <p:cmAuthor id="9" name="Václav Fremut" initials="VF [9]" lastIdx="1" clrIdx="8"/>
  <p:cmAuthor id="3" name="Václav Fremut" initials="VF [3]" lastIdx="1" clrIdx="2"/>
  <p:cmAuthor id="10" name="Václav Fremut" initials="VF [10]" lastIdx="1" clrIdx="9"/>
  <p:cmAuthor id="4" name="Václav Fremut" initials="VF [4]" lastIdx="1" clrIdx="3"/>
  <p:cmAuthor id="11" name="Václav Fremut" initials="VF [11]" lastIdx="1" clrIdx="10"/>
  <p:cmAuthor id="5" name="Václav Fremut" initials="VF [5]" lastIdx="1" clrIdx="4"/>
  <p:cmAuthor id="12" name="Václav Fremut" initials="VF [12]" lastIdx="1" clrIdx="11"/>
  <p:cmAuthor id="6" name="Václav Fremut" initials="VF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AF9"/>
    <a:srgbClr val="BCBFBC"/>
    <a:srgbClr val="808285"/>
    <a:srgbClr val="DD3D4C"/>
    <a:srgbClr val="EE323D"/>
    <a:srgbClr val="D82332"/>
    <a:srgbClr val="ED323D"/>
    <a:srgbClr val="D82331"/>
    <a:srgbClr val="0060A0"/>
    <a:srgbClr val="7E9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2"/>
    <p:restoredTop sz="93877"/>
  </p:normalViewPr>
  <p:slideViewPr>
    <p:cSldViewPr snapToGrid="0" snapToObjects="1">
      <p:cViewPr varScale="1">
        <p:scale>
          <a:sx n="83" d="100"/>
          <a:sy n="83" d="100"/>
        </p:scale>
        <p:origin x="936" y="77"/>
      </p:cViewPr>
      <p:guideLst>
        <p:guide orient="horz" pos="1253"/>
        <p:guide pos="393"/>
        <p:guide orient="horz" pos="1434"/>
        <p:guide orient="horz" pos="2999"/>
        <p:guide pos="2751"/>
        <p:guide pos="5133"/>
        <p:guide orient="horz" pos="17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A40A0-8F55-6E4D-AE94-C329CD9F1A13}" type="datetimeFigureOut">
              <a:rPr lang="cs-CZ" smtClean="0"/>
              <a:t>10.11.2022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D7E1D-6F23-384C-9A6C-0261ACDEFB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32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847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31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55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140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3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057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7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40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8502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408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50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89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48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26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95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89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2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808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D7E1D-6F23-384C-9A6C-0261ACDEFBB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28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1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6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3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2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462A7-EB90-FF40-99AB-88B1196FBF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9D33E-3BA9-F349-8DBC-62E2C386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dnikraj.c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.em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dnibudoucnost.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hyperlink" Target="https://www.youtube.com/watch?v=iVoTD1xMpJ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33338" y="1718925"/>
            <a:ext cx="9583749" cy="830588"/>
          </a:xfrm>
        </p:spPr>
        <p:txBody>
          <a:bodyPr anchor="t">
            <a:noAutofit/>
          </a:bodyPr>
          <a:lstStyle/>
          <a:p>
            <a:pPr algn="l"/>
            <a:r>
              <a:rPr lang="cs-CZ" sz="66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Smart akcelerátor </a:t>
            </a:r>
            <a:br>
              <a:rPr lang="cs-CZ" sz="66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</a:br>
            <a:r>
              <a:rPr lang="cs-CZ" sz="66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Pardubického </a:t>
            </a:r>
            <a:r>
              <a:rPr lang="cs-CZ" sz="6600" dirty="0" smtClean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kraje II</a:t>
            </a:r>
            <a:r>
              <a:rPr lang="cs-CZ" sz="66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/>
            </a:r>
            <a:br>
              <a:rPr lang="cs-CZ" sz="66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</a:br>
            <a:endParaRPr lang="en-US" sz="66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7222" y="4656840"/>
            <a:ext cx="11075350" cy="28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ktiv Grotesk Light" charset="0"/>
                <a:ea typeface="Aktiv Grotesk Light" charset="0"/>
                <a:cs typeface="Aktiv Grotesk Light" charset="0"/>
              </a:rPr>
              <a:t>Registrační číslo projektu: CZ.02.2.69/0.0/0.0/18_055/0016502</a:t>
            </a:r>
          </a:p>
          <a:p>
            <a:pPr algn="l"/>
            <a:endParaRPr lang="cs-CZ" sz="1600" dirty="0">
              <a:solidFill>
                <a:srgbClr val="EE323D"/>
              </a:solidFill>
              <a:latin typeface="Aktiv Grotesk Light" charset="0"/>
              <a:ea typeface="Aktiv Grotesk Light" charset="0"/>
              <a:cs typeface="Aktiv Grotesk Light" charset="0"/>
            </a:endParaRPr>
          </a:p>
          <a:p>
            <a:pPr algn="l"/>
            <a:r>
              <a:rPr lang="cs-CZ" sz="1600" dirty="0">
                <a:solidFill>
                  <a:srgbClr val="EE323D"/>
                </a:solidFill>
                <a:latin typeface="Aktiv Grotesk Light" charset="0"/>
                <a:ea typeface="Aktiv Grotesk Light" charset="0"/>
                <a:cs typeface="Aktiv Grotesk Light" charset="0"/>
              </a:rPr>
              <a:t>Pardubice, 10.11.2022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62553" y="5990150"/>
            <a:ext cx="3426938" cy="73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0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8" y="616185"/>
            <a:ext cx="2055778" cy="678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49" y="5447321"/>
            <a:ext cx="7103099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 dirty="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PORTÁL </a:t>
            </a:r>
            <a:r>
              <a:rPr lang="cs-CZ" altLang="cs-CZ" sz="2400" b="1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  <a:hlinkClick r:id="rId3"/>
              </a:rPr>
              <a:t>WWW.PARADNIKRAJ.CZ</a:t>
            </a:r>
            <a:r>
              <a:rPr lang="cs-CZ" altLang="cs-CZ" sz="2400" b="1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3604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Poskytuje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souhrnné informace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z oblastí, které jsou důležité pro cílové skupiny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Vývoj a inovace, podnikání, vzdělávání, regionální rozvoj 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Na jednom místě uživatelé naleznou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Dotační příležitosti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Koncepční a strategické materiály rozvoje regionu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Mapy škol a firem Pardubického kraje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Best </a:t>
            </a:r>
            <a:r>
              <a:rPr lang="cs-CZ" altLang="cs-CZ" sz="1800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practises</a:t>
            </a: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z dotčených oblastí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Kalendář zajímavých akcí (semináře, workshopy, konference atd.) pro cílové skupiny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A mnoho dalšího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endParaRPr lang="cs-CZ" altLang="cs-CZ" sz="16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endParaRPr lang="cs-CZ" altLang="cs-CZ" sz="16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5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408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6546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STATISTIKY WEBU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562675" y="2090712"/>
            <a:ext cx="5363526" cy="3608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Celkový počet uživatelů: </a:t>
            </a:r>
            <a:r>
              <a:rPr lang="cs-CZ" altLang="cs-CZ" sz="36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17k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Celkový počet návštěv: </a:t>
            </a:r>
            <a:r>
              <a:rPr lang="cs-CZ" altLang="cs-CZ" sz="3600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27</a:t>
            </a:r>
            <a:r>
              <a:rPr kumimoji="0" lang="cs-CZ" alt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highlight>
                  <a:srgbClr val="FBFAF9"/>
                </a:highlight>
                <a:uLnTx/>
                <a:uFillTx/>
                <a:latin typeface="Aktiv Grotesk" charset="0"/>
                <a:ea typeface="Aktiv Grotesk" charset="0"/>
                <a:cs typeface="Aktiv Grotesk" charset="0"/>
              </a:rPr>
              <a:t>k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Průměrná doba trvání relace: </a:t>
            </a:r>
            <a:r>
              <a:rPr lang="cs-CZ" altLang="cs-CZ" sz="3600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2,25 </a:t>
            </a:r>
            <a:r>
              <a:rPr lang="cs-CZ" altLang="cs-CZ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min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808285"/>
              </a:solidFill>
              <a:effectLst/>
              <a:highlight>
                <a:srgbClr val="FBFAF9"/>
              </a:highlight>
              <a:uLnTx/>
              <a:uFillTx/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 algn="ctr">
              <a:buClr>
                <a:srgbClr val="EE323D"/>
              </a:buClr>
              <a:buSzPct val="120000"/>
              <a:buNone/>
            </a:pPr>
            <a:endParaRPr lang="cs-CZ" altLang="cs-CZ" sz="2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DE0DD9C2-0363-400B-8E49-ECCC2BB559AA}"/>
              </a:ext>
            </a:extLst>
          </p:cNvPr>
          <p:cNvSpPr txBox="1">
            <a:spLocks noChangeArrowheads="1"/>
          </p:cNvSpPr>
          <p:nvPr/>
        </p:nvSpPr>
        <p:spPr>
          <a:xfrm>
            <a:off x="7005700" y="2089923"/>
            <a:ext cx="5009019" cy="3608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Počet firem v databázi: </a:t>
            </a:r>
            <a:r>
              <a:rPr lang="cs-CZ" altLang="cs-CZ" sz="3600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112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Počet VO v databázi: </a:t>
            </a:r>
            <a:r>
              <a:rPr lang="cs-CZ" altLang="cs-CZ" sz="3600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15</a:t>
            </a:r>
            <a:endParaRPr kumimoji="0" lang="cs-CZ" altLang="cs-CZ" sz="3600" b="0" i="0" u="none" strike="noStrike" kern="1200" cap="none" spc="0" normalizeH="0" baseline="0" noProof="0" dirty="0">
              <a:ln>
                <a:noFill/>
              </a:ln>
              <a:solidFill>
                <a:srgbClr val="808285"/>
              </a:solidFill>
              <a:effectLst/>
              <a:highlight>
                <a:srgbClr val="FBFAF9"/>
              </a:highlight>
              <a:uLnTx/>
              <a:uFillTx/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Počet škol v databázi: </a:t>
            </a:r>
            <a:r>
              <a:rPr lang="cs-CZ" altLang="cs-CZ" sz="3600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131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808285"/>
              </a:solidFill>
              <a:effectLst/>
              <a:highlight>
                <a:srgbClr val="FBFAF9"/>
              </a:highlight>
              <a:uLnTx/>
              <a:uFillTx/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 algn="ctr">
              <a:buClr>
                <a:srgbClr val="EE323D"/>
              </a:buClr>
              <a:buSzPct val="120000"/>
              <a:buNone/>
            </a:pPr>
            <a:endParaRPr lang="cs-CZ" altLang="cs-CZ" sz="2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A1B8FEB2-4FF4-8A1C-9305-C38D24298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8" t="30534" r="2956" b="37238"/>
          <a:stretch/>
        </p:blipFill>
        <p:spPr>
          <a:xfrm>
            <a:off x="1414542" y="4316923"/>
            <a:ext cx="9972517" cy="2210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07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33338" y="1928824"/>
            <a:ext cx="10779234" cy="830588"/>
          </a:xfrm>
        </p:spPr>
        <p:txBody>
          <a:bodyPr anchor="t">
            <a:noAutofit/>
          </a:bodyPr>
          <a:lstStyle/>
          <a:p>
            <a:pPr algn="l"/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Webová aplikace: </a:t>
            </a:r>
            <a:r>
              <a:rPr lang="cs-CZ" sz="8000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Zlatanova</a:t>
            </a:r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výzva</a:t>
            </a:r>
            <a:b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</a:br>
            <a:r>
              <a:rPr 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na paradnibudoucnost.cz</a:t>
            </a:r>
            <a:endParaRPr lang="en-US" sz="8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62553" y="5990150"/>
            <a:ext cx="3426938" cy="73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0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8" y="616185"/>
            <a:ext cx="2055778" cy="6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2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ZLATAN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81E4ED30-5FDC-4688-BC12-6B05A941F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2016"/>
            <a:ext cx="3232051" cy="4137025"/>
          </a:xfrm>
          <a:prstGeom prst="rect">
            <a:avLst/>
          </a:prstGeom>
        </p:spPr>
      </p:pic>
      <p:pic>
        <p:nvPicPr>
          <p:cNvPr id="6" name="Obrázek 5" descr="Obsah obrázku text, vektorová grafika&#10;&#10;Popis byl vytvořen automaticky">
            <a:extLst>
              <a:ext uri="{FF2B5EF4-FFF2-40B4-BE49-F238E27FC236}">
                <a16:creationId xmlns="" xmlns:a16="http://schemas.microsoft.com/office/drawing/2014/main" id="{70FB93D0-F6AC-4776-AF60-BD93333BE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200" y="112911"/>
            <a:ext cx="3429789" cy="4390130"/>
          </a:xfrm>
          <a:prstGeom prst="rect">
            <a:avLst/>
          </a:prstGeom>
        </p:spPr>
      </p:pic>
      <p:pic>
        <p:nvPicPr>
          <p:cNvPr id="9" name="Obrázek 8" descr="Obsah obrázku vektorová grafika&#10;&#10;Popis byl vytvořen automaticky">
            <a:extLst>
              <a:ext uri="{FF2B5EF4-FFF2-40B4-BE49-F238E27FC236}">
                <a16:creationId xmlns="" xmlns:a16="http://schemas.microsoft.com/office/drawing/2014/main" id="{5C114A21-B64A-4959-9933-2C4BE2C6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499" y="28813"/>
            <a:ext cx="3003915" cy="3845011"/>
          </a:xfrm>
          <a:prstGeom prst="rect">
            <a:avLst/>
          </a:prstGeom>
        </p:spPr>
      </p:pic>
      <p:pic>
        <p:nvPicPr>
          <p:cNvPr id="14" name="Obrázek 13" descr="Obsah obrázku vektorová grafika&#10;&#10;Popis byl vytvořen automaticky">
            <a:extLst>
              <a:ext uri="{FF2B5EF4-FFF2-40B4-BE49-F238E27FC236}">
                <a16:creationId xmlns="" xmlns:a16="http://schemas.microsoft.com/office/drawing/2014/main" id="{C86FA258-7E95-45DE-A5A8-A69A58FC8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163" y="3001232"/>
            <a:ext cx="2471494" cy="31635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29764096-F353-4BFA-92AA-A2EB56743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3223" y="4059230"/>
            <a:ext cx="2130070" cy="2726489"/>
          </a:xfrm>
          <a:prstGeom prst="rect">
            <a:avLst/>
          </a:prstGeom>
        </p:spPr>
      </p:pic>
      <p:pic>
        <p:nvPicPr>
          <p:cNvPr id="21" name="Obrázek 20" descr="Obsah obrázku text&#10;&#10;Popis byl vytvořen automaticky">
            <a:extLst>
              <a:ext uri="{FF2B5EF4-FFF2-40B4-BE49-F238E27FC236}">
                <a16:creationId xmlns="" xmlns:a16="http://schemas.microsoft.com/office/drawing/2014/main" id="{B37A2720-18EF-4490-8D47-682B13DFB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5908" y="2105959"/>
            <a:ext cx="2565980" cy="32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8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4A8325A2-20B7-4710-95FC-AB099AF2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15"/>
            <a:ext cx="12192000" cy="69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82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472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ZLATANOVA VÝZVA V ČÍSLECH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3608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EE323D"/>
              </a:buClr>
              <a:buSzPct val="120000"/>
              <a:buNone/>
            </a:pPr>
            <a:r>
              <a:rPr lang="cs-CZ" altLang="cs-CZ" sz="2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Počet vyplněných testů: </a:t>
            </a:r>
            <a:r>
              <a:rPr lang="cs-CZ" altLang="cs-CZ" sz="4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6K</a:t>
            </a:r>
          </a:p>
          <a:p>
            <a:pPr marL="0" lvl="1" indent="0" algn="ctr">
              <a:buClr>
                <a:srgbClr val="EE323D"/>
              </a:buClr>
              <a:buSzPct val="120000"/>
              <a:buNone/>
            </a:pPr>
            <a:r>
              <a:rPr lang="cs-CZ" altLang="cs-CZ" sz="2800" dirty="0" smtClean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Zapojených </a:t>
            </a:r>
            <a:r>
              <a:rPr lang="cs-CZ" altLang="cs-CZ" sz="2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středních škol: </a:t>
            </a:r>
            <a:r>
              <a:rPr lang="cs-CZ" altLang="cs-CZ" sz="4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77</a:t>
            </a:r>
          </a:p>
          <a:p>
            <a:pPr marL="0" lvl="1" indent="0" algn="ctr">
              <a:buClr>
                <a:srgbClr val="EE323D"/>
              </a:buClr>
              <a:buSzPct val="120000"/>
              <a:buNone/>
            </a:pPr>
            <a:r>
              <a:rPr lang="cs-CZ" altLang="cs-CZ" sz="2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Průměrná doba vyplnění testu: pod </a:t>
            </a:r>
            <a:r>
              <a:rPr lang="cs-CZ" altLang="cs-CZ" sz="4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8 </a:t>
            </a:r>
            <a:r>
              <a:rPr lang="cs-CZ" altLang="cs-CZ" sz="2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min</a:t>
            </a:r>
            <a:endParaRPr lang="cs-CZ" altLang="cs-CZ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33338" y="2284914"/>
            <a:ext cx="10779234" cy="830588"/>
          </a:xfrm>
        </p:spPr>
        <p:txBody>
          <a:bodyPr anchor="t">
            <a:noAutofit/>
          </a:bodyPr>
          <a:lstStyle/>
          <a:p>
            <a:pPr algn="l"/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Motivující videa </a:t>
            </a:r>
            <a:b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</a:br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pro mladé</a:t>
            </a:r>
            <a:endParaRPr lang="en-US" sz="8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62553" y="5990150"/>
            <a:ext cx="3426938" cy="73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0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8" y="616185"/>
            <a:ext cx="2055778" cy="6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 dirty="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VIDEA (NEJEN) S MENTEM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38728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Propagační nástroj 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pro sociální sítě, web (např. speciální oborové </a:t>
            </a:r>
            <a:r>
              <a:rPr lang="cs-CZ" altLang="cs-CZ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microsites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na 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  <a:hlinkClick r:id="rId3"/>
              </a:rPr>
              <a:t>www.paradnibudoucnost.cz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), tematické konference atd.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5 videí 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o jednotlivých průmyslových odvětvích, ve kterých Pardubický kraj vyniká</a:t>
            </a: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Doprava a strojírenství, textilní průmysl, chemie, inovace a výzkum, elektrotechnika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Průvodcem je </a:t>
            </a:r>
            <a:r>
              <a:rPr lang="cs-CZ" altLang="cs-CZ" sz="1800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pardubický youtuber </a:t>
            </a:r>
            <a:r>
              <a:rPr lang="cs-CZ" altLang="cs-CZ" sz="1800" b="1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MenT</a:t>
            </a:r>
            <a:r>
              <a:rPr lang="cs-CZ" altLang="cs-CZ" sz="1800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– jeden z nejúspěšnějších českých </a:t>
            </a:r>
            <a:r>
              <a:rPr lang="cs-CZ" altLang="cs-CZ" sz="1800" b="1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influencerů</a:t>
            </a:r>
            <a:endParaRPr lang="cs-CZ" altLang="cs-CZ" sz="1800" b="1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Speciální video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Parádní ženy a inovace Parádního Pardubického kraje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Příběh 4 žen, které žijí a pracují v Pardubickém kraji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Cílem je motivovat dívky ke studiu technických oborů – nejsou to obory vyhrazené mužům!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dirty="0">
                <a:solidFill>
                  <a:srgbClr val="FF0000"/>
                </a:solidFill>
                <a:latin typeface="Aktiv Grotesk" charset="0"/>
                <a:ea typeface="Aktiv Grotesk" charset="0"/>
                <a:cs typeface="Aktiv Grotesk" charset="0"/>
              </a:rPr>
              <a:t>VIDEO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–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  <a:hlinkClick r:id="rId4"/>
              </a:rPr>
              <a:t>Elektrotechnika a IT Parádního Pardubického kraje</a:t>
            </a:r>
            <a:endParaRPr lang="cs-CZ" altLang="cs-CZ" b="1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33338" y="2312210"/>
            <a:ext cx="10779234" cy="830588"/>
          </a:xfrm>
        </p:spPr>
        <p:txBody>
          <a:bodyPr anchor="t">
            <a:noAutofit/>
          </a:bodyPr>
          <a:lstStyle/>
          <a:p>
            <a:pPr algn="l"/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Neboj se podnikat (pracovní sešit)</a:t>
            </a:r>
            <a:endParaRPr lang="en-US" sz="8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62553" y="5990150"/>
            <a:ext cx="3426938" cy="73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0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8" y="616185"/>
            <a:ext cx="2055778" cy="6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30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471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 dirty="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b="1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Pracovní sešit NEBOJ SE PODNIKAT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401880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Určený </a:t>
            </a:r>
            <a:r>
              <a:rPr lang="cs-CZ" altLang="cs-CZ" b="1" dirty="0" smtClean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žákům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středních škol a učilišť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Vznikl ve spolupráci s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P-PINK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a byl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konzultován s pedagogy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Skládá se z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10 </a:t>
            </a:r>
            <a:r>
              <a:rPr lang="cs-CZ" altLang="cs-CZ" b="1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fuck-ups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ze života podnikatelů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Příběhy motivují k diskuzi v rámci třídy o tématu podnikání a doprovodné úkoly rozvíjí znalosti žáků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Představuje žákům možnosti, které podnikání skýtá, zároveň je upozorňuje na skutečnost, že podnikání s sebou velkou zodpovědnost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Obsahuje </a:t>
            </a: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QR kódy</a:t>
            </a:r>
            <a:r>
              <a:rPr lang="cs-CZ" altLang="cs-CZ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:</a:t>
            </a: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Nápověda při plnění úkolů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Dotazník pro zpětnou vazbu spojený s pravidelným losováním o ceny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Parádní nápad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1800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Zlatanova</a:t>
            </a:r>
            <a:r>
              <a:rPr lang="cs-CZ" alt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výzva</a:t>
            </a:r>
          </a:p>
          <a:p>
            <a:pPr marL="715645" lvl="2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endParaRPr lang="cs-CZ" altLang="cs-CZ" sz="16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7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cs-CZ" altLang="cs-CZ" sz="2400" dirty="0">
              <a:solidFill>
                <a:srgbClr val="ED323D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1532397"/>
            <a:ext cx="10758120" cy="4778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32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Realizace 2019 - 2022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32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Příjemce: Pardubický kraj, partner: Regionální rozvojová agentura Pardubického kraje 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32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Naplňování RIS3 strategie Pardubického kraje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32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Utváření inovačního ekosystému a podpora jeho aktérů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81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 dirty="0">
              <a:ea typeface="MS PGothic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91C840EB-0EE9-4ED0-9C0D-CAEB432DC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4878546" cy="6856979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="" xmlns:a16="http://schemas.microsoft.com/office/drawing/2014/main" id="{DF07D1A1-E93C-4C2A-AAD6-A450D7158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929" y="748437"/>
            <a:ext cx="7295865" cy="5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27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96" y="644236"/>
            <a:ext cx="11075350" cy="755073"/>
          </a:xfrm>
        </p:spPr>
        <p:txBody>
          <a:bodyPr anchor="t">
            <a:noAutofit/>
          </a:bodyPr>
          <a:lstStyle/>
          <a:p>
            <a:pPr algn="l"/>
            <a:r>
              <a:rPr lang="en-US" sz="5400" dirty="0">
                <a:solidFill>
                  <a:srgbClr val="EE323D"/>
                </a:solidFill>
                <a:latin typeface="Aktiv Grotesk" charset="0"/>
                <a:ea typeface="Aktiv Grotesk" charset="0"/>
                <a:cs typeface="Aktiv Grotesk" charset="0"/>
              </a:rPr>
              <a:t>DĚKUJEME VÁM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278" y="1517074"/>
            <a:ext cx="11075350" cy="7550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EE323D"/>
                </a:solidFill>
                <a:latin typeface="Aktiv Grotesk Light" charset="0"/>
                <a:ea typeface="Aktiv Grotesk Light" charset="0"/>
                <a:cs typeface="Aktiv Grotesk Light" charset="0"/>
              </a:rPr>
              <a:t>ZA POZORNOST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3367" y="2987132"/>
            <a:ext cx="11075350" cy="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rgbClr val="7E939B"/>
              </a:solidFill>
              <a:latin typeface="Panton" charset="0"/>
              <a:ea typeface="Panton" charset="0"/>
              <a:cs typeface="Panton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278" y="3556609"/>
            <a:ext cx="11075350" cy="2814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Mgr. David Palivec</a:t>
            </a: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r>
              <a:rPr 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Manažer projektu</a:t>
            </a: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M: +420 </a:t>
            </a:r>
            <a:r>
              <a:rPr 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605 533 743</a:t>
            </a: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E: </a:t>
            </a:r>
            <a:r>
              <a:rPr 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David.Palivec@dataserver.cz</a:t>
            </a: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R</a:t>
            </a:r>
            <a:r>
              <a:rPr lang="cs-CZ" sz="1800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emmark</a:t>
            </a:r>
            <a:r>
              <a:rPr 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, a.s.</a:t>
            </a: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r>
              <a:rPr lang="cs-CZ" sz="18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Křemencova 178, Praha 1, 110 00</a:t>
            </a: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algn="l">
              <a:lnSpc>
                <a:spcPct val="100000"/>
              </a:lnSpc>
            </a:pPr>
            <a:endParaRPr lang="en-US" sz="18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7915" y="6371212"/>
            <a:ext cx="11075350" cy="330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00" dirty="0">
                <a:solidFill>
                  <a:srgbClr val="808285"/>
                </a:solidFill>
                <a:latin typeface="Open Sans" charset="0"/>
                <a:ea typeface="Open Sans" charset="0"/>
                <a:cs typeface="Open Sans" charset="0"/>
              </a:rPr>
              <a:t>202</a:t>
            </a:r>
            <a:r>
              <a:rPr lang="cs-CZ" sz="1100" dirty="0">
                <a:solidFill>
                  <a:srgbClr val="808285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r>
              <a:rPr lang="en-US" sz="1100" dirty="0">
                <a:solidFill>
                  <a:srgbClr val="808285"/>
                </a:solidFill>
                <a:latin typeface="Open Sans" charset="0"/>
                <a:ea typeface="Open Sans" charset="0"/>
                <a:cs typeface="Open Sans" charset="0"/>
              </a:rPr>
              <a:t> © </a:t>
            </a:r>
            <a:r>
              <a:rPr lang="en-US" sz="1100" dirty="0" err="1">
                <a:solidFill>
                  <a:srgbClr val="808285"/>
                </a:solidFill>
                <a:latin typeface="Open Sans" charset="0"/>
                <a:ea typeface="Open Sans" charset="0"/>
                <a:cs typeface="Open Sans" charset="0"/>
              </a:rPr>
              <a:t>Parádní</a:t>
            </a:r>
            <a:r>
              <a:rPr lang="en-US" sz="1100" dirty="0">
                <a:solidFill>
                  <a:srgbClr val="808285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100" dirty="0" err="1">
                <a:solidFill>
                  <a:srgbClr val="808285"/>
                </a:solidFill>
                <a:latin typeface="Open Sans" charset="0"/>
                <a:ea typeface="Open Sans" charset="0"/>
                <a:cs typeface="Open Sans" charset="0"/>
              </a:rPr>
              <a:t>kraj</a:t>
            </a:r>
            <a:endParaRPr lang="en-US" sz="1100" dirty="0">
              <a:solidFill>
                <a:srgbClr val="808285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6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CÍLE A VIZE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4018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BUDOVÁNÍ ZNAČKY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Parádní kraj jako značka rozvoje a inovací v Pardubickém kraji (navázat na a upgradovat výstupy SMART akcelerátoru I)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Jednotná komunikační a kreativní strategie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Aktivace subjektů a institucí Pardubického kraje (pro účely rozšiřování databází)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Aktivace mladých lidí pro zesílení vazby k Pardubickému kraji  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sz="2000" dirty="0">
                <a:solidFill>
                  <a:srgbClr val="808285"/>
                </a:solidFill>
                <a:highlight>
                  <a:srgbClr val="FBFAF9"/>
                </a:highlight>
                <a:latin typeface="Aktiv Grotesk" charset="0"/>
                <a:ea typeface="Aktiv Grotesk" charset="0"/>
                <a:cs typeface="Aktiv Grotesk" charset="0"/>
              </a:rPr>
              <a:t>PROGRESIVNÍ NÁSTROJE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Optimalizace správy agendy regionálního rozvoje</a:t>
            </a:r>
          </a:p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Vytvořit nástroje pro motivaci mladých lidí studovat/žít v Pardubickém kraji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E38166C0-4D2A-75B4-84BA-B0812EAC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33338" y="2100433"/>
            <a:ext cx="10779234" cy="830588"/>
          </a:xfrm>
        </p:spPr>
        <p:txBody>
          <a:bodyPr anchor="t">
            <a:noAutofit/>
          </a:bodyPr>
          <a:lstStyle/>
          <a:p>
            <a:pPr algn="l"/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Marketing</a:t>
            </a:r>
            <a:b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</a:br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Parádního kraje</a:t>
            </a:r>
            <a:endParaRPr lang="en-US" sz="8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62553" y="5990150"/>
            <a:ext cx="3426938" cy="73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0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8" y="616185"/>
            <a:ext cx="2055778" cy="6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9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KOMUNIKAČNÍ STRATEGIE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41634" y="2303012"/>
            <a:ext cx="11077813" cy="1263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lvl="1" indent="-258445">
              <a:buClr>
                <a:srgbClr val="EE323D"/>
              </a:buClr>
              <a:buSzPct val="120000"/>
              <a:buFont typeface="Wingdings" charset="2"/>
              <a:buChar char="§"/>
            </a:pPr>
            <a:r>
              <a:rPr lang="cs-CZ" altLang="cs-CZ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PARÁDNÍ KRAJ vzbuzuje zvědavost. V čem je parádní? Pracujeme s touto otázkou… </a:t>
            </a:r>
            <a:endParaRPr lang="cs-CZ" altLang="cs-CZ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60241CF-4E98-4378-B96A-5F42715BB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16" y="2872977"/>
            <a:ext cx="7673163" cy="2957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87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3888" y="1596974"/>
            <a:ext cx="7704138" cy="37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cs-CZ" sz="2400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KLÍČOVÉ HESLO: </a:t>
            </a:r>
            <a:r>
              <a:rPr lang="cs-CZ" altLang="cs-CZ" sz="2400" b="1" dirty="0">
                <a:solidFill>
                  <a:srgbClr val="ED323D"/>
                </a:solidFill>
                <a:latin typeface="Aktiv Grotesk" charset="0"/>
                <a:ea typeface="Aktiv Grotesk" charset="0"/>
                <a:cs typeface="Aktiv Grotesk" charset="0"/>
              </a:rPr>
              <a:t>TVOŘÍME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3608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sz="2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PARÁDNÍ KRAJ VYTVÁŘÍME SPOLEČNĚ (ve smyslu všech zainteresovaných cílových skupin – ale nejen těch!).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r>
              <a:rPr lang="cs-CZ" altLang="cs-CZ" sz="2000" b="1" dirty="0" err="1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Badge</a:t>
            </a:r>
            <a:r>
              <a:rPr lang="cs-CZ" altLang="cs-CZ" sz="2000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 jednotlivých CS:</a:t>
            </a: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A37A9D26-80FB-435C-9AC7-CA8D593B8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2" y="3764393"/>
            <a:ext cx="2144395" cy="24733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A6DB9230-32FA-46C3-9500-BCD0312E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25" y="3153727"/>
            <a:ext cx="2143125" cy="246951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9E08DFD8-1E99-4A1D-8B90-12A93C309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760997"/>
            <a:ext cx="2192020" cy="2527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008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flipH="1">
            <a:off x="6697013" y="5525034"/>
            <a:ext cx="5494985" cy="1332965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353549" y="6310693"/>
            <a:ext cx="2327703" cy="276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16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1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3887" y="2291888"/>
            <a:ext cx="10758120" cy="3608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lvl="1" indent="0">
              <a:buClr>
                <a:srgbClr val="EE323D"/>
              </a:buClr>
              <a:buSzPct val="120000"/>
              <a:buNone/>
            </a:pPr>
            <a:endParaRPr lang="cs-CZ" altLang="cs-CZ" sz="2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9" y="512116"/>
            <a:ext cx="1540211" cy="508165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="" xmlns:a16="http://schemas.microsoft.com/office/drawing/2014/main" id="{90378DBF-2B74-4C66-82A0-B5093CC17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2" y="275460"/>
            <a:ext cx="4266642" cy="603523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4E1D51EF-1FD1-4BA4-A8AC-356FB89F8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393" y="163512"/>
            <a:ext cx="4345784" cy="61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7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7412475" y="3083668"/>
            <a:ext cx="4779524" cy="3774332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33338" y="2100433"/>
            <a:ext cx="10779234" cy="830588"/>
          </a:xfrm>
        </p:spPr>
        <p:txBody>
          <a:bodyPr anchor="t">
            <a:noAutofit/>
          </a:bodyPr>
          <a:lstStyle/>
          <a:p>
            <a:pPr algn="l"/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Webové stránky </a:t>
            </a:r>
            <a:r>
              <a:rPr lang="cs-CZ" sz="8000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/>
            </a:r>
            <a:br>
              <a:rPr lang="cs-CZ" sz="8000" b="1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</a:br>
            <a:r>
              <a:rPr lang="cs-CZ" sz="8000" dirty="0">
                <a:solidFill>
                  <a:srgbClr val="808285"/>
                </a:solidFill>
                <a:latin typeface="Aktiv Grotesk" charset="0"/>
                <a:ea typeface="Aktiv Grotesk" charset="0"/>
                <a:cs typeface="Aktiv Grotesk" charset="0"/>
              </a:rPr>
              <a:t>a mediální kampaň</a:t>
            </a:r>
            <a:endParaRPr lang="en-US" sz="8000" dirty="0">
              <a:solidFill>
                <a:srgbClr val="808285"/>
              </a:solidFill>
              <a:latin typeface="Aktiv Grotesk" charset="0"/>
              <a:ea typeface="Aktiv Grotesk" charset="0"/>
              <a:cs typeface="Aktiv Grotesk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62553" y="5990150"/>
            <a:ext cx="3426938" cy="73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charset="2"/>
              <a:buNone/>
              <a:defRPr/>
            </a:pPr>
            <a:r>
              <a:rPr lang="cs-CZ" altLang="cs-CZ" sz="20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www.paradnikraj.cz</a:t>
            </a:r>
            <a:endParaRPr lang="cs-CZ" altLang="cs-CZ" sz="20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8" y="616185"/>
            <a:ext cx="2055778" cy="6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727" y="0"/>
            <a:ext cx="12192000" cy="6858000"/>
          </a:xfrm>
          <a:prstGeom prst="rect">
            <a:avLst/>
          </a:prstGeom>
          <a:solidFill>
            <a:srgbClr val="FB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323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550" y="1524000"/>
            <a:ext cx="7704138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  <a:defRPr/>
            </a:pPr>
            <a:endParaRPr lang="cs-CZ" altLang="cs-CZ" sz="1600">
              <a:ea typeface="MS PGothic" charset="-12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BE845408-C8A4-4DC1-9115-A8F12CB10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" t="9650" r="3589" b="9007"/>
          <a:stretch/>
        </p:blipFill>
        <p:spPr>
          <a:xfrm>
            <a:off x="-88972" y="0"/>
            <a:ext cx="12511397" cy="61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26A7666BD6FCF49BE4108D05E05088C" ma:contentTypeVersion="8" ma:contentTypeDescription="Vytvoří nový dokument" ma:contentTypeScope="" ma:versionID="218ba8c64665733fc72b2d74aaba26dc">
  <xsd:schema xmlns:xsd="http://www.w3.org/2001/XMLSchema" xmlns:xs="http://www.w3.org/2001/XMLSchema" xmlns:p="http://schemas.microsoft.com/office/2006/metadata/properties" xmlns:ns2="71411aa5-535b-487b-9a1b-8978099c885a" xmlns:ns3="6927cbd9-d6da-47b7-b7f7-2cb7ca037971" targetNamespace="http://schemas.microsoft.com/office/2006/metadata/properties" ma:root="true" ma:fieldsID="d6330707879645439a2234347fb5bda8" ns2:_="" ns3:_="">
    <xsd:import namespace="71411aa5-535b-487b-9a1b-8978099c885a"/>
    <xsd:import namespace="6927cbd9-d6da-47b7-b7f7-2cb7ca0379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11aa5-535b-487b-9a1b-8978099c8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7cbd9-d6da-47b7-b7f7-2cb7ca037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DA1E72-B9C8-4553-A276-B6BA115922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411aa5-535b-487b-9a1b-8978099c885a"/>
    <ds:schemaRef ds:uri="6927cbd9-d6da-47b7-b7f7-2cb7ca0379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4A0F0D-C895-4FFD-AD7A-ED2797F2B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0BA348-92AE-4825-B718-A322D13F141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3801</TotalTime>
  <Words>560</Words>
  <Application>Microsoft Office PowerPoint</Application>
  <PresentationFormat>Širokoúhlá obrazovka</PresentationFormat>
  <Paragraphs>121</Paragraphs>
  <Slides>21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1" baseType="lpstr">
      <vt:lpstr>MS PGothic</vt:lpstr>
      <vt:lpstr>Aktiv Grotesk</vt:lpstr>
      <vt:lpstr>Aktiv Grotesk Light</vt:lpstr>
      <vt:lpstr>Arial</vt:lpstr>
      <vt:lpstr>Calibri</vt:lpstr>
      <vt:lpstr>Calibri Light</vt:lpstr>
      <vt:lpstr>Open Sans</vt:lpstr>
      <vt:lpstr>Panton</vt:lpstr>
      <vt:lpstr>Wingdings</vt:lpstr>
      <vt:lpstr>Office Theme</vt:lpstr>
      <vt:lpstr>Smart akcelerátor  Pardubického kraje II </vt:lpstr>
      <vt:lpstr>Prezentace aplikace PowerPoint</vt:lpstr>
      <vt:lpstr>Prezentace aplikace PowerPoint</vt:lpstr>
      <vt:lpstr>Marketing Parádního kraje</vt:lpstr>
      <vt:lpstr>Prezentace aplikace PowerPoint</vt:lpstr>
      <vt:lpstr>Prezentace aplikace PowerPoint</vt:lpstr>
      <vt:lpstr>Prezentace aplikace PowerPoint</vt:lpstr>
      <vt:lpstr>Webové stránky  a mediální kampaň</vt:lpstr>
      <vt:lpstr>Prezentace aplikace PowerPoint</vt:lpstr>
      <vt:lpstr>Prezentace aplikace PowerPoint</vt:lpstr>
      <vt:lpstr>Prezentace aplikace PowerPoint</vt:lpstr>
      <vt:lpstr>Webová aplikace: Zlatanova výzva na paradnibudoucnost.cz</vt:lpstr>
      <vt:lpstr>Prezentace aplikace PowerPoint</vt:lpstr>
      <vt:lpstr>Prezentace aplikace PowerPoint</vt:lpstr>
      <vt:lpstr>Prezentace aplikace PowerPoint</vt:lpstr>
      <vt:lpstr>Motivující videa  pro mladé</vt:lpstr>
      <vt:lpstr>Prezentace aplikace PowerPoint</vt:lpstr>
      <vt:lpstr>Neboj se podnikat (pracovní sešit)</vt:lpstr>
      <vt:lpstr>Prezentace aplikace PowerPoint</vt:lpstr>
      <vt:lpstr>Prezentace aplikace PowerPoint</vt:lpstr>
      <vt:lpstr>DĚKUJEME VÁM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Pavel Horak</dc:creator>
  <cp:lastModifiedBy>Účet Microsoft</cp:lastModifiedBy>
  <cp:revision>177</cp:revision>
  <dcterms:created xsi:type="dcterms:W3CDTF">2017-07-18T11:03:05Z</dcterms:created>
  <dcterms:modified xsi:type="dcterms:W3CDTF">2022-11-10T15:51:12Z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0x010100026A7666BD6FCF49BE4108D05E05088C</vt:lpwstr>
  </property>
</Properties>
</file>